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322" r:id="rId2"/>
    <p:sldId id="305" r:id="rId3"/>
    <p:sldId id="319" r:id="rId4"/>
    <p:sldId id="275" r:id="rId5"/>
    <p:sldId id="272" r:id="rId6"/>
    <p:sldId id="316" r:id="rId7"/>
    <p:sldId id="273" r:id="rId8"/>
    <p:sldId id="277" r:id="rId9"/>
    <p:sldId id="281" r:id="rId10"/>
    <p:sldId id="279" r:id="rId11"/>
    <p:sldId id="318" r:id="rId12"/>
    <p:sldId id="280" r:id="rId13"/>
    <p:sldId id="314" r:id="rId14"/>
    <p:sldId id="282" r:id="rId15"/>
    <p:sldId id="317" r:id="rId16"/>
    <p:sldId id="306" r:id="rId17"/>
    <p:sldId id="300" r:id="rId18"/>
    <p:sldId id="309" r:id="rId19"/>
    <p:sldId id="310" r:id="rId20"/>
    <p:sldId id="311" r:id="rId21"/>
    <p:sldId id="301" r:id="rId22"/>
    <p:sldId id="302" r:id="rId23"/>
    <p:sldId id="286" r:id="rId24"/>
    <p:sldId id="312" r:id="rId25"/>
    <p:sldId id="321" r:id="rId26"/>
    <p:sldId id="288" r:id="rId27"/>
    <p:sldId id="293" r:id="rId28"/>
    <p:sldId id="292" r:id="rId29"/>
    <p:sldId id="289" r:id="rId30"/>
    <p:sldId id="290" r:id="rId31"/>
    <p:sldId id="313" r:id="rId32"/>
    <p:sldId id="28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8" d="100"/>
          <a:sy n="158" d="100"/>
        </p:scale>
        <p:origin x="-21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08241-6455-480F-B5DF-D05526B1C0CB}" type="datetimeFigureOut">
              <a:rPr lang="ru-RU" smtClean="0"/>
              <a:pPr/>
              <a:t>19.12.2024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03532-168D-426E-B9AC-8FAEEC4E8A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401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03532-168D-426E-B9AC-8FAEEC4E8AF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833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03532-168D-426E-B9AC-8FAEEC4E8AF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03532-168D-426E-B9AC-8FAEEC4E8AF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&#1072;&#1085;&#1085;&#1086;&#1090;&#1072;&#1094;&#1080;&#1103;.docx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&#1082;&#1072;&#1088;&#1090;&#1072;%20&#1101;&#1082;&#1089;&#1082;&#1091;&#1088;&#1089;&#1080;&#1080;.doc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hyperlink" Target="&#1089;&#1086;&#1087;&#1082;&#1072;%20&#1089;&#1090;&#1072;&#1088;&#1094;&#1077;&#1074;&#1072;.docx" TargetMode="Externa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hyperlink" Target="&#1075;&#1091;&#1089;&#1080;&#1085;&#1086;&#1077;%20&#1086;&#1079;&#1077;&#1088;&#1086;.docx" TargetMode="Externa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lorik-forever@mail.ru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3504" y="385762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/>
          </a:p>
        </p:txBody>
      </p:sp>
      <p:sp>
        <p:nvSpPr>
          <p:cNvPr id="8" name="5-конечная звезда 7">
            <a:hlinkClick r:id="rId3" action="ppaction://hlinkfile"/>
          </p:cNvPr>
          <p:cNvSpPr/>
          <p:nvPr/>
        </p:nvSpPr>
        <p:spPr>
          <a:xfrm>
            <a:off x="8215338" y="6000768"/>
            <a:ext cx="571504" cy="48577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-2293262" y="1360271"/>
            <a:ext cx="484903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pPr algn="ctr"/>
            <a:r>
              <a:rPr lang="ru-RU" sz="1900" b="1" dirty="0" smtClean="0">
                <a:solidFill>
                  <a:schemeClr val="bg1"/>
                </a:solidFill>
              </a:rPr>
              <a:t>                             </a:t>
            </a:r>
          </a:p>
          <a:p>
            <a:pPr algn="ctr"/>
            <a:endParaRPr lang="ru-RU" sz="1900" b="1" dirty="0">
              <a:solidFill>
                <a:schemeClr val="bg1"/>
              </a:solidFill>
            </a:endParaRPr>
          </a:p>
          <a:p>
            <a:pPr algn="ctr"/>
            <a:endParaRPr lang="ru-RU" sz="1900" b="1" dirty="0" smtClean="0">
              <a:solidFill>
                <a:schemeClr val="bg1"/>
              </a:solidFill>
            </a:endParaRPr>
          </a:p>
          <a:p>
            <a:pPr algn="ctr"/>
            <a:endParaRPr lang="ru-RU" sz="1900" b="1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 </a:t>
            </a:r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b="1" dirty="0"/>
              <a:t>    </a:t>
            </a:r>
            <a:r>
              <a:rPr lang="ru-RU" b="1" dirty="0" smtClean="0"/>
              <a:t>                                                           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821" y="1390489"/>
            <a:ext cx="8715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 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3455" y="1852154"/>
            <a:ext cx="86889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«</a:t>
            </a:r>
            <a:r>
              <a:rPr lang="ru-RU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Путешествие  </a:t>
            </a:r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  </a:t>
            </a:r>
            <a:r>
              <a:rPr lang="ru-RU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городскому округу </a:t>
            </a:r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ЗАТО </a:t>
            </a:r>
            <a:r>
              <a:rPr lang="ru-RU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Фокино».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2453" y="134015"/>
            <a:ext cx="6159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П р и м о р с к и й    к р а й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4" name="Picture 9" descr="https://avatars.mds.yandex.net/i?id=cec42e2286bb985b1f00023a1a4ab6d7e8fe3145-3397820-images-thumbs&amp;n=13&amp;exp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66691"/>
            <a:ext cx="2088233" cy="1454630"/>
          </a:xfrm>
          <a:prstGeom prst="rect">
            <a:avLst/>
          </a:prstGeom>
          <a:noFill/>
        </p:spPr>
      </p:pic>
      <p:pic>
        <p:nvPicPr>
          <p:cNvPr id="15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60313"/>
            <a:ext cx="2808312" cy="305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68" y="3857628"/>
            <a:ext cx="2280208" cy="262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23" y="3815564"/>
            <a:ext cx="2895600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5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126" y="0"/>
            <a:ext cx="3518625" cy="1320800"/>
          </a:xfrm>
        </p:spPr>
        <p:txBody>
          <a:bodyPr>
            <a:normAutofit/>
          </a:bodyPr>
          <a:lstStyle/>
          <a:p>
            <a:r>
              <a:rPr lang="ru-RU" b="1" dirty="0" smtClean="0"/>
              <a:t>Абрек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4" y="1057619"/>
            <a:ext cx="4272666" cy="2919470"/>
          </a:xfrm>
        </p:spPr>
      </p:pic>
      <p:sp>
        <p:nvSpPr>
          <p:cNvPr id="6" name="Прямоугольник 5"/>
          <p:cNvSpPr/>
          <p:nvPr/>
        </p:nvSpPr>
        <p:spPr>
          <a:xfrm>
            <a:off x="173516" y="3949646"/>
            <a:ext cx="553597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«Абрек»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(рус. 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дореф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2000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Абрекъ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 — деревянный парусно-винтовой клипер 5-пушечного ранга Балтийского флота и Сибирской военной  флотилии Российского императорского флота, относился ко второй серии российских клиперов, так называемой </a:t>
            </a:r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«зарубежной постройки</a:t>
            </a:r>
            <a:r>
              <a:rPr lang="ru-RU" sz="2400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92" y="1"/>
            <a:ext cx="3015867" cy="366861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127" y="3559148"/>
            <a:ext cx="2806632" cy="3045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48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1146" y="1"/>
            <a:ext cx="3211293" cy="980727"/>
          </a:xfrm>
        </p:spPr>
        <p:txBody>
          <a:bodyPr>
            <a:normAutofit/>
          </a:bodyPr>
          <a:lstStyle/>
          <a:p>
            <a:r>
              <a:rPr lang="ru-RU" b="1" dirty="0" smtClean="0"/>
              <a:t>Разбойник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74" y="892127"/>
            <a:ext cx="5111827" cy="20108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2" y="0"/>
            <a:ext cx="3387215" cy="6555036"/>
          </a:xfrm>
          <a:prstGeom prst="rect">
            <a:avLst/>
          </a:prstGeom>
        </p:spPr>
      </p:pic>
      <p:pic>
        <p:nvPicPr>
          <p:cNvPr id="4099" name="Picture 3" descr="C:\Users\Учитель\Desktop\класс\razbojnik.smtm1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1750" y="2779923"/>
            <a:ext cx="5062250" cy="4078077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18961"/>
            <a:ext cx="2235977" cy="198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16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89" y="107324"/>
            <a:ext cx="4536427" cy="1320800"/>
          </a:xfrm>
        </p:spPr>
        <p:txBody>
          <a:bodyPr/>
          <a:lstStyle/>
          <a:p>
            <a:r>
              <a:rPr lang="ru-RU" dirty="0" smtClean="0"/>
              <a:t>Бухта Назимова</a:t>
            </a:r>
            <a:endParaRPr lang="ru-RU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6" y="4437112"/>
            <a:ext cx="3836194" cy="2109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26960" y="1210248"/>
            <a:ext cx="3339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Бухта Широкая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96" y="2364175"/>
            <a:ext cx="3623348" cy="391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Адмирал Назимов Павел Николаевич, 1901 год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12" y="1198385"/>
            <a:ext cx="2470008" cy="24034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61832" y="3613666"/>
            <a:ext cx="3015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Павел Николаевич Назимов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19" y="3950594"/>
            <a:ext cx="3960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(</a:t>
            </a:r>
            <a:r>
              <a:rPr lang="ru-RU" b="1" dirty="0"/>
              <a:t>27 июня  1829 — 11 </a:t>
            </a:r>
            <a:r>
              <a:rPr lang="ru-RU" b="1" dirty="0" smtClean="0"/>
              <a:t> </a:t>
            </a:r>
            <a:r>
              <a:rPr lang="ru-RU" b="1" dirty="0"/>
              <a:t>декабря 1902</a:t>
            </a:r>
            <a:r>
              <a:rPr lang="ru-RU" b="1" u="sng" dirty="0"/>
              <a:t>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5292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516216" y="2675467"/>
            <a:ext cx="1764184" cy="3450696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Бухта Слона</a:t>
            </a:r>
            <a:endParaRPr lang="ru-RU" dirty="0"/>
          </a:p>
        </p:txBody>
      </p:sp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53166"/>
            <a:ext cx="7541568" cy="518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84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2896"/>
            <a:ext cx="648072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634015"/>
            <a:ext cx="45320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Кекуры 5 пальцев</a:t>
            </a:r>
          </a:p>
        </p:txBody>
      </p:sp>
    </p:spTree>
    <p:extLst>
      <p:ext uri="{BB962C8B-B14F-4D97-AF65-F5344CB8AC3E}">
        <p14:creationId xmlns:p14="http://schemas.microsoft.com/office/powerpoint/2010/main" val="66026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Карта путешествия по заливу Стрелок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32856"/>
            <a:ext cx="6829022" cy="457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6229850" y="2780928"/>
            <a:ext cx="626368" cy="626368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24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6394" y="230351"/>
            <a:ext cx="75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Путешествие на остров Путятин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94" y="1916832"/>
            <a:ext cx="6702619" cy="361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конечная звезда 3">
            <a:hlinkClick r:id="rId4" action="ppaction://hlinkfile"/>
          </p:cNvPr>
          <p:cNvSpPr/>
          <p:nvPr/>
        </p:nvSpPr>
        <p:spPr>
          <a:xfrm>
            <a:off x="8358214" y="6000768"/>
            <a:ext cx="571504" cy="6286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43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5903" y="292387"/>
            <a:ext cx="6072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Как добраться до острова?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4" y="3715104"/>
            <a:ext cx="3783325" cy="283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3214686"/>
            <a:ext cx="4572000" cy="328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940434"/>
              </p:ext>
            </p:extLst>
          </p:nvPr>
        </p:nvGraphicFramePr>
        <p:xfrm>
          <a:off x="3708264" y="1988840"/>
          <a:ext cx="5367508" cy="894366"/>
        </p:xfrm>
        <a:graphic>
          <a:graphicData uri="http://schemas.openxmlformats.org/drawingml/2006/table">
            <a:tbl>
              <a:tblPr/>
              <a:tblGrid>
                <a:gridCol w="5367508"/>
              </a:tblGrid>
              <a:tr h="8943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</a:rPr>
                        <a:t>Автобусный проезд </a:t>
                      </a:r>
                      <a:r>
                        <a:rPr lang="ru-RU" sz="2400" b="1" i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</a:rPr>
                        <a:t>Фокино-Дунай.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</a:rPr>
                        <a:t>Паромная переправа до о. Путятин. </a:t>
                      </a:r>
                      <a:endParaRPr lang="ru-RU" sz="2400" b="1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7" descr="C:\Users\11\Desktop\Ярославу\Перед отплытием на остров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31" y="292953"/>
            <a:ext cx="327857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90014" y="3300276"/>
            <a:ext cx="1797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ожидании парома</a:t>
            </a:r>
            <a:endParaRPr lang="ru-RU" sz="14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29256" y="6429396"/>
            <a:ext cx="1714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Тот самый паром</a:t>
            </a:r>
            <a:endParaRPr lang="ru-RU" sz="14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808" y="6193057"/>
            <a:ext cx="1024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пароме</a:t>
            </a:r>
            <a:endParaRPr lang="ru-RU" sz="14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83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24" y="1700808"/>
            <a:ext cx="301319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967" y="5301208"/>
            <a:ext cx="2038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Е.В. Путятин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35896" y="1692036"/>
            <a:ext cx="52117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Остров 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был описан и нанесён на карту экипажем клипера «Стрелок» в 1858 году. </a:t>
            </a:r>
            <a:endParaRPr lang="ru-RU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Моряки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назвали остров в честь </a:t>
            </a:r>
            <a:r>
              <a:rPr lang="ru-RU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Евфимия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Путятина — русского адмирала, дипломата и государственного деятеля, руководителя экспедиции 1852–1855 годов, в которой участвовали фрегаты «Диана» и «Паллада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949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59" y="1433736"/>
            <a:ext cx="3312367" cy="423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2420888"/>
            <a:ext cx="50193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Дмитриевич Старцев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1838—1900) — русский купец первой гильдии, промышленник, коммерции советник. Незаконнорождённый сын декабриста Николая Александровича Бестужева.</a:t>
            </a:r>
          </a:p>
        </p:txBody>
      </p:sp>
    </p:spTree>
    <p:extLst>
      <p:ext uri="{BB962C8B-B14F-4D97-AF65-F5344CB8AC3E}">
        <p14:creationId xmlns:p14="http://schemas.microsoft.com/office/powerpoint/2010/main" val="129877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134393"/>
            <a:ext cx="7229475" cy="11398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Наша малая </a:t>
            </a:r>
            <a:r>
              <a:rPr lang="ru-RU" b="1" dirty="0"/>
              <a:t>родина –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город </a:t>
            </a:r>
            <a:r>
              <a:rPr lang="ru-RU" b="1" dirty="0"/>
              <a:t>Фокино.</a:t>
            </a:r>
          </a:p>
        </p:txBody>
      </p:sp>
      <p:sp>
        <p:nvSpPr>
          <p:cNvPr id="11268" name="Line 7"/>
          <p:cNvSpPr>
            <a:spLocks noChangeShapeType="1"/>
          </p:cNvSpPr>
          <p:nvPr/>
        </p:nvSpPr>
        <p:spPr bwMode="auto">
          <a:xfrm>
            <a:off x="5802313" y="1784350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1270" name="Picture 13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1125"/>
            <a:ext cx="154305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Рисунок 2" descr="H:\Новая папка\DSC_00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3" y="1763713"/>
            <a:ext cx="3182937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Рисунок 3" descr="H:\Новая папка\DSC_00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3330575"/>
            <a:ext cx="37433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Рисунок 4" descr="H:\Новая папка\DSC_01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941168"/>
            <a:ext cx="41148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2060575"/>
            <a:ext cx="4565650" cy="830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ru-RU" altLang="ru-RU" sz="2000" dirty="0" smtClean="0"/>
              <a:t> </a:t>
            </a:r>
            <a:endParaRPr lang="ru-RU" altLang="ru-RU" sz="2000" dirty="0" smtClean="0">
              <a:latin typeface="Garamond" pitchFamily="18" charset="0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95363"/>
            <a:ext cx="2664296" cy="350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388" y="2060575"/>
            <a:ext cx="54526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Первоначально 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столыпинской реформе было направлено 88 человек с Украины. Посёлок назывался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Промысловка.</a:t>
            </a:r>
          </a:p>
        </p:txBody>
      </p:sp>
      <p:pic>
        <p:nvPicPr>
          <p:cNvPr id="14" name="Рисунок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7" y="111125"/>
            <a:ext cx="2195513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3708" y="596612"/>
            <a:ext cx="4435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НАША МАЛАЯ РОДИНА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41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38567"/>
            <a:ext cx="617341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5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065" y="188640"/>
            <a:ext cx="5500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Движение к сопке Старцева.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000108"/>
            <a:ext cx="37947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Памятник  </a:t>
            </a:r>
            <a:r>
              <a:rPr lang="ru-RU" b="1" i="1" dirty="0">
                <a:solidFill>
                  <a:schemeClr val="bg2">
                    <a:lumMod val="75000"/>
                  </a:schemeClr>
                </a:solidFill>
              </a:rPr>
              <a:t>был открыт в 1989 году в знак признания </a:t>
            </a:r>
            <a:r>
              <a:rPr lang="ru-RU" b="1" i="1" dirty="0" err="1">
                <a:solidFill>
                  <a:schemeClr val="bg2">
                    <a:lumMod val="75000"/>
                  </a:schemeClr>
                </a:solidFill>
              </a:rPr>
              <a:t>путятинцами</a:t>
            </a:r>
            <a:r>
              <a:rPr lang="ru-RU" b="1" i="1" dirty="0">
                <a:solidFill>
                  <a:schemeClr val="bg2">
                    <a:lumMod val="75000"/>
                  </a:schemeClr>
                </a:solidFill>
              </a:rPr>
              <a:t> заслуг купца в развитии острова. Из исторического наследия на острове также можно найти руины дома </a:t>
            </a:r>
            <a:r>
              <a:rPr lang="ru-RU" b="1" i="1" dirty="0" err="1">
                <a:solidFill>
                  <a:schemeClr val="bg2">
                    <a:lumMod val="75000"/>
                  </a:schemeClr>
                </a:solidFill>
              </a:rPr>
              <a:t>Старцева</a:t>
            </a:r>
            <a:r>
              <a:rPr lang="ru-RU" b="1" i="1" dirty="0">
                <a:solidFill>
                  <a:schemeClr val="bg2">
                    <a:lumMod val="75000"/>
                  </a:schemeClr>
                </a:solidFill>
              </a:rPr>
              <a:t>, который когда-то стоял вблизи пристани.</a:t>
            </a:r>
          </a:p>
        </p:txBody>
      </p:sp>
      <p:pic>
        <p:nvPicPr>
          <p:cNvPr id="3075" name="Picture 3" descr="G:\Ярославу\Информация о памятнике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786190"/>
            <a:ext cx="3872311" cy="287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Ярославу\У памятника Старцеву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099714"/>
            <a:ext cx="4357718" cy="347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Алексей Старцев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285728"/>
            <a:ext cx="3384376" cy="212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192618" y="2404428"/>
            <a:ext cx="414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Памятник первопроходцу 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Алексею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</a:rPr>
              <a:t>Старцеву</a:t>
            </a:r>
            <a:endParaRPr lang="ru-RU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5-конечная звезда 8">
            <a:hlinkClick r:id="rId5" action="ppaction://hlinkfile"/>
          </p:cNvPr>
          <p:cNvSpPr/>
          <p:nvPr/>
        </p:nvSpPr>
        <p:spPr>
          <a:xfrm>
            <a:off x="8501090" y="6286520"/>
            <a:ext cx="428628" cy="5714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22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62" y="3571876"/>
            <a:ext cx="3997455" cy="299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6614" y="285728"/>
            <a:ext cx="6933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Движение к Гусиному Озеру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0273" y="1397675"/>
            <a:ext cx="47800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Здесь произрастает лотос Комарова — реликтовое растение, занесенной в Красную книгу России. В странах Азии лотос считается священным растением, там считают, что в бутоне лотоса родился Будда.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2" descr="https://www.vscport.ru/files/%D0%BB%D0%BE%D1%82%D0%BE%D1%81%D1%8B%2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385" y="781493"/>
            <a:ext cx="3672408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15074" y="3500438"/>
            <a:ext cx="1598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chemeClr val="bg2">
                    <a:lumMod val="50000"/>
                  </a:schemeClr>
                </a:solidFill>
              </a:rPr>
              <a:t>Цветение лотоса</a:t>
            </a:r>
            <a:endParaRPr lang="ru-RU" sz="1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5852" y="6357958"/>
            <a:ext cx="1351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chemeClr val="bg2">
                    <a:lumMod val="50000"/>
                  </a:schemeClr>
                </a:solidFill>
              </a:rPr>
              <a:t>Озеро Гусиное</a:t>
            </a:r>
            <a:endParaRPr lang="ru-RU" sz="1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5-конечная звезда 9">
            <a:hlinkClick r:id="rId5" action="ppaction://hlinkfile"/>
          </p:cNvPr>
          <p:cNvSpPr/>
          <p:nvPr/>
        </p:nvSpPr>
        <p:spPr>
          <a:xfrm>
            <a:off x="8429652" y="6072206"/>
            <a:ext cx="571504" cy="64294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80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Путешествие на остров Аскольд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55" y="2316534"/>
            <a:ext cx="383450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61" y="2926568"/>
            <a:ext cx="46805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Остров Аскольд высотой 358,3 м лежит в восточной части залива Петра Великого и отделен от материка глубоким проливом Аскольд.</a:t>
            </a:r>
          </a:p>
        </p:txBody>
      </p:sp>
      <p:sp>
        <p:nvSpPr>
          <p:cNvPr id="7" name="5-конечная звезда 6"/>
          <p:cNvSpPr/>
          <p:nvPr/>
        </p:nvSpPr>
        <p:spPr>
          <a:xfrm>
            <a:off x="1979712" y="3240150"/>
            <a:ext cx="457200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35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52" name="Picture 8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708" y="908037"/>
            <a:ext cx="3816424" cy="521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avatars.mds.yandex.net/i?id=b7d17cc8333b8c343c324d57c80fcfdc6c508605-482137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01008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avatars.mds.yandex.net/i?id=0c2d8742066e22a902422ceeff98f9bb4b88c616-10639375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0" y="301381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54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94" y="148506"/>
            <a:ext cx="2473473" cy="2607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1107075" y="2636912"/>
            <a:ext cx="3743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Михаил Иванович Янковский.</a:t>
            </a:r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103" y="76498"/>
            <a:ext cx="3374254" cy="256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8597" y="3284984"/>
            <a:ext cx="331848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804248" y="2756014"/>
            <a:ext cx="1797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PhagsPa" pitchFamily="34" charset="0"/>
              </a:rPr>
              <a:t>Манзы.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456381" y="6093296"/>
            <a:ext cx="1529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PhagsPa" pitchFamily="34" charset="0"/>
              </a:rPr>
              <a:t>Хунхузы. 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Microsoft PhagsPa" pitchFamily="34" charset="0"/>
            </a:endParaRPr>
          </a:p>
        </p:txBody>
      </p:sp>
      <p:pic>
        <p:nvPicPr>
          <p:cNvPr id="12" name="Picture 2" descr="http://regiment.ru/bio/G/27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504" y="3124314"/>
            <a:ext cx="2376264" cy="296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ttp://www.runivers.ru/upload/medialibrary/80d/veoexrzjenjslb%20kphpqehrbe%20szhkeujhstxx%20yupkzoekhtwlzkhmghacvoej.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0319" y="3124314"/>
            <a:ext cx="2282724" cy="28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160358" y="6084626"/>
            <a:ext cx="28183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Принц Генрих Прусский. </a:t>
            </a:r>
          </a:p>
        </p:txBody>
      </p:sp>
      <p:sp>
        <p:nvSpPr>
          <p:cNvPr id="15" name="Прямоугольник 2"/>
          <p:cNvSpPr>
            <a:spLocks noChangeArrowheads="1"/>
          </p:cNvSpPr>
          <p:nvPr/>
        </p:nvSpPr>
        <p:spPr bwMode="auto">
          <a:xfrm>
            <a:off x="3005378" y="5960986"/>
            <a:ext cx="19303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  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Великий Князь </a:t>
            </a:r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Кирилл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Романов </a:t>
            </a:r>
          </a:p>
        </p:txBody>
      </p:sp>
    </p:spTree>
    <p:extLst>
      <p:ext uri="{BB962C8B-B14F-4D97-AF65-F5344CB8AC3E}">
        <p14:creationId xmlns:p14="http://schemas.microsoft.com/office/powerpoint/2010/main" val="401359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8766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4861902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Остров 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Аскольд в 1855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г.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был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 назван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Termination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(Конечный).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 Спустя четыре года офицеры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клипера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«Стрелок» нарекли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его названием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Маячный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Современное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название было дано в 1862-1863 гг.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честь фрегата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«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Аскольд».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3744416" cy="304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68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538" y="5013176"/>
            <a:ext cx="89974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 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На острове Аскольд имеются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уникальные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маяки.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сентябре 1881 года было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произведено строительство первого маяка. В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1939 году начал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работать новый радиомаяк Аскольд.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000375" cy="373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3"/>
            <a:ext cx="2943225" cy="373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12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78295" y="260648"/>
            <a:ext cx="8229600" cy="12527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err="1" smtClean="0">
                <a:solidFill>
                  <a:schemeClr val="bg1"/>
                </a:solidFill>
              </a:rPr>
              <a:t>Аскольдовская</a:t>
            </a:r>
            <a:r>
              <a:rPr lang="ru-RU" dirty="0" smtClean="0">
                <a:solidFill>
                  <a:schemeClr val="bg1"/>
                </a:solidFill>
              </a:rPr>
              <a:t> батарея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7196" y="4725144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На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острове есть памятник тяжкому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труду: береговая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артиллерийская батарея №26, состоящая из двух установок МБ-2-12. Начало постройки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батареи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— 13 июля 1936 года, а учебные стрельбы велись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по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1991 год.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55626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4" y="1268760"/>
            <a:ext cx="265171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04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653136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Остров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Аскольд покрывают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в основном, широколиственные леса, но побережье возле Ступенчатого, Туманного и Пальчатого мысов заняты лугами и редколесьями.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007" y="908720"/>
            <a:ext cx="5976664" cy="354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71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Picture backgroun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42825"/>
            <a:ext cx="33596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43608" y="3290825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Фокино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39" y="239638"/>
            <a:ext cx="3624064" cy="296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724128" y="322400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Дунай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3693902"/>
            <a:ext cx="3450952" cy="264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43608" y="6337521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Путятин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55" name="Picture 15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76" y="3593337"/>
            <a:ext cx="3543871" cy="274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31615" y="6337521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Руднево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1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262" y="4581128"/>
            <a:ext cx="86198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Можно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встретить бархатное дерево, заросли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барбариса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маньчжурского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ореха, дикой акации и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экземпляры тиса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массу перелётных птиц и бабочек, возле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скалистых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берегов водятся пятнистые тюлени-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ларга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и морские львы-сивучи.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34" y="2386472"/>
            <a:ext cx="2267683" cy="219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20687"/>
            <a:ext cx="2288465" cy="208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3" y="327251"/>
            <a:ext cx="2209476" cy="214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yandex-images.clstorage.net/r5Wxv3182/661e7dpSRJ2/xQynX5_56qCof8zqko5AorSppmjrPWnhqv0n72u0NLrkllPeffIlDCT1PqE9PmqdtPSLNeFRDfbRA0YALhoEZhNI9E4Nfr00ObiZ6JJPACXj-WIv_bx-pzpp8Pv_760nOMqdASW4uNO5Z2p3aiq4znExUSwlApXnQBGYGHPW1jcExy9dE-kkKWxuga9Tx89h7mrlrjrzv64jZySnIGNo5P7B1kRoObKXsK9ksSAjO529d9_me0oRJsCRm1Ky25ixg8SpXRUjYWtqJINjVcNMZO6j4W4y_3Mh6O9krqjp4yn9hxhJYHb1FL_lY7KgJ_3cdfefIPMEWqGA31mQ-hbe_8fNrBff4GJsbW5DKxzKQaxpqGupsD-3ouOva6PgKi7kdQuRjKlw9RGzbaM3Za1wl_X4UyV9gVkkTx4YFvjTln8BR6QeUKlj6-Ikji9RyottrSAs7PI1s-lnqyKmIKKhJn4IlMKlP7FbPOuocGHovd52OVcivAkcqQebX1h_WFJ5wwHklh0mb6lt78dh0o6I5GXuZKm-vb1v42QnaeAtqKt6BxlEbXh3n_JlrzLi6zxTtDUdovMEGWiBHVcesxKSv0ENJJGdo2ygL6WBZ1CJxClpa2-lfPv_ZybmKm0vYqRi8ESQSmp2tJowLWl-5aC9E_O92OM_R1DoxNbRFHyWlHUDzaRYmmxl6SYli-SVR8BtoyaiJnKz9GKhJiZiLapoqj3MH85r83Bfty9i_arptd44tJct8YxSJgja0dlw3xd3BMnn05Lr4yWs5czpW8YP5q_v4266NTPiaiTvZS_jpGI-i9TGaXyz0zOp5r9hLvaZPLaUp7AEGqFFGpZd8doadgYE7tuVoWrjoWEKIdKPx-Fn4WYo8_eyK62ubSznbCJssYmWy-mzOlO5rWi-Jy28lr40VyB4AZCrQN2ZWbhSnH3PzSydWiEj6mDpwa5awo1u5iAtpXl09mAhIOHqK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538" y="1290918"/>
            <a:ext cx="2049165" cy="231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avatars.mds.yandex.net/i?id=dd3d767da4bb62f945e6a1427f198e00498d24b5-3100052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18454"/>
            <a:ext cx="2130960" cy="20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36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88" y="1952419"/>
            <a:ext cx="4626594" cy="392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3913806" y="3094677"/>
            <a:ext cx="457200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Все дороги ведут в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43933"/>
            <a:ext cx="8748464" cy="501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4725144"/>
            <a:ext cx="6624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Пионткевич Лариса Ивановна, </a:t>
            </a:r>
            <a:endParaRPr lang="ru-RU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>
              <a:buNone/>
            </a:pP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учитель географии МБОУ  </a:t>
            </a:r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«Гимназия  </a:t>
            </a: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№ </a:t>
            </a:r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259» </a:t>
            </a:r>
            <a:endParaRPr lang="ru-RU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>
              <a:buNone/>
            </a:pP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ЗАТО </a:t>
            </a:r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Фокино</a:t>
            </a:r>
          </a:p>
          <a:p>
            <a:pPr algn="ctr">
              <a:buNone/>
            </a:pPr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hlinkClick r:id="rId3"/>
              </a:rPr>
              <a:t>l</a:t>
            </a:r>
            <a:r>
              <a:rPr lang="en-US" b="1" dirty="0" smtClean="0">
                <a:solidFill>
                  <a:schemeClr val="bg1"/>
                </a:solidFill>
                <a:latin typeface="Bookman Old Style" panose="02050604050505020204" pitchFamily="18" charset="0"/>
                <a:hlinkClick r:id="rId3"/>
              </a:rPr>
              <a:t>orik-forever@mail.ru</a:t>
            </a:r>
            <a:r>
              <a:rPr lang="en-US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endParaRPr lang="ru-RU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8</a:t>
            </a:r>
            <a:r>
              <a:rPr lang="en-US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(42339)24420 </a:t>
            </a:r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</a:t>
            </a:r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в рабочее время)</a:t>
            </a:r>
          </a:p>
        </p:txBody>
      </p:sp>
    </p:spTree>
    <p:extLst>
      <p:ext uri="{BB962C8B-B14F-4D97-AF65-F5344CB8AC3E}">
        <p14:creationId xmlns:p14="http://schemas.microsoft.com/office/powerpoint/2010/main" val="426343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3364" y="4606334"/>
            <a:ext cx="5403569" cy="154107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     </a:t>
            </a:r>
            <a:r>
              <a:rPr lang="ru-RU" sz="2400" dirty="0" smtClean="0">
                <a:solidFill>
                  <a:schemeClr val="tx1"/>
                </a:solidFill>
              </a:rPr>
              <a:t>Залив Стрелок — залив в северо-восточной части залива Петра Великого, описан и назван экипажем в честь своего корабля в 1858 году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6539" y="594911"/>
            <a:ext cx="4263527" cy="354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635567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Карта путешествия по заливу Стрелок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32856"/>
            <a:ext cx="6829022" cy="457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6372200" y="2469201"/>
            <a:ext cx="626368" cy="626368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93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5550" y="2408925"/>
            <a:ext cx="4294123" cy="329404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корветы «Америка», «Витязь»; </a:t>
            </a:r>
          </a:p>
          <a:p>
            <a:pPr>
              <a:buNone/>
            </a:pP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канонерские лодки «Бобр», «Горностай», «Кореец»; </a:t>
            </a:r>
          </a:p>
          <a:p>
            <a:pPr>
              <a:buNone/>
            </a:pP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клиперы «Джигит», «Наездник», «Разбойник», «Стрелок» и другие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5550" y="417720"/>
            <a:ext cx="59398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    В описи залива Стрелок и островов Аскольд и Путятина  принимало участие много кораблей и судов:</a:t>
            </a:r>
          </a:p>
        </p:txBody>
      </p:sp>
      <p:sp>
        <p:nvSpPr>
          <p:cNvPr id="12290" name="AutoShape 2" descr="Dzhigit1874-1904Kronshtadt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2" name="AutoShape 4" descr="Dzhigit1874-1904Kronshtadt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4" name="AutoShape 6" descr="Картинки по запросу клипер джигит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6" name="AutoShape 8" descr="Картинки по запросу клипер джигит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8" name="AutoShape 10" descr="Картинки по запросу клипер джигит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00" name="AutoShape 12" descr="Картинки по запросу клипер джигит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02" name="AutoShape 14" descr="Картинки по запросу клипер джигит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04" name="AutoShape 16" descr="https://upload.wikimedia.org/wikipedia/commons/8/8c/Dzhigit1874-1904Kronshtadt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06" name="AutoShape 18" descr="https://upload.wikimedia.org/wikipedia/commons/8/8c/Dzhigit1874-1904Kronshtadt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08" name="AutoShape 20" descr="Razboynik1877-1904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10" name="AutoShape 22" descr="Razboynik1877-1904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12" name="AutoShape 24" descr="Razboynik1877-1904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14" name="AutoShape 26" descr="Razboynik1877-1904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16" name="AutoShape 28" descr="https://upload.wikimedia.org/wikipedia/commons/thumb/5/51/%D0%A8%D1%85%D1%83%D0%BD%D0%B0_%D0%95%D1%80%D0%BC%D0%B0%D0%BA,_%D0%BF%D0%B0%D1%80%D0%BE%D1%85%D0%BE%D0%B4%D0%BE-%D0%BA%D0%BE%D1%80%D0%B2%D0%B5%D1%82_%D0%90%D0%BC%D0%B5%D1%80%D0%B8%D0%BA%D0%B0_%D0%B8_%D1%82%D1%80%D0%B0%D0%BD%D1%81%D0%BF%D0%BE%D1%80%D1%82_%D0%9C%D0%B0%D0%BD%D0%B4%D0%B6%D1%83%D1%80_%D0%B2_%D0%B1%D1%83%D1%85%D1%82%D0%B5_%D0%97%D0%BE%D0%BB%D0%BE%D1%82%D0%BE%D0%B9_%D0%A0%D0%BE%D0%B3.jpg/280px-%D0%A8%D1%85%D1%83%D0%BD%D0%B0_%D0%95%D1%80%D0%BC%D0%B0%D0%BA,_%D0%BF%D0%B0%D1%80%D0%BE%D1%85%D0%BE%D0%B4%D0%BE-%D0%BA%D0%BE%D1%80%D0%B2%D0%B5%D1%82_%D0%90%D0%BC%D0%B5%D1%80%D0%B8%D0%BA%D0%B0_%D0%B8_%D1%82%D1%80%D0%B0%D0%BD%D1%81%D0%BF%D0%BE%D1%80%D1%82_%D0%9C%D0%B0%D0%BD%D0%B4%D0%B6%D1%83%D1%80_%D0%B2_%D0%B1%D1%83%D1%85%D1%82%D0%B5_%D0%97%D0%BE%D0%BB%D0%BE%D1%82%D0%BE%D0%B9_%D0%A0%D0%BE%D0%B3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317" name="Picture 29" descr="C:\Users\Учитель\Desktop\Naezdnik1877-19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4493" y="2237874"/>
            <a:ext cx="2941721" cy="2430379"/>
          </a:xfrm>
          <a:prstGeom prst="rect">
            <a:avLst/>
          </a:prstGeom>
          <a:noFill/>
        </p:spPr>
      </p:pic>
      <p:pic>
        <p:nvPicPr>
          <p:cNvPr id="12318" name="Picture 30" descr="C:\Users\Учитель\Desktop\класс\imgprevi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0534" y="4547938"/>
            <a:ext cx="3031289" cy="2310063"/>
          </a:xfrm>
          <a:prstGeom prst="rect">
            <a:avLst/>
          </a:prstGeom>
          <a:noFill/>
        </p:spPr>
      </p:pic>
      <p:pic>
        <p:nvPicPr>
          <p:cNvPr id="12319" name="Picture 31" descr="C:\Users\Учитель\Desktop\класс\300px-Корвет_«Америка»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5354" y="0"/>
            <a:ext cx="2683794" cy="2237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464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1621" y="174828"/>
            <a:ext cx="6447501" cy="1320800"/>
          </a:xfrm>
        </p:spPr>
        <p:txBody>
          <a:bodyPr/>
          <a:lstStyle/>
          <a:p>
            <a:r>
              <a:rPr lang="ru-RU" dirty="0" smtClean="0"/>
              <a:t>Начало путешествия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752528" cy="368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277" y="3183094"/>
            <a:ext cx="35718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2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136" y="548680"/>
            <a:ext cx="4689904" cy="845712"/>
          </a:xfrm>
        </p:spPr>
        <p:txBody>
          <a:bodyPr>
            <a:normAutofit/>
          </a:bodyPr>
          <a:lstStyle/>
          <a:p>
            <a:r>
              <a:rPr lang="ru-RU" dirty="0" smtClean="0"/>
              <a:t>Бухта Руднева</a:t>
            </a:r>
            <a:endParaRPr lang="ru-RU" dirty="0"/>
          </a:p>
        </p:txBody>
      </p:sp>
      <p:pic>
        <p:nvPicPr>
          <p:cNvPr id="1026" name="Рисунок 7" descr="V.F.Rudn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41" y="2269014"/>
            <a:ext cx="2664296" cy="345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8836" y="6033456"/>
            <a:ext cx="322133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base"/>
            <a:r>
              <a:rPr lang="ru-RU" b="1" dirty="0" err="1"/>
              <a:t>Все́волод</a:t>
            </a:r>
            <a:r>
              <a:rPr lang="ru-RU" b="1" dirty="0"/>
              <a:t> </a:t>
            </a:r>
            <a:r>
              <a:rPr lang="ru-RU" b="1" dirty="0" smtClean="0"/>
              <a:t>Фёдорович </a:t>
            </a:r>
            <a:r>
              <a:rPr lang="ru-RU" b="1" dirty="0" err="1" smtClean="0"/>
              <a:t>Ру́днев</a:t>
            </a:r>
            <a:r>
              <a:rPr lang="ru-RU" dirty="0"/>
              <a:t> </a:t>
            </a:r>
            <a:endParaRPr lang="ru-RU" dirty="0" smtClean="0"/>
          </a:p>
          <a:p>
            <a:pPr algn="ctr" fontAlgn="base"/>
            <a:r>
              <a:rPr lang="ru-RU" dirty="0" smtClean="0"/>
              <a:t>(1855 — 1913)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39404"/>
            <a:ext cx="3732845" cy="368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28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457" y="164000"/>
            <a:ext cx="4330824" cy="125272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Бухта Петуха</a:t>
            </a:r>
            <a:endParaRPr lang="ru-RU" sz="3200" dirty="0"/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058794"/>
            <a:ext cx="3892311" cy="2574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04585" y="447232"/>
            <a:ext cx="23647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Бухта Слона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32007"/>
            <a:ext cx="3672408" cy="254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14154"/>
            <a:ext cx="3876758" cy="243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3790934"/>
            <a:ext cx="26645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Бухта Черепахи</a:t>
            </a:r>
          </a:p>
        </p:txBody>
      </p:sp>
      <p:sp>
        <p:nvSpPr>
          <p:cNvPr id="5" name="AutoShape 2" descr="https://yandex-images.clstorage.net/r5Wxv3182/661e7dpSRJ2/xQynX5_56qCof8zqko5AorSppmjrPWnhqv0yOmu0I3ukQkafvGZx2PO3K7S9fytIY-GLNuMQDCIRQkcVe8_H8gUINE9PPr_3-TkfeZNMAaVmbvRo-vp9Y2875-zvNqF4JNbdBSF6uZY5LaB9IWB4nbY1H6XmgB1tC0cUmf8eVLnJAOsfH2vnaeqkiecZz4Mvoqjvo322fuFoKGsuJujvrHgJUcDivLLdfGAhd2VpsJNwfxYmtUxb48EZXB0-ntS6g8HmUZns5O_qokOiW8nJLW6u6yB4trflqCBn4qkjZ-xxgdtLL7_0E3FobjDmZvqUc_8S4PSE26MHkRJWud6aeEGJKxfXqO3qoGiAoVzOg-0m5-ItsDG8b2-ipyYqKCfjfMkYhuI3eJq0oWgw42pyVPY6mG2_BNRvAh-XVTwRWznHi-5fV25n4qnnyaDbQckgIqri53H1NCgq4K0iYawjqnkJkAkgPHuf-q0ndKnl9F-xPt2g9ocVawXeHxCxWd5-iQxlm1GsIaIhqkasmc4CaWwppuT4Pfpgb6wlLOco7K-2yR8ArTh0EnxlYLJtK3pY873eIXtFGSGFkRIVcN9Yds_AL1uXLi1iJirDr5CMSC9qq6GoNTF_a2NuY27v7W6isgZQDGSyN5tyYm5xaOkynr-6laA7ApHkxF1RXPCak_DFD6tdXWzt4u8tDKbZhcgl6W5vrHH7MqbgYCtl6mqurr0EmMCsf78U9mPrta1uMJU89dyo9smYqwqTml4-Vp_wCAPi3l9r6aFkJYsgFQ8IYuSg7mP69_vnqKitomqhrGe6BtEMZHz43_5hZHYh6rYRfj4b67HNmqiA0hIWuRtft4yC59NeaSSobCLBqdMCjKQsKaer_T_1Yu7hbyOjZibl885eimrz-p3z4av_oWCyn394GKG-TxhrBxoXnLMemLiIy29VVaDtairtQeDawwRvo6Hq4XK-NClja-xn6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s://yandex-images.clstorage.net/r5Wxv3182/661e7dpSRJ2/xQynX5_56qCof8zqko5AorSppmjrPWnhqv0yOmu0I3ukQkafvGZx2PO3K7S9fytIY-GLNuMQDCIRQkcVe8_H8gUINE9PPr_3-TkfeZNMAaVmbvRo-vp9Y2875-zvNqF4JNbdBSF6uZY5LaB9IWB4nbY1H6XmgB1tC0cUmf8eVLnJAOsfH2vnaeqkiecZz4Mvoqjvo322fuFoKGsuJujvrHgJUcDivLLdfGAhd2VpsJNwfxYmtUxb48EZXB0-ntS6g8HmUZns5O_qokOiW8nJLW6u6yB4trflqCBn4qkjZ-xxgdtLL7_0E3FobjDmZvqUc_8S4PSE26MHkRJWud6aeEGJKxfXqO3qoGiAoVzOg-0m5-ItsDG8b2-ipyYqKCfjfMkYhuI3eJq0oWgw42pyVPY6mG2_BNRvAh-XVTwRWznHi-5fV25n4qnnyaDbQckgIqri53H1NCgq4K0iYawjqnkJkAkgPHuf-q0ndKnl9F-xPt2g9ocVawXeHxCxWd5-iQxlm1GsIaIhqkasmc4CaWwppuT4Pfpgb6wlLOco7K-2yR8ArTh0EnxlYLJtK3pY873eIXtFGSGFkRIVcN9Yds_AL1uXLi1iJirDr5CMSC9qq6GoNTF_a2NuY27v7W6isgZQDGSyN5tyYm5xaOkynr-6laA7ApHkxF1RXPCak_DFD6tdXWzt4u8tDKbZhcgl6W5vrHH7MqbgYCtl6mqurr0EmMCsf78U9mPrta1uMJU89dyo9smYqwqTml4-Vp_wCAPi3l9r6aFkJYsgFQ8IYuSg7mP69_vnqKitomqhrGe6BtEMZHz43_5hZHYh6rYRfj4b67HNmqiA0hIWuRtft4yC59NeaSSobCLBqdMCjKQsKaer_T_1Yu7hbyOjZibl885eimrz-p3z4av_oWCyn394GKG-TxhrBxoXnLMemLiIy29VVaDtairtQeDawwRvo6Hq4XK-NClja-xn6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97" y="4288780"/>
            <a:ext cx="3698126" cy="230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736170" y="3790934"/>
            <a:ext cx="24961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Бухта Дракона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01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814</TotalTime>
  <Words>486</Words>
  <Application>Microsoft Office PowerPoint</Application>
  <PresentationFormat>Экран (4:3)</PresentationFormat>
  <Paragraphs>90</Paragraphs>
  <Slides>32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Волна</vt:lpstr>
      <vt:lpstr>Презентация PowerPoint</vt:lpstr>
      <vt:lpstr>Наша малая родина –  город Фокино.</vt:lpstr>
      <vt:lpstr>Презентация PowerPoint</vt:lpstr>
      <vt:lpstr>Презентация PowerPoint</vt:lpstr>
      <vt:lpstr>Карта путешествия по заливу Стрелок</vt:lpstr>
      <vt:lpstr>Презентация PowerPoint</vt:lpstr>
      <vt:lpstr>Начало путешествия</vt:lpstr>
      <vt:lpstr>Бухта Руднева</vt:lpstr>
      <vt:lpstr>Бухта Петуха</vt:lpstr>
      <vt:lpstr>Абрек</vt:lpstr>
      <vt:lpstr>Разбойник</vt:lpstr>
      <vt:lpstr>Бухта Назимова</vt:lpstr>
      <vt:lpstr>Бухта Слона</vt:lpstr>
      <vt:lpstr>Презентация PowerPoint</vt:lpstr>
      <vt:lpstr>Карта путешествия по заливу Стрелок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Путешествие на остров Аскольд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 дороги ведут в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YAROSLAV</dc:creator>
  <cp:lastModifiedBy>Андрей Е. Фатьянов</cp:lastModifiedBy>
  <cp:revision>48</cp:revision>
  <dcterms:created xsi:type="dcterms:W3CDTF">2021-09-20T04:15:16Z</dcterms:created>
  <dcterms:modified xsi:type="dcterms:W3CDTF">2024-12-19T06:55:20Z</dcterms:modified>
</cp:coreProperties>
</file>