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33" y="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70352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" r:id="rId3" imgW="3427449" imgH="4570638" progId="PowerPoint.Slide.12">
                  <p:embed/>
                </p:oleObj>
              </mc:Choice>
              <mc:Fallback>
                <p:oleObj name="Слайд" r:id="rId3" imgW="3427449" imgH="457063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Воспитатель\Desktop\ЗА_нравств_подвиг_учи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</p:pic>
      <p:pic>
        <p:nvPicPr>
          <p:cNvPr id="21506" name="Picture 2" descr="F:\чтения 2019г\чтения\20190128_144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525" y="914400"/>
            <a:ext cx="189547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F:\чтения 2019г\чтения\20190128_144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657600"/>
            <a:ext cx="181927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F:\чтения 2019г\чтения\20190128_144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371600"/>
            <a:ext cx="1676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5" descr="F:\чтения 2019г\чтения\20190128_1527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524000"/>
            <a:ext cx="3581400" cy="191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F:\чтения 2019г\чтения\20190128_1547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657600"/>
            <a:ext cx="1743075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оспитатель\Desktop\ЗА_нравств_подвиг_учи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7338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4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4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Структура Программы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305800" cy="7508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СТРУКТУРА ПРОГРАММЫ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962400" cy="3763963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175" lvl="8" indent="-3175">
              <a:buFont typeface="Arial" pitchFamily="34" charset="0"/>
              <a:buChar char="•"/>
            </a:pPr>
            <a:r>
              <a:rPr lang="ru-RU" sz="1600" dirty="0" smtClean="0">
                <a:ln w="12700">
                  <a:solidFill>
                    <a:srgbClr val="FFFF00"/>
                  </a:solidFill>
                </a:ln>
              </a:rPr>
              <a:t> Паспорт программы</a:t>
            </a:r>
          </a:p>
          <a:p>
            <a:pPr marL="3175" lvl="8" indent="-3175">
              <a:buFont typeface="Arial" pitchFamily="34" charset="0"/>
              <a:buChar char="•"/>
            </a:pPr>
            <a:r>
              <a:rPr lang="ru-RU" sz="1600" dirty="0" smtClean="0">
                <a:ln w="12700">
                  <a:solidFill>
                    <a:srgbClr val="FFFF00"/>
                  </a:solidFill>
                </a:ln>
              </a:rPr>
              <a:t> </a:t>
            </a:r>
            <a:r>
              <a:rPr lang="ru-RU" sz="1800" dirty="0" smtClean="0">
                <a:ln w="12700">
                  <a:solidFill>
                    <a:srgbClr val="FFFF00"/>
                  </a:solidFill>
                </a:ln>
              </a:rPr>
              <a:t>Рецензия</a:t>
            </a:r>
          </a:p>
          <a:p>
            <a:pPr marL="3175" lvl="8" indent="-3175">
              <a:buFont typeface="Arial" pitchFamily="34" charset="0"/>
              <a:buChar char="•"/>
            </a:pPr>
            <a:r>
              <a:rPr lang="ru-RU" sz="1800" dirty="0" smtClean="0">
                <a:ln w="12700">
                  <a:solidFill>
                    <a:srgbClr val="FFFF00"/>
                  </a:solidFill>
                </a:ln>
              </a:rPr>
              <a:t> Введение</a:t>
            </a:r>
          </a:p>
          <a:p>
            <a:pPr marL="3175" lvl="8" indent="-3175">
              <a:buFont typeface="Arial" pitchFamily="34" charset="0"/>
              <a:buChar char="•"/>
            </a:pPr>
            <a:r>
              <a:rPr lang="ru-RU" sz="1800" dirty="0" smtClean="0">
                <a:ln w="12700">
                  <a:solidFill>
                    <a:srgbClr val="FFFF00"/>
                  </a:solidFill>
                </a:ln>
              </a:rPr>
              <a:t> Пояснительная записка</a:t>
            </a:r>
          </a:p>
          <a:p>
            <a:pPr marL="3175" lvl="8" indent="-3175">
              <a:buFont typeface="Arial" pitchFamily="34" charset="0"/>
              <a:buChar char="•"/>
            </a:pPr>
            <a:r>
              <a:rPr lang="ru-RU" sz="1800" dirty="0" smtClean="0">
                <a:ln w="12700">
                  <a:solidFill>
                    <a:srgbClr val="FFFF00"/>
                  </a:solidFill>
                </a:ln>
              </a:rPr>
              <a:t> Актуальность</a:t>
            </a:r>
          </a:p>
          <a:p>
            <a:pPr marL="3175" lvl="8" indent="-3175">
              <a:buFont typeface="Arial" pitchFamily="34" charset="0"/>
              <a:buChar char="•"/>
            </a:pPr>
            <a:r>
              <a:rPr lang="ru-RU" sz="1800" dirty="0" smtClean="0">
                <a:ln w="12700">
                  <a:solidFill>
                    <a:srgbClr val="FFFF00"/>
                  </a:solidFill>
                </a:ln>
              </a:rPr>
              <a:t> Научная новизна программы</a:t>
            </a:r>
          </a:p>
          <a:p>
            <a:pPr marL="3175" lvl="8" indent="-3175">
              <a:buFont typeface="Arial" pitchFamily="34" charset="0"/>
              <a:buChar char="•"/>
            </a:pPr>
            <a:r>
              <a:rPr lang="ru-RU" sz="1800" dirty="0" smtClean="0">
                <a:ln w="12700">
                  <a:solidFill>
                    <a:srgbClr val="FFFF00"/>
                  </a:solidFill>
                </a:ln>
              </a:rPr>
              <a:t> Цель, задачи</a:t>
            </a:r>
          </a:p>
          <a:p>
            <a:pPr marL="3175" lvl="8" indent="-3175">
              <a:buFont typeface="Arial" pitchFamily="34" charset="0"/>
              <a:buChar char="•"/>
            </a:pPr>
            <a:r>
              <a:rPr lang="ru-RU" sz="1800" dirty="0" smtClean="0">
                <a:ln w="12700">
                  <a:solidFill>
                    <a:srgbClr val="FFFF00"/>
                  </a:solidFill>
                </a:ln>
              </a:rPr>
              <a:t> Концептуальные основы реализации программы</a:t>
            </a:r>
          </a:p>
          <a:p>
            <a:pPr marL="3175" lvl="8" indent="-3175">
              <a:buFont typeface="Arial" pitchFamily="34" charset="0"/>
              <a:buChar char="•"/>
            </a:pPr>
            <a:r>
              <a:rPr lang="ru-RU" sz="1800" dirty="0" smtClean="0">
                <a:ln w="12700">
                  <a:solidFill>
                    <a:srgbClr val="FFFF00"/>
                  </a:solidFill>
                </a:ln>
              </a:rPr>
              <a:t> Срок реализации программы</a:t>
            </a:r>
          </a:p>
          <a:p>
            <a:pPr marL="3175" lvl="8" indent="-3175">
              <a:buFont typeface="Arial" pitchFamily="34" charset="0"/>
              <a:buChar char="•"/>
            </a:pPr>
            <a:r>
              <a:rPr lang="ru-RU" sz="1800" dirty="0" smtClean="0">
                <a:ln w="12700">
                  <a:solidFill>
                    <a:srgbClr val="FFFF00"/>
                  </a:solidFill>
                </a:ln>
              </a:rPr>
              <a:t> Учебный план</a:t>
            </a:r>
          </a:p>
          <a:p>
            <a:pPr algn="l">
              <a:buFont typeface="Arial" pitchFamily="34" charset="0"/>
              <a:buChar char="•"/>
            </a:pPr>
            <a:endParaRPr lang="ru-RU" sz="1800" dirty="0">
              <a:ln w="12700">
                <a:solidFill>
                  <a:srgbClr val="FFFF00"/>
                </a:solidFill>
              </a:ln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n w="1270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Ожидаемые результаты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n w="1270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Целевые ориентиры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n w="1270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Заключение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n w="1270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Информационные источники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n w="1270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Приложение</a:t>
            </a:r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ru-RU" sz="1600" dirty="0"/>
          </a:p>
        </p:txBody>
      </p:sp>
      <p:pic>
        <p:nvPicPr>
          <p:cNvPr id="14339" name="Picture 3" descr="C:\Users\Воспитатель\Desktop\ЗА_нравств_подвиг_учи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752600"/>
            <a:ext cx="8229600" cy="9906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</a:rPr>
              <a:t>Программа предусматривает распределение работы по духовно- нравственному воспитанию по блокам:</a:t>
            </a:r>
            <a:endParaRPr lang="ru-RU" sz="2400" dirty="0">
              <a:ln w="6350">
                <a:solidFill>
                  <a:srgbClr val="FFFF00"/>
                </a:solidFill>
              </a:ln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61190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1 блок – Семья. Семейные  ценности и традиции»</a:t>
            </a:r>
          </a:p>
          <a:p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2 блок – «Мир вокруг нас»</a:t>
            </a:r>
          </a:p>
          <a:p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3 блок – «Родная страна»</a:t>
            </a:r>
          </a:p>
          <a:p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4 блок – «Православная Россия»</a:t>
            </a:r>
          </a:p>
          <a:p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5 блок - Праздники</a:t>
            </a:r>
            <a:endParaRPr lang="ru-RU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Picture 3" descr="C:\Users\Воспитатель\Desktop\ЗА_нравств_подвиг_учи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6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</a:rPr>
              <a:t>1 блок – Семья. Семейные ценности</a:t>
            </a:r>
            <a:endParaRPr lang="ru-RU" sz="2800" dirty="0">
              <a:ln w="6350">
                <a:solidFill>
                  <a:srgbClr val="FFFF00"/>
                </a:solidFill>
              </a:ln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519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Темы: Добро , зло, справедливость;  Послушание и не послушание ; О дружбе и друзьях; Милосердие и сочувствие.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3" descr="C:\Users\Воспитатель\Desktop\ЗА_нравств_подвиг_учи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</p:pic>
      <p:pic>
        <p:nvPicPr>
          <p:cNvPr id="15362" name="Picture 2" descr="F:\ВСЕ ФОТО\Pictures\ташбай семья\IMG_0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173355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F:\ВСЕ ФОТО\Pictures\ташбай семья\IMG_0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495800"/>
            <a:ext cx="17335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F:\ВСЕ ФОТО\Pictures\114___03\IMG_1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438400"/>
            <a:ext cx="26670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F:\ВСЕ ФОТО\Pictures\114___03\IMG_12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048000"/>
            <a:ext cx="26670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7" name="Picture 7" descr="F:\детский сад фото\конференция\патриотизм духовный\совместные мероприятия дети воспитатели родиели\P21705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343400"/>
            <a:ext cx="1981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990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</a:rPr>
              <a:t>2 – блок «Мир вокруг нас»</a:t>
            </a:r>
            <a:endParaRPr lang="ru-RU" sz="3200" dirty="0">
              <a:ln w="6350">
                <a:solidFill>
                  <a:srgbClr val="FFFF00"/>
                </a:solidFill>
              </a:ln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661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Темы:  Мир – наш дом; Времена года; Мир растений; Мир животных; Земля, космос и др.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endParaRPr lang="ru-RU" sz="1800" dirty="0"/>
          </a:p>
        </p:txBody>
      </p:sp>
      <p:pic>
        <p:nvPicPr>
          <p:cNvPr id="4" name="Picture 3" descr="C:\Users\Воспитатель\Desktop\ЗА_нравств_подвиг_учи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</p:pic>
      <p:pic>
        <p:nvPicPr>
          <p:cNvPr id="16389" name="Picture 5" descr="F:\80 лет приморью\IMG-20180930-WA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3200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F:\80 лет приморью\IMG-20181019-WA00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352800"/>
            <a:ext cx="32766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1" name="Picture 7" descr="F:\80 лет приморью\IMG-20181019-WA00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800600"/>
            <a:ext cx="31242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096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3 блок - Родная страна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9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* Темы: История родного города; Города края, России; Узоры России; Сила в единстве и др.</a:t>
            </a:r>
            <a:endParaRPr lang="ru-RU" sz="1800" dirty="0"/>
          </a:p>
        </p:txBody>
      </p:sp>
      <p:pic>
        <p:nvPicPr>
          <p:cNvPr id="4" name="Picture 3" descr="C:\Users\Воспитатель\Desktop\ЗА_нравств_подвиг_учи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</p:pic>
      <p:pic>
        <p:nvPicPr>
          <p:cNvPr id="17410" name="Picture 2" descr="F:\80 лет приморью\20181019_100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27432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F:\80 лет приморью\IMG-20181019-WA0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667000"/>
            <a:ext cx="241935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F:\выбры губернатра\20180909_121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343400"/>
            <a:ext cx="373380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47800"/>
            <a:ext cx="8229600" cy="6096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</a:rPr>
              <a:t>4 блок – Православная Россия</a:t>
            </a:r>
            <a:endParaRPr lang="ru-RU" sz="3100" dirty="0">
              <a:ln w="6350">
                <a:solidFill>
                  <a:srgbClr val="FFFF00"/>
                </a:solidFill>
              </a:ln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382000" cy="40386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* Темы: Их почитают на Руси; Наши предки; Крещение Руси и др.</a:t>
            </a:r>
            <a:endParaRPr lang="ru-RU" sz="1800" dirty="0"/>
          </a:p>
        </p:txBody>
      </p:sp>
      <p:pic>
        <p:nvPicPr>
          <p:cNvPr id="5" name="Picture 3" descr="C:\Users\Воспитатель\Desktop\ЗА_нравств_подвиг_учи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</p:pic>
      <p:pic>
        <p:nvPicPr>
          <p:cNvPr id="18435" name="Picture 3" descr="F:\доклад\фото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14600"/>
            <a:ext cx="3886200" cy="2667000"/>
          </a:xfrm>
          <a:prstGeom prst="rect">
            <a:avLst/>
          </a:prstGeom>
          <a:noFill/>
        </p:spPr>
      </p:pic>
      <p:pic>
        <p:nvPicPr>
          <p:cNvPr id="18436" name="Picture 4" descr="F:\доклад\фото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514600"/>
            <a:ext cx="3864864" cy="2688336"/>
          </a:xfrm>
          <a:prstGeom prst="rect">
            <a:avLst/>
          </a:prstGeom>
          <a:noFill/>
        </p:spPr>
      </p:pic>
      <p:pic>
        <p:nvPicPr>
          <p:cNvPr id="18437" name="Picture 5" descr="F:\доклад\фото\Рисунок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575048"/>
            <a:ext cx="3657600" cy="228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533400"/>
          </a:xfrm>
        </p:spPr>
        <p:txBody>
          <a:bodyPr>
            <a:noAutofit/>
          </a:bodyPr>
          <a:lstStyle/>
          <a:p>
            <a:r>
              <a:rPr lang="ru-RU" sz="4400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</a:rPr>
              <a:t>5 БЛОК - ПРАЗДНИКИ</a:t>
            </a:r>
            <a:endParaRPr lang="ru-RU" sz="4400" dirty="0">
              <a:ln w="6350">
                <a:solidFill>
                  <a:srgbClr val="FFFF00"/>
                </a:solidFill>
              </a:ln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9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* Темы:  Рождество; Пасха; Троица  и др.</a:t>
            </a:r>
            <a:endParaRPr lang="ru-RU" sz="1800" dirty="0"/>
          </a:p>
        </p:txBody>
      </p:sp>
      <p:pic>
        <p:nvPicPr>
          <p:cNvPr id="4" name="Picture 3" descr="C:\Users\Воспитатель\Desktop\ЗА_нравств_подвиг_учи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</p:pic>
      <p:pic>
        <p:nvPicPr>
          <p:cNvPr id="19458" name="Picture 2" descr="F:\доклад\фото\IMG_0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30480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F:\доклад\20200226_164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286000"/>
            <a:ext cx="3200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F:\троица\20200902_1317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81000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524000"/>
            <a:ext cx="8229600" cy="838200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</a:rPr>
              <a:t>6 БЛОК – Работа со служителями ЦЕРКВИ</a:t>
            </a:r>
            <a:endParaRPr lang="ru-RU" sz="2800" dirty="0">
              <a:ln w="6350">
                <a:solidFill>
                  <a:srgbClr val="FFFF00"/>
                </a:solidFill>
              </a:ln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8686800" cy="41910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* Темы: Социальный патронаж многодетных семей, семей в социально опасном положении и др.</a:t>
            </a:r>
            <a:endParaRPr lang="ru-RU" sz="1800" dirty="0"/>
          </a:p>
        </p:txBody>
      </p:sp>
      <p:pic>
        <p:nvPicPr>
          <p:cNvPr id="4" name="Picture 3" descr="C:\Users\Воспитатель\Desktop\ЗА_нравств_подвиг_учи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</p:pic>
      <p:pic>
        <p:nvPicPr>
          <p:cNvPr id="20482" name="Picture 2" descr="F:\ира храм\20180319_143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3581400" cy="214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3" descr="F:\ира храм\20180319_140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971800"/>
            <a:ext cx="3581400" cy="222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F:\ира храм\20180319_1352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648200"/>
            <a:ext cx="3581400" cy="199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294</TotalTime>
  <Words>240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Constantia</vt:lpstr>
      <vt:lpstr>Times New Roman</vt:lpstr>
      <vt:lpstr>Wingdings</vt:lpstr>
      <vt:lpstr>Wingdings 2</vt:lpstr>
      <vt:lpstr>Wingdings 3</vt:lpstr>
      <vt:lpstr>Апекс</vt:lpstr>
      <vt:lpstr>Слайд</vt:lpstr>
      <vt:lpstr>Презентация PowerPoint</vt:lpstr>
      <vt:lpstr>Структура Программы</vt:lpstr>
      <vt:lpstr>Программа предусматривает распределение работы по духовно- нравственному воспитанию по блокам:</vt:lpstr>
      <vt:lpstr>1 блок – Семья. Семейные ценности</vt:lpstr>
      <vt:lpstr>2 – блок «Мир вокруг нас»</vt:lpstr>
      <vt:lpstr>3 блок - Родная страна</vt:lpstr>
      <vt:lpstr>4 блок – Православная Россия</vt:lpstr>
      <vt:lpstr>5 БЛОК - ПРАЗДНИКИ</vt:lpstr>
      <vt:lpstr>6 БЛОК – Работа со служителями ЦЕРКВИ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Воспитатель</dc:creator>
  <cp:lastModifiedBy>sagboyko@gmail.com</cp:lastModifiedBy>
  <cp:revision>30</cp:revision>
  <dcterms:created xsi:type="dcterms:W3CDTF">2021-01-29T02:05:19Z</dcterms:created>
  <dcterms:modified xsi:type="dcterms:W3CDTF">2021-02-01T14:33:12Z</dcterms:modified>
</cp:coreProperties>
</file>