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60" r:id="rId4"/>
    <p:sldId id="263" r:id="rId5"/>
    <p:sldId id="264" r:id="rId6"/>
    <p:sldId id="335" r:id="rId7"/>
    <p:sldId id="32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8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600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718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763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366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61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02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154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523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08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70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617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3ECC3-49F5-415B-BA20-19C98F237A39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635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ppkro.ru/4038/shkolnye-informatsionno-bibliotechnye-tsentry-i-shkolnye-biblioteki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9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52E4BFB-3795-4173-A6BD-146E1C8FF4B9}"/>
              </a:ext>
            </a:extLst>
          </p:cNvPr>
          <p:cNvSpPr/>
          <p:nvPr/>
        </p:nvSpPr>
        <p:spPr>
          <a:xfrm>
            <a:off x="783540" y="2059555"/>
            <a:ext cx="757692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 Narrow" panose="020B0606020202030204" pitchFamily="34" charset="0"/>
                <a:ea typeface="Calibri" panose="020F0502020204030204" pitchFamily="34" charset="0"/>
              </a:rPr>
              <a:t>Содержание и организационно-методические аспекты деятельности школьной библиотеки в условиях перехода к информационно-библиотечному центру</a:t>
            </a:r>
            <a:endParaRPr lang="ru-RU" sz="28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916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2EAF6A1-F981-4B2B-A088-79597123B019}"/>
              </a:ext>
            </a:extLst>
          </p:cNvPr>
          <p:cNvSpPr/>
          <p:nvPr/>
        </p:nvSpPr>
        <p:spPr>
          <a:xfrm>
            <a:off x="408824" y="1720840"/>
            <a:ext cx="832635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 Narrow" panose="020B0606020202030204" pitchFamily="34" charset="0"/>
              </a:rPr>
              <a:t>ГРАФИК</a:t>
            </a:r>
          </a:p>
          <a:p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  <a:p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23.11.2020 – 14.00 – вебинар 1</a:t>
            </a:r>
          </a:p>
          <a:p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26.11.2020 – 14.00 – вебинар 2</a:t>
            </a:r>
          </a:p>
          <a:p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03.12.2020 – 14.00 – вебинар 3</a:t>
            </a:r>
          </a:p>
          <a:p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id="{EFB907EF-4419-45E9-BCF9-3759FEB4EFE7}"/>
              </a:ext>
            </a:extLst>
          </p:cNvPr>
          <p:cNvSpPr txBox="1"/>
          <p:nvPr/>
        </p:nvSpPr>
        <p:spPr>
          <a:xfrm>
            <a:off x="2318115" y="324356"/>
            <a:ext cx="6825885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Содержание и организационно-методические аспекты деятельности школьной библиотеки в условиях перехода к информационно-библиотечному центру</a:t>
            </a:r>
          </a:p>
        </p:txBody>
      </p:sp>
    </p:spTree>
    <p:extLst>
      <p:ext uri="{BB962C8B-B14F-4D97-AF65-F5344CB8AC3E}">
        <p14:creationId xmlns:p14="http://schemas.microsoft.com/office/powerpoint/2010/main" val="1275467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id="{98A77DF5-1989-4A1B-BBCE-02B74C7DA907}"/>
              </a:ext>
            </a:extLst>
          </p:cNvPr>
          <p:cNvSpPr txBox="1"/>
          <p:nvPr/>
        </p:nvSpPr>
        <p:spPr>
          <a:xfrm>
            <a:off x="2938934" y="314918"/>
            <a:ext cx="5863472" cy="318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Управление качеством образования на основе данных оценочных процедур</a:t>
            </a:r>
            <a:endParaRPr lang="ru-RU" sz="14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2EAF6A1-F981-4B2B-A088-79597123B019}"/>
              </a:ext>
            </a:extLst>
          </p:cNvPr>
          <p:cNvSpPr/>
          <p:nvPr/>
        </p:nvSpPr>
        <p:spPr>
          <a:xfrm>
            <a:off x="500148" y="857835"/>
            <a:ext cx="8326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 Narrow" panose="020B0606020202030204" pitchFamily="34" charset="0"/>
              </a:rPr>
              <a:t>ОБРАЗОВАТЕЛЬНЫЕ РЕЗУЛЬТАТЫ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9C2745AA-AE0A-4D6D-8192-B1E27AA20AAA}"/>
              </a:ext>
            </a:extLst>
          </p:cNvPr>
          <p:cNvSpPr/>
          <p:nvPr/>
        </p:nvSpPr>
        <p:spPr>
          <a:xfrm>
            <a:off x="500148" y="1705065"/>
            <a:ext cx="8143704" cy="830997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>
                <a:latin typeface="Arial Narrow" panose="020B0606020202030204" pitchFamily="34" charset="0"/>
                <a:ea typeface="Calibri" panose="020F0502020204030204" pitchFamily="34" charset="0"/>
              </a:rPr>
              <a:t>Понимание роли современной школьной библиотеки в обеспечении условий реализации ФГОС в ОО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39FF4C3D-E2D6-4FDD-92D3-D6F5EA4B6E3C}"/>
              </a:ext>
            </a:extLst>
          </p:cNvPr>
          <p:cNvSpPr/>
          <p:nvPr/>
        </p:nvSpPr>
        <p:spPr>
          <a:xfrm>
            <a:off x="500148" y="2746727"/>
            <a:ext cx="8143704" cy="830997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>
                <a:latin typeface="Arial Narrow" panose="020B0606020202030204" pitchFamily="34" charset="0"/>
                <a:ea typeface="Calibri" panose="020F0502020204030204" pitchFamily="34" charset="0"/>
              </a:rPr>
              <a:t>Знание базовой модели ИБЦ - функционал, содержание и условия функционирования ИБЦ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F1B22A71-B1B1-4A51-BB7E-1F776D6C6BE9}"/>
              </a:ext>
            </a:extLst>
          </p:cNvPr>
          <p:cNvSpPr/>
          <p:nvPr/>
        </p:nvSpPr>
        <p:spPr>
          <a:xfrm>
            <a:off x="500148" y="3788389"/>
            <a:ext cx="8143704" cy="830997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>
                <a:latin typeface="Arial Narrow" panose="020B0606020202030204" pitchFamily="34" charset="0"/>
                <a:ea typeface="Calibri" panose="020F0502020204030204" pitchFamily="34" charset="0"/>
              </a:rPr>
              <a:t>Проектирование модели ИБЦ  собственной ОО на основе диагностики текущей деятельности ШБ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903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2EAF6A1-F981-4B2B-A088-79597123B019}"/>
              </a:ext>
            </a:extLst>
          </p:cNvPr>
          <p:cNvSpPr/>
          <p:nvPr/>
        </p:nvSpPr>
        <p:spPr>
          <a:xfrm>
            <a:off x="408824" y="990921"/>
            <a:ext cx="8326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 Narrow" panose="020B0606020202030204" pitchFamily="34" charset="0"/>
              </a:rPr>
              <a:t>НОРМАТИВНО-ПРАВОВОЕ РЕГУЛИРОВАНИЕ ПРОЦЕССА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6C8BA9F-DEAE-42F1-95CA-C8D11C7C64D3}"/>
              </a:ext>
            </a:extLst>
          </p:cNvPr>
          <p:cNvSpPr/>
          <p:nvPr/>
        </p:nvSpPr>
        <p:spPr>
          <a:xfrm>
            <a:off x="500148" y="1705065"/>
            <a:ext cx="8143704" cy="5262979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/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Концепция развития школьных информационно-библиотечных центров Приморского края. Приказ Министерства образования ПК №512 – а от 22.05.2020  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  <a:hlinkClick r:id="rId3"/>
              </a:rPr>
              <a:t>http://www.pippkro.ru/4038/shkolnye-informatsionno-bibliotechnye-tsentry-i-shkolnye-biblioteki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pPr marL="457200" indent="-457200">
              <a:buAutoNum type="arabicPeriod"/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ФЗ № 273 «Об образовании в РФ»</a:t>
            </a:r>
          </a:p>
          <a:p>
            <a:pPr marL="457200" indent="-457200">
              <a:buAutoNum type="arabicPeriod"/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Национальная образовательная инициатива «Наша новая школа»</a:t>
            </a:r>
          </a:p>
          <a:p>
            <a:pPr marL="457200" indent="-457200">
              <a:buAutoNum type="arabicPeriod"/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Стратегия развития воспитания в РФ</a:t>
            </a:r>
          </a:p>
          <a:p>
            <a:pPr marL="457200" indent="-457200">
              <a:buAutoNum type="arabicPeriod"/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ФГОС</a:t>
            </a:r>
          </a:p>
          <a:p>
            <a:pPr marL="457200" indent="-457200">
              <a:buAutoNum type="arabicPeriod"/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Приказ Министерства образования и науки РФ от 15.06.2016 г №715 «Об утверждении концепции развития школьных информационно-библиотечных центров»</a:t>
            </a:r>
          </a:p>
          <a:p>
            <a:pPr marL="457200" indent="-457200">
              <a:buAutoNum type="arabicPeriod"/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Концепция развития Национальной сети информационно-библиотечных центров образовательных организаций</a:t>
            </a:r>
          </a:p>
        </p:txBody>
      </p:sp>
      <p:sp>
        <p:nvSpPr>
          <p:cNvPr id="9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id="{9F4C5C11-11F5-4A0B-B25E-B8616D7A3D48}"/>
              </a:ext>
            </a:extLst>
          </p:cNvPr>
          <p:cNvSpPr txBox="1"/>
          <p:nvPr/>
        </p:nvSpPr>
        <p:spPr>
          <a:xfrm>
            <a:off x="2155591" y="264739"/>
            <a:ext cx="6825885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Содержание и организационно-методические аспекты деятельности школьной библиотеки в условиях перехода к информационно-библиотечному центру</a:t>
            </a:r>
          </a:p>
        </p:txBody>
      </p:sp>
    </p:spTree>
    <p:extLst>
      <p:ext uri="{BB962C8B-B14F-4D97-AF65-F5344CB8AC3E}">
        <p14:creationId xmlns:p14="http://schemas.microsoft.com/office/powerpoint/2010/main" val="4037657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2EAF6A1-F981-4B2B-A088-79597123B019}"/>
              </a:ext>
            </a:extLst>
          </p:cNvPr>
          <p:cNvSpPr/>
          <p:nvPr/>
        </p:nvSpPr>
        <p:spPr>
          <a:xfrm>
            <a:off x="408824" y="990921"/>
            <a:ext cx="8326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 Narrow" panose="020B0606020202030204" pitchFamily="34" charset="0"/>
              </a:rPr>
              <a:t>ЧТО ПОНИМАЕМ ПОД КАЧЕСТВОМ ОБРАЗОВАНИЯ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6C8BA9F-DEAE-42F1-95CA-C8D11C7C64D3}"/>
              </a:ext>
            </a:extLst>
          </p:cNvPr>
          <p:cNvSpPr/>
          <p:nvPr/>
        </p:nvSpPr>
        <p:spPr>
          <a:xfrm>
            <a:off x="500148" y="1705065"/>
            <a:ext cx="8143704" cy="1569660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Образование, полученное обучающимся , признается качественным, если его результаты соответствуют операционально заданным целям и спрогнозированы в зоне потенциального развития ученика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DDB2011-2694-4ED1-9C4A-70CEF0B5F8A3}"/>
              </a:ext>
            </a:extLst>
          </p:cNvPr>
          <p:cNvSpPr/>
          <p:nvPr/>
        </p:nvSpPr>
        <p:spPr>
          <a:xfrm>
            <a:off x="500148" y="3832277"/>
            <a:ext cx="6343704" cy="1477328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Зона потенциального развития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 — уровень развития, достигаемый ребенком в процессе его взаимодействия со взрослым, реализуемый развивающейся личностью в ходе совместной деятельности со взрослым, но не проявляющийся в рамках индивидуальной деятельности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3" name="Рисунок 2" descr="Танец дракона">
            <a:extLst>
              <a:ext uri="{FF2B5EF4-FFF2-40B4-BE49-F238E27FC236}">
                <a16:creationId xmlns:a16="http://schemas.microsoft.com/office/drawing/2014/main" id="{8EB662A0-EC85-450B-844C-AF201A124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67852" y="3833605"/>
            <a:ext cx="1476000" cy="1476000"/>
          </a:xfrm>
          <a:prstGeom prst="rect">
            <a:avLst/>
          </a:prstGeom>
        </p:spPr>
      </p:pic>
      <p:sp>
        <p:nvSpPr>
          <p:cNvPr id="9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id="{9F4C5C11-11F5-4A0B-B25E-B8616D7A3D48}"/>
              </a:ext>
            </a:extLst>
          </p:cNvPr>
          <p:cNvSpPr txBox="1"/>
          <p:nvPr/>
        </p:nvSpPr>
        <p:spPr>
          <a:xfrm>
            <a:off x="2155591" y="264739"/>
            <a:ext cx="6825885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Содержание и организационно-методические аспекты деятельности школьной библиотеки в условиях перехода к информационно-библиотечному центру</a:t>
            </a:r>
          </a:p>
        </p:txBody>
      </p:sp>
    </p:spTree>
    <p:extLst>
      <p:ext uri="{BB962C8B-B14F-4D97-AF65-F5344CB8AC3E}">
        <p14:creationId xmlns:p14="http://schemas.microsoft.com/office/powerpoint/2010/main" val="2150276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598223"/>
          </a:xfrm>
        </p:spPr>
        <p:txBody>
          <a:bodyPr>
            <a:normAutofit fontScale="90000"/>
          </a:bodyPr>
          <a:lstStyle/>
          <a:p>
            <a:r>
              <a:rPr lang="ru-RU" dirty="0"/>
              <a:t>Результаты процедур НСОКО РФ: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90184"/>
            <a:ext cx="7886700" cy="3599789"/>
          </a:xfrm>
        </p:spPr>
        <p:txBody>
          <a:bodyPr>
            <a:normAutofit/>
          </a:bodyPr>
          <a:lstStyle/>
          <a:p>
            <a:r>
              <a:rPr lang="ru-RU" sz="1800" dirty="0"/>
              <a:t>Недостаточный уровень </a:t>
            </a:r>
            <a:r>
              <a:rPr lang="ru-RU" sz="1800" dirty="0" err="1"/>
              <a:t>сформированности</a:t>
            </a:r>
            <a:r>
              <a:rPr lang="ru-RU" sz="1800" dirty="0"/>
              <a:t> базовых предметных навыков</a:t>
            </a:r>
            <a:r>
              <a:rPr lang="en-US" sz="1800" dirty="0"/>
              <a:t> </a:t>
            </a:r>
            <a:r>
              <a:rPr lang="ru-RU" sz="1800" dirty="0"/>
              <a:t>и эрудиции;</a:t>
            </a:r>
          </a:p>
          <a:p>
            <a:endParaRPr lang="ru-RU" sz="1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3786" y="2590570"/>
            <a:ext cx="2377017" cy="14562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/>
              <a:t>«провал» начинается в 5 классах и до 7 класса приращения </a:t>
            </a:r>
            <a:r>
              <a:rPr lang="ru-RU" sz="1350" dirty="0" err="1"/>
              <a:t>метапредметных</a:t>
            </a:r>
            <a:r>
              <a:rPr lang="ru-RU" sz="1350" dirty="0"/>
              <a:t> компетенций не фиксируется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3786" y="4286250"/>
            <a:ext cx="2404533" cy="14562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/>
              <a:t>Снижение показателей идет за счет группы учащихся, имеющих хорошую и отличную подготовку</a:t>
            </a:r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7067" y="2207224"/>
            <a:ext cx="3303148" cy="222296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697133" y="4430183"/>
            <a:ext cx="226060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50" i="1" dirty="0">
                <a:solidFill>
                  <a:srgbClr val="000000"/>
                </a:solidFill>
                <a:latin typeface="Calibri" panose="020F0502020204030204" pitchFamily="34" charset="0"/>
              </a:rPr>
              <a:t>Северо-Ядовитый </a:t>
            </a:r>
          </a:p>
          <a:p>
            <a:r>
              <a:rPr lang="ru-RU" sz="1350" i="1" dirty="0">
                <a:solidFill>
                  <a:srgbClr val="000000"/>
                </a:solidFill>
                <a:latin typeface="Calibri" panose="020F0502020204030204" pitchFamily="34" charset="0"/>
              </a:rPr>
              <a:t>Севера </a:t>
            </a:r>
            <a:r>
              <a:rPr lang="ru-RU" sz="1350" i="1" dirty="0" err="1">
                <a:solidFill>
                  <a:srgbClr val="000000"/>
                </a:solidFill>
                <a:latin typeface="Calibri" panose="020F0502020204030204" pitchFamily="34" charset="0"/>
              </a:rPr>
              <a:t>Едовитый</a:t>
            </a:r>
            <a:r>
              <a:rPr lang="ru-RU" sz="1350" i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r>
              <a:rPr lang="ru-RU" sz="1350" i="1" dirty="0" err="1">
                <a:solidFill>
                  <a:srgbClr val="000000"/>
                </a:solidFill>
                <a:latin typeface="Calibri" panose="020F0502020204030204" pitchFamily="34" charset="0"/>
              </a:rPr>
              <a:t>Северо</a:t>
            </a:r>
            <a:r>
              <a:rPr lang="ru-RU" sz="1350" i="1" dirty="0">
                <a:solidFill>
                  <a:srgbClr val="000000"/>
                </a:solidFill>
                <a:latin typeface="Calibri" panose="020F0502020204030204" pitchFamily="34" charset="0"/>
              </a:rPr>
              <a:t> Ледниковый </a:t>
            </a:r>
          </a:p>
          <a:p>
            <a:r>
              <a:rPr lang="ru-RU" sz="1350" i="1" dirty="0">
                <a:solidFill>
                  <a:srgbClr val="000000"/>
                </a:solidFill>
                <a:latin typeface="Calibri" panose="020F0502020204030204" pitchFamily="34" charset="0"/>
              </a:rPr>
              <a:t>Северо-</a:t>
            </a:r>
            <a:r>
              <a:rPr lang="ru-RU" sz="1350" i="1" dirty="0" err="1">
                <a:solidFill>
                  <a:srgbClr val="000000"/>
                </a:solidFill>
                <a:latin typeface="Calibri" panose="020F0502020204030204" pitchFamily="34" charset="0"/>
              </a:rPr>
              <a:t>Лядовитый</a:t>
            </a:r>
            <a:r>
              <a:rPr lang="ru-RU" sz="1350" i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r>
              <a:rPr lang="ru-RU" sz="1350" i="1" dirty="0" err="1">
                <a:solidFill>
                  <a:srgbClr val="000000"/>
                </a:solidFill>
                <a:latin typeface="Calibri" panose="020F0502020204030204" pitchFamily="34" charset="0"/>
              </a:rPr>
              <a:t>Ледовито</a:t>
            </a:r>
            <a:r>
              <a:rPr lang="ru-RU" sz="1350" i="1" dirty="0">
                <a:solidFill>
                  <a:srgbClr val="000000"/>
                </a:solidFill>
                <a:latin typeface="Calibri" panose="020F0502020204030204" pitchFamily="34" charset="0"/>
              </a:rPr>
              <a:t> Северный </a:t>
            </a:r>
          </a:p>
          <a:p>
            <a:r>
              <a:rPr lang="ru-RU" sz="1350" i="1" dirty="0">
                <a:solidFill>
                  <a:srgbClr val="000000"/>
                </a:solidFill>
                <a:latin typeface="Calibri" panose="020F0502020204030204" pitchFamily="34" charset="0"/>
              </a:rPr>
              <a:t>Ледовитый Атлантический </a:t>
            </a:r>
            <a:r>
              <a:rPr lang="ru-RU" sz="135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42467" y="4491269"/>
            <a:ext cx="1295400" cy="125124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b="1" dirty="0">
                <a:solidFill>
                  <a:schemeClr val="tx1"/>
                </a:solidFill>
              </a:rPr>
              <a:t>Назовите океаны </a:t>
            </a:r>
          </a:p>
          <a:p>
            <a:pPr algn="ctr"/>
            <a:r>
              <a:rPr lang="ru-RU" sz="1350" b="1" dirty="0">
                <a:solidFill>
                  <a:schemeClr val="tx1"/>
                </a:solidFill>
              </a:rPr>
              <a:t>(7 класс):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73401" y="2660650"/>
            <a:ext cx="2150533" cy="13861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/>
              <a:t>Дефицит навыков формулирования, интерпретации, ситуативного применения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56467" y="4286250"/>
            <a:ext cx="2150534" cy="14562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/>
              <a:t>Дефицит навыков осмысленного чтения </a:t>
            </a:r>
          </a:p>
        </p:txBody>
      </p:sp>
    </p:spTree>
    <p:extLst>
      <p:ext uri="{BB962C8B-B14F-4D97-AF65-F5344CB8AC3E}">
        <p14:creationId xmlns:p14="http://schemas.microsoft.com/office/powerpoint/2010/main" val="435186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DD167F0-2D6D-45B4-9641-E6F81625421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rcRect l="22042" t="9935" r="14438" b="12066"/>
          <a:stretch/>
        </p:blipFill>
        <p:spPr>
          <a:xfrm>
            <a:off x="355269" y="721115"/>
            <a:ext cx="8226023" cy="5681865"/>
          </a:xfrm>
          <a:prstGeom prst="rect">
            <a:avLst/>
          </a:prstGeom>
        </p:spPr>
      </p:pic>
      <p:pic>
        <p:nvPicPr>
          <p:cNvPr id="8" name="Рисунок 7" descr="Линейчатая диаграмма с тенденцией к повышению">
            <a:extLst>
              <a:ext uri="{FF2B5EF4-FFF2-40B4-BE49-F238E27FC236}">
                <a16:creationId xmlns:a16="http://schemas.microsoft.com/office/drawing/2014/main" id="{AAC2AEF8-D560-4745-8336-296267620D8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95492" y="721115"/>
            <a:ext cx="685800" cy="6858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6" name="Объект 5" descr="Линейчатая диаграмма с тенденцией к повышению">
            <a:extLst>
              <a:ext uri="{FF2B5EF4-FFF2-40B4-BE49-F238E27FC236}">
                <a16:creationId xmlns:a16="http://schemas.microsoft.com/office/drawing/2014/main" id="{B4C23C66-8D21-4414-A89B-D642C3B595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89022" y="1242555"/>
            <a:ext cx="609107" cy="60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7998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593</TotalTime>
  <Words>332</Words>
  <Application>Microsoft Office PowerPoint</Application>
  <PresentationFormat>Экран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Arial Narrow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Результаты процедур НСОКО РФ: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Назаров</dc:creator>
  <cp:lastModifiedBy>s.b.leva@mail.ru</cp:lastModifiedBy>
  <cp:revision>26</cp:revision>
  <dcterms:created xsi:type="dcterms:W3CDTF">2020-10-09T04:17:23Z</dcterms:created>
  <dcterms:modified xsi:type="dcterms:W3CDTF">2020-11-23T09:11:39Z</dcterms:modified>
</cp:coreProperties>
</file>