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0" r:id="rId3"/>
    <p:sldId id="339" r:id="rId4"/>
    <p:sldId id="263" r:id="rId5"/>
    <p:sldId id="336" r:id="rId6"/>
    <p:sldId id="338" r:id="rId7"/>
    <p:sldId id="340" r:id="rId8"/>
    <p:sldId id="341" r:id="rId9"/>
    <p:sldId id="264" r:id="rId10"/>
    <p:sldId id="337" r:id="rId11"/>
    <p:sldId id="342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23" autoAdjust="0"/>
  </p:normalViewPr>
  <p:slideViewPr>
    <p:cSldViewPr snapToGrid="0">
      <p:cViewPr>
        <p:scale>
          <a:sx n="76" d="100"/>
          <a:sy n="76" d="100"/>
        </p:scale>
        <p:origin x="-43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6600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67182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7763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366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61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402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9154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523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90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703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617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3ECC3-49F5-415B-BA20-19C98F237A39}" type="datetimeFigureOut">
              <a:rPr lang="ru-RU" smtClean="0"/>
              <a:t>26.11.2020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D9BDB0-6AA3-4FC8-9C91-57FCAC2271A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26354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zen.yandex.ru/media/begomvshkolu/51-internetresurs-dlia-distancionnogo-obucheniia-shkolnikov-5e7c51b96a65832da011920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sites.google.com/view/eor-shkola-619/&#1075;&#1083;&#1072;&#1074;&#1085;&#1072;&#1103;-&#1089;&#1090;&#1088;&#1072;&#1085;&#1080;&#1094;&#1072;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552E4BFB-3795-4173-A6BD-146E1C8FF4B9}"/>
              </a:ext>
            </a:extLst>
          </p:cNvPr>
          <p:cNvSpPr/>
          <p:nvPr/>
        </p:nvSpPr>
        <p:spPr>
          <a:xfrm>
            <a:off x="783540" y="2059555"/>
            <a:ext cx="757692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 Narrow" panose="020B0606020202030204" pitchFamily="34" charset="0"/>
                <a:ea typeface="Calibri" panose="020F0502020204030204" pitchFamily="34" charset="0"/>
              </a:rPr>
              <a:t>Материально-технические и организационно-методические условия преобразования школьной библиотеки</a:t>
            </a:r>
            <a:endParaRPr lang="ru-RU" sz="2800" b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1916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МОДЕЛИРОВАНИЕ РАЗВИТИЯ ШКОЛЬНОЙ БИБЛИОТЕКИ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656CF38-E0DD-4604-9758-FF0F3001F2FB}"/>
              </a:ext>
            </a:extLst>
          </p:cNvPr>
          <p:cNvSpPr/>
          <p:nvPr/>
        </p:nvSpPr>
        <p:spPr>
          <a:xfrm>
            <a:off x="408824" y="1720455"/>
            <a:ext cx="8326352" cy="422679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93395" marR="36195" indent="-4572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effectLst/>
              </a:rPr>
              <a:t>Создание на базе школьной библиотеки образовательной организации модели информационно-библиотечного центра с учетом приоритетных направлений развития ОО</a:t>
            </a:r>
          </a:p>
          <a:p>
            <a:pPr marL="36195" marR="36195" algn="just">
              <a:spcAft>
                <a:spcPts val="1000"/>
              </a:spcAft>
            </a:pPr>
            <a:endParaRPr lang="ru-RU" sz="2800" b="1" dirty="0">
              <a:solidFill>
                <a:schemeClr val="accent1">
                  <a:lumMod val="75000"/>
                </a:schemeClr>
              </a:solidFill>
              <a:effectLst/>
            </a:endParaRPr>
          </a:p>
          <a:p>
            <a:pPr marL="493395" marR="36195" indent="-457200" algn="just">
              <a:spcAft>
                <a:spcPts val="1000"/>
              </a:spcAft>
              <a:buFont typeface="Wingdings" panose="05000000000000000000" pitchFamily="2" charset="2"/>
              <a:buChar char="ü"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Развитие школьной библиотека с учетом приоритетных направлений развития образовательной организации. «Школьная библиотека нового поколения»</a:t>
            </a:r>
            <a:endParaRPr lang="ru-RU" sz="2800" b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97528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77863" y="350729"/>
            <a:ext cx="5480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Моделирование развития ШБ может быть разным!</a:t>
            </a: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289427"/>
              </p:ext>
            </p:extLst>
          </p:nvPr>
        </p:nvGraphicFramePr>
        <p:xfrm>
          <a:off x="688933" y="936276"/>
          <a:ext cx="7954026" cy="493843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08536"/>
                <a:gridCol w="3845490"/>
              </a:tblGrid>
              <a:tr h="36580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sng" dirty="0">
                          <a:effectLst/>
                        </a:rPr>
                        <a:t>1 группа слушателей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u="sng" dirty="0">
                          <a:effectLst/>
                        </a:rPr>
                        <a:t>2 группа слушателей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</a:tr>
              <a:tr h="146323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Создание на базе ШБ образовательного учреждения модели ИБЦ с учетом приоритетных направлений развития </a:t>
                      </a:r>
                      <a:r>
                        <a:rPr lang="ru-RU" sz="1200" u="sng" dirty="0">
                          <a:effectLst/>
                        </a:rPr>
                        <a:t>ОО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Развитие ШБ с учетом приоритетных направлений развития школы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«Школьная библиотека нового поколения»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</a:tr>
              <a:tr h="310938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sng" dirty="0">
                          <a:effectLst/>
                        </a:rPr>
                        <a:t>Первоочередные задачи:</a:t>
                      </a: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совещание с директорами с пояснениями роли библиотеки в развитии школы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страница на сайте школы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самообразование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поиск консультантов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формирование проектной группы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школьный проект «Логотип и девиз ШБ»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подписка на эл. образовательные ресурсы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sng" dirty="0">
                          <a:effectLst/>
                        </a:rPr>
                        <a:t>Первоочередные задачи:</a:t>
                      </a:r>
                      <a:endParaRPr lang="ru-RU" sz="13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совещание с директорами с пояснениями роли библиотеки в развитии школы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страница на сайте школы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самообразование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поиск консультантов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группа заинтересованных помощников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новый стенд в рекреации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скачивание интересного контента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 подписка на эл. образовательные ресурсы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</a:rPr>
                        <a:t>-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-</a:t>
                      </a:r>
                      <a:endParaRPr lang="ru-RU" sz="7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045" marR="45045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6372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8A77DF5-1989-4A1B-BBCE-02B74C7DA907}"/>
              </a:ext>
            </a:extLst>
          </p:cNvPr>
          <p:cNvSpPr txBox="1"/>
          <p:nvPr/>
        </p:nvSpPr>
        <p:spPr>
          <a:xfrm>
            <a:off x="2938934" y="314918"/>
            <a:ext cx="586347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Управление качеством образования на основе данных оценочных процедур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500148" y="857835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ОБРАЗОВАТЕЛЬНЫЕ РЕЗУЛЬТАТЫ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9C2745AA-AE0A-4D6D-8192-B1E27AA20AAA}"/>
              </a:ext>
            </a:extLst>
          </p:cNvPr>
          <p:cNvSpPr/>
          <p:nvPr/>
        </p:nvSpPr>
        <p:spPr>
          <a:xfrm>
            <a:off x="500148" y="1705065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Понимание роли современной школьной библиотеки в обеспечении условий реализации ФГОС в ОО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39FF4C3D-E2D6-4FDD-92D3-D6F5EA4B6E3C}"/>
              </a:ext>
            </a:extLst>
          </p:cNvPr>
          <p:cNvSpPr/>
          <p:nvPr/>
        </p:nvSpPr>
        <p:spPr>
          <a:xfrm>
            <a:off x="500148" y="2746727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Знание базовой модели ИБЦ - функционал, содержание и условия функционирования ИБЦ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F1B22A71-B1B1-4A51-BB7E-1F776D6C6BE9}"/>
              </a:ext>
            </a:extLst>
          </p:cNvPr>
          <p:cNvSpPr/>
          <p:nvPr/>
        </p:nvSpPr>
        <p:spPr>
          <a:xfrm>
            <a:off x="500148" y="3788389"/>
            <a:ext cx="8143704" cy="830997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400" b="1" dirty="0">
                <a:latin typeface="Arial Narrow" panose="020B0606020202030204" pitchFamily="34" charset="0"/>
                <a:ea typeface="Calibri" panose="020F0502020204030204" pitchFamily="34" charset="0"/>
              </a:rPr>
              <a:t>Проектирование модели ИБЦ  собственной ОО на основе диагностики текущей деятельности ШБ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89035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8A77DF5-1989-4A1B-BBCE-02B74C7DA907}"/>
              </a:ext>
            </a:extLst>
          </p:cNvPr>
          <p:cNvSpPr txBox="1"/>
          <p:nvPr/>
        </p:nvSpPr>
        <p:spPr>
          <a:xfrm>
            <a:off x="2938934" y="314918"/>
            <a:ext cx="5863472" cy="31803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Управление качеством образования на основе данных оценочных процедур</a:t>
            </a:r>
            <a:endParaRPr lang="ru-RU" sz="1400" b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817647" y="766659"/>
            <a:ext cx="83263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Анализ диагностики текущего состояния ШБ</a:t>
            </a:r>
          </a:p>
        </p:txBody>
      </p:sp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xmlns="" id="{A501E875-170E-4DCB-934F-BC2F2F1DF60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715776"/>
              </p:ext>
            </p:extLst>
          </p:nvPr>
        </p:nvGraphicFramePr>
        <p:xfrm>
          <a:off x="341594" y="1278233"/>
          <a:ext cx="8484906" cy="54216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42010">
                  <a:extLst>
                    <a:ext uri="{9D8B030D-6E8A-4147-A177-3AD203B41FA5}">
                      <a16:colId xmlns:a16="http://schemas.microsoft.com/office/drawing/2014/main" xmlns="" val="2771562663"/>
                    </a:ext>
                  </a:extLst>
                </a:gridCol>
                <a:gridCol w="4242896">
                  <a:extLst>
                    <a:ext uri="{9D8B030D-6E8A-4147-A177-3AD203B41FA5}">
                      <a16:colId xmlns:a16="http://schemas.microsoft.com/office/drawing/2014/main" xmlns="" val="2192567958"/>
                    </a:ext>
                  </a:extLst>
                </a:gridCol>
              </a:tblGrid>
              <a:tr h="45841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sng">
                          <a:effectLst/>
                        </a:rPr>
                        <a:t>1 группа слушателей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u="sng">
                          <a:effectLst/>
                        </a:rPr>
                        <a:t>2 группа слушателей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extLst>
                  <a:ext uri="{0D108BD9-81ED-4DB2-BD59-A6C34878D82A}">
                    <a16:rowId xmlns:a16="http://schemas.microsoft.com/office/drawing/2014/main" xmlns="" val="2141835436"/>
                  </a:ext>
                </a:extLst>
              </a:tr>
              <a:tr h="282769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Матер-</a:t>
                      </a:r>
                      <a:r>
                        <a:rPr lang="ru-RU" sz="1600" dirty="0" err="1">
                          <a:effectLst/>
                        </a:rPr>
                        <a:t>техн</a:t>
                      </a:r>
                      <a:r>
                        <a:rPr lang="ru-RU" sz="1600" dirty="0">
                          <a:effectLst/>
                        </a:rPr>
                        <a:t>. база требует развития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Нужен ремонт и зонирование помещения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Фонд обновляется мало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Мало </a:t>
                      </a:r>
                      <a:r>
                        <a:rPr lang="ru-RU" sz="1600" dirty="0" err="1">
                          <a:effectLst/>
                        </a:rPr>
                        <a:t>компьтеров</a:t>
                      </a:r>
                      <a:r>
                        <a:rPr lang="ru-RU" sz="1600" dirty="0">
                          <a:effectLst/>
                        </a:rPr>
                        <a:t> (2-4)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Мало сопутствующего оборудования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Матер-</a:t>
                      </a:r>
                      <a:r>
                        <a:rPr lang="ru-RU" sz="1600" dirty="0" err="1">
                          <a:effectLst/>
                        </a:rPr>
                        <a:t>техн.база</a:t>
                      </a:r>
                      <a:r>
                        <a:rPr lang="ru-RU" sz="1600" dirty="0">
                          <a:effectLst/>
                        </a:rPr>
                        <a:t> недостаточная для функционирования ШБ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Маленькое помещение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Фонд не обновляется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Компьютера нет или один старый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 скоростного выхода в Интернет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Нет сопутствующего оборудования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extLst>
                  <a:ext uri="{0D108BD9-81ED-4DB2-BD59-A6C34878D82A}">
                    <a16:rowId xmlns:a16="http://schemas.microsoft.com/office/drawing/2014/main" xmlns="" val="1677532312"/>
                  </a:ext>
                </a:extLst>
              </a:tr>
              <a:tr h="187866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Создание на базе ШБ образовательного учреждения модели ИБЦ с учетом приоритетных направлений развития </a:t>
                      </a:r>
                      <a:r>
                        <a:rPr lang="ru-RU" sz="1600" u="sng" dirty="0">
                          <a:effectLst/>
                        </a:rPr>
                        <a:t>ОО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Развитие ШБ с учетом приоритетных направлений развития школы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«Школьная библиотека нового поколения»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656" marR="65656" marT="0" marB="0"/>
                </a:tc>
                <a:extLst>
                  <a:ext uri="{0D108BD9-81ED-4DB2-BD59-A6C34878D82A}">
                    <a16:rowId xmlns:a16="http://schemas.microsoft.com/office/drawing/2014/main" xmlns="" val="2259124058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xmlns="" id="{3620E932-5854-4DFB-8260-49F730311E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79831" y="1821524"/>
            <a:ext cx="9126281" cy="4613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07365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ФУНКЦИОНАЛ ШКОЛЬНОЙ БИБЛИОТЕКИ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46166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E071234-470A-4912-A432-39AE978FFA00}"/>
              </a:ext>
            </a:extLst>
          </p:cNvPr>
          <p:cNvSpPr/>
          <p:nvPr/>
        </p:nvSpPr>
        <p:spPr>
          <a:xfrm>
            <a:off x="591474" y="1827845"/>
            <a:ext cx="8143703" cy="44666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Активизация чтения литературы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Формирование творческой личности читателя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у читателей навыков независимого библиотечного пользователя: обучение пользованию книгой и другими носителями информации, поиску, отбору и критической оценке информации.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Проведение внеклассной работы и массовых мероприятий на базе источников, имеющихся в библиотеке.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форм и методов работы с родителями, возрождение традиций семейного чтения.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Формирование комфортной библиотечной среды с возможностями наиболее полного и быстрого доступа к документам.</a:t>
            </a:r>
          </a:p>
          <a:p>
            <a:pPr marL="342900" indent="-342900" algn="just" fontAlgn="base">
              <a:lnSpc>
                <a:spcPct val="115000"/>
              </a:lnSpc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Оказание методической консультационной помощи педагогам, родителям, учащимся в получении информации.</a:t>
            </a:r>
            <a:endParaRPr lang="ru-RU" dirty="0"/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657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ФУНКЦИОНАЛ ИБЦ – В ЧЕМ ОТЛИЧИЕ?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91473" y="1873877"/>
            <a:ext cx="8143704" cy="46166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9F2B04AB-C014-4279-AAD0-B267F1EC5309}"/>
              </a:ext>
            </a:extLst>
          </p:cNvPr>
          <p:cNvSpPr/>
          <p:nvPr/>
        </p:nvSpPr>
        <p:spPr>
          <a:xfrm>
            <a:off x="591473" y="1792427"/>
            <a:ext cx="3538148" cy="392159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информационно-методическая 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0CF8D297-3A58-4B4D-8A74-E81BCE58EFDF}"/>
              </a:ext>
            </a:extLst>
          </p:cNvPr>
          <p:cNvSpPr/>
          <p:nvPr/>
        </p:nvSpPr>
        <p:spPr>
          <a:xfrm>
            <a:off x="591473" y="2589702"/>
            <a:ext cx="3538148" cy="369332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культурно-просветительская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710A513-8A79-44B2-9AD0-3242594FB424}"/>
              </a:ext>
            </a:extLst>
          </p:cNvPr>
          <p:cNvSpPr/>
          <p:nvPr/>
        </p:nvSpPr>
        <p:spPr>
          <a:xfrm>
            <a:off x="591473" y="3390892"/>
            <a:ext cx="3538148" cy="369332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образовательная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18EAD7CA-889F-4A4D-B55E-C8E7B252FE98}"/>
              </a:ext>
            </a:extLst>
          </p:cNvPr>
          <p:cNvSpPr/>
          <p:nvPr/>
        </p:nvSpPr>
        <p:spPr>
          <a:xfrm>
            <a:off x="591473" y="4083632"/>
            <a:ext cx="3538148" cy="392159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обеспечивающая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754BF13B-46D9-4AB0-AF0F-851A5F8138B1}"/>
              </a:ext>
            </a:extLst>
          </p:cNvPr>
          <p:cNvSpPr/>
          <p:nvPr/>
        </p:nvSpPr>
        <p:spPr>
          <a:xfrm>
            <a:off x="591473" y="4948061"/>
            <a:ext cx="3538148" cy="392159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профориентационная 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xmlns="" id="{2C81C85D-FB5A-4A76-9B9D-24942F538680}"/>
              </a:ext>
            </a:extLst>
          </p:cNvPr>
          <p:cNvSpPr/>
          <p:nvPr/>
        </p:nvSpPr>
        <p:spPr>
          <a:xfrm>
            <a:off x="585192" y="5804085"/>
            <a:ext cx="3538148" cy="392159"/>
          </a:xfrm>
          <a:prstGeom prst="rect">
            <a:avLst/>
          </a:prstGeom>
          <a:ln w="1905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воспитательная </a:t>
            </a:r>
            <a:endParaRPr lang="ru-RU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xmlns="" id="{46B3C391-916E-47EA-9B11-AFC6D468C0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85" y="1654772"/>
            <a:ext cx="3642342" cy="2428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xmlns="" id="{017BFA22-C1C0-46C8-8B4A-76BAF27269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0185" y="4165082"/>
            <a:ext cx="3538148" cy="2359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731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ФОНДЫ ШБ - ИБЦ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461665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  <a:latin typeface="Arial Narrow" panose="020B060602020203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E071234-470A-4912-A432-39AE978FFA00}"/>
              </a:ext>
            </a:extLst>
          </p:cNvPr>
          <p:cNvSpPr/>
          <p:nvPr/>
        </p:nvSpPr>
        <p:spPr>
          <a:xfrm>
            <a:off x="591474" y="1827845"/>
            <a:ext cx="8143703" cy="3465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ru-RU" sz="24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ПЕЧАТНЫЕ</a:t>
            </a: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ru-RU" sz="24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МУЛЬТИМЕДИЙНЫЕ</a:t>
            </a: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endParaRPr lang="ru-RU" sz="2400" dirty="0">
              <a:solidFill>
                <a:schemeClr val="accent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ü"/>
              <a:tabLst>
                <a:tab pos="457200" algn="l"/>
              </a:tabLst>
            </a:pPr>
            <a:r>
              <a:rPr lang="ru-RU" sz="2400" dirty="0">
                <a:solidFill>
                  <a:schemeClr val="accent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ЦИФРОВЫЕ (ЭЛЕКТРОННЫЕ ОБРАЗОВАТЕЛЬНЫЕ РЕСУРСЫ, ЭЛЕКТРОННЫЕ ИНФОРМАЦИОННЫЕ РЕСУРСЫ)</a:t>
            </a:r>
          </a:p>
        </p:txBody>
      </p:sp>
    </p:spTree>
    <p:extLst>
      <p:ext uri="{BB962C8B-B14F-4D97-AF65-F5344CB8AC3E}">
        <p14:creationId xmlns:p14="http://schemas.microsoft.com/office/powerpoint/2010/main" val="3406620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latin typeface="Arial Narrow" panose="020B0606020202030204" pitchFamily="34" charset="0"/>
              </a:rPr>
              <a:t>ЭЛЕКТРОННЫЕ ОБРАЗОВАТЕЛЬНЫЕ РЕСУРСЫ ИБЦ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26C8BA9F-DEAE-42F1-95CA-C8D11C7C64D3}"/>
              </a:ext>
            </a:extLst>
          </p:cNvPr>
          <p:cNvSpPr/>
          <p:nvPr/>
        </p:nvSpPr>
        <p:spPr>
          <a:xfrm>
            <a:off x="500148" y="1705065"/>
            <a:ext cx="8143704" cy="1200329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Электронные учебные материалы и ресурсы Интернета;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Электронные библиотеки;</a:t>
            </a:r>
          </a:p>
          <a:p>
            <a:pPr marL="457200" indent="-457200">
              <a:buAutoNum type="arabicPeriod"/>
            </a:pP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Arial Narrow" panose="020B060602020203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Электронные образовательные порталы</a:t>
            </a: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E071234-470A-4912-A432-39AE978FFA00}"/>
              </a:ext>
            </a:extLst>
          </p:cNvPr>
          <p:cNvSpPr/>
          <p:nvPr/>
        </p:nvSpPr>
        <p:spPr>
          <a:xfrm>
            <a:off x="591474" y="2925125"/>
            <a:ext cx="8143703" cy="15997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https://zen.yandex.ru/media/begomvshkolu/51-internetresurs-dlia-distancionnogo-obucheniia-shkolnikov-5e7c51b96a65832da0119208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https://www.sites.google.com/view/eor-shkola-619/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главная-страница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42900" lvl="0" indent="-342900" fontAlgn="base">
              <a:lnSpc>
                <a:spcPct val="115000"/>
              </a:lnSpc>
              <a:spcAft>
                <a:spcPts val="0"/>
              </a:spcAft>
              <a:buSzPts val="1000"/>
              <a:buFont typeface="Wingdings" panose="05000000000000000000" pitchFamily="2" charset="2"/>
              <a:buChar char=""/>
              <a:tabLst>
                <a:tab pos="457200" algn="l"/>
              </a:tabLs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721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78905" y="216354"/>
            <a:ext cx="682668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07553"/>
              </p:ext>
            </p:extLst>
          </p:nvPr>
        </p:nvGraphicFramePr>
        <p:xfrm>
          <a:off x="1533207" y="1943894"/>
          <a:ext cx="6077585" cy="41148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8475"/>
                <a:gridCol w="30391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Функционал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Пространство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1 зона для получения информационных ресурсов во временное пользование абонемента - автом. раб.место библиотекаря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Работа в системе «Аверс»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Работа с ресурсами НЭБ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Работа с ресурсами ЛитРес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2 зона самостоятельной работы с ресурсами на различных типах носителей читального зала и </a:t>
                      </a:r>
                      <a:r>
                        <a:rPr lang="ru-RU" sz="1000" dirty="0" err="1">
                          <a:effectLst/>
                        </a:rPr>
                        <a:t>медиатека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чит.зал, гостевой и корпоративный доступ в интернет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3 зона методической и аналитической работы</a:t>
                      </a:r>
                      <a:endParaRPr lang="ru-RU" sz="11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электронная учительская, локальная сеть, информационный центр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4 зона для коллективной работы с гибкой организацией пространства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чит.зал, все учебные кабинеты с выходом в интернет, музей, теле студия, конференц-зал для сетевого взаимодействия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5 презентационная зона для организации выставок и экспозиций</a:t>
                      </a:r>
                      <a:endParaRPr lang="ru-RU" sz="11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актовый зал, чит.зал с мультимедиа поддержкой- виртуальные выставки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6 рекреационная зона для разнообразного досуга и проведения мероприятий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актовый зал, </a:t>
                      </a:r>
                      <a:r>
                        <a:rPr lang="ru-RU" sz="1000" dirty="0" err="1" smtClean="0">
                          <a:effectLst/>
                        </a:rPr>
                        <a:t>чит.зал</a:t>
                      </a:r>
                      <a:r>
                        <a:rPr lang="ru-RU" sz="1000" dirty="0" smtClean="0">
                          <a:effectLst/>
                        </a:rPr>
                        <a:t>, коридоры</a:t>
                      </a:r>
                      <a:r>
                        <a:rPr lang="ru-RU" sz="1000" baseline="0" dirty="0" smtClean="0">
                          <a:effectLst/>
                        </a:rPr>
                        <a:t> школы, 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>
                          <a:effectLst/>
                        </a:rPr>
                        <a:t>7 зона хранения фондов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20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помещение 26 </a:t>
                      </a:r>
                      <a:r>
                        <a:rPr lang="ru-RU" sz="1000" dirty="0" err="1" smtClean="0">
                          <a:effectLst/>
                        </a:rPr>
                        <a:t>кв.м</a:t>
                      </a:r>
                      <a:r>
                        <a:rPr lang="ru-RU" sz="1000" smtClean="0">
                          <a:effectLst/>
                        </a:rPr>
                        <a:t>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878905" y="859463"/>
            <a:ext cx="6388273" cy="16773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 Narrow" panose="020B0606020202030204" pitchFamily="34" charset="0"/>
                <a:ea typeface="Calibri" pitchFamily="34" charset="0"/>
                <a:cs typeface="Times New Roman,Bold"/>
              </a:rPr>
              <a:t>ИБЦ – шире библиотечных стен!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500" b="1" i="0" u="none" strike="noStrike" cap="none" normalizeH="0" baseline="0" dirty="0" smtClean="0">
                <a:ln>
                  <a:noFill/>
                </a:ln>
                <a:effectLst/>
                <a:latin typeface="Arial Narrow" panose="020B0606020202030204" pitchFamily="34" charset="0"/>
                <a:cs typeface="Arial" pitchFamily="34" charset="0"/>
              </a:rPr>
              <a:t>Функциональное зонирование</a:t>
            </a:r>
            <a:r>
              <a:rPr kumimoji="0" lang="ru-RU" altLang="ru-RU" sz="1500" b="1" i="0" u="none" strike="noStrike" cap="none" normalizeH="0" dirty="0" smtClean="0">
                <a:ln>
                  <a:noFill/>
                </a:ln>
                <a:effectLst/>
                <a:latin typeface="Arial Narrow" panose="020B0606020202030204" pitchFamily="34" charset="0"/>
                <a:cs typeface="Arial" pitchFamily="34" charset="0"/>
              </a:rPr>
              <a:t> ИБЦ</a:t>
            </a:r>
            <a:endParaRPr kumimoji="0" lang="ru-RU" altLang="ru-RU" sz="1500" b="1" i="0" u="none" strike="noStrike" cap="none" normalizeH="0" baseline="0" dirty="0" smtClean="0">
              <a:ln>
                <a:noFill/>
              </a:ln>
              <a:effectLst/>
              <a:latin typeface="Arial Narrow" panose="020B0606020202030204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altLang="ru-RU" sz="1400" b="1" dirty="0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0157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Рисунок 5" descr="mailrusigimg_WFfzSYmc">
            <a:extLst>
              <a:ext uri="{FF2B5EF4-FFF2-40B4-BE49-F238E27FC236}">
                <a16:creationId xmlns:a16="http://schemas.microsoft.com/office/drawing/2014/main" xmlns="" id="{1BCA786F-6191-44CF-A6A1-620005EF07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594" y="216353"/>
            <a:ext cx="994172" cy="5083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xmlns="" id="{FBA4E8FA-2F21-4C6D-8473-74194835BF68}"/>
              </a:ext>
            </a:extLst>
          </p:cNvPr>
          <p:cNvCxnSpPr>
            <a:cxnSpLocks/>
          </p:cNvCxnSpPr>
          <p:nvPr/>
        </p:nvCxnSpPr>
        <p:spPr>
          <a:xfrm>
            <a:off x="408824" y="857835"/>
            <a:ext cx="8326353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82EAF6A1-F981-4B2B-A088-79597123B019}"/>
              </a:ext>
            </a:extLst>
          </p:cNvPr>
          <p:cNvSpPr/>
          <p:nvPr/>
        </p:nvSpPr>
        <p:spPr>
          <a:xfrm>
            <a:off x="408824" y="990921"/>
            <a:ext cx="832635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Arial Narrow" panose="020B0606020202030204" pitchFamily="34" charset="0"/>
              </a:rPr>
              <a:t>НОРМАТИВНО_ПРАВОВОЕ ОБЕСПЕЧЕНИЕ ИБЦ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9" name="Название подразделения, лаборатории, факультета и т.д.">
            <a:extLst>
              <a:ext uri="{FF2B5EF4-FFF2-40B4-BE49-F238E27FC236}">
                <a16:creationId xmlns:a16="http://schemas.microsoft.com/office/drawing/2014/main" xmlns="" id="{9F4C5C11-11F5-4A0B-B25E-B8616D7A3D48}"/>
              </a:ext>
            </a:extLst>
          </p:cNvPr>
          <p:cNvSpPr txBox="1"/>
          <p:nvPr/>
        </p:nvSpPr>
        <p:spPr>
          <a:xfrm>
            <a:off x="2155591" y="264739"/>
            <a:ext cx="6825885" cy="5334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algn="r">
              <a:defRPr sz="1800">
                <a:solidFill>
                  <a:srgbClr val="253957"/>
                </a:solidFill>
                <a:latin typeface="+mn-lt"/>
                <a:ea typeface="+mn-ea"/>
                <a:cs typeface="+mn-cs"/>
                <a:sym typeface="Arial Narrow"/>
              </a:defRPr>
            </a:lvl1pPr>
          </a:lstStyle>
          <a:p>
            <a:pPr algn="ctr"/>
            <a:r>
              <a:rPr lang="ru-RU" sz="1400" b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</a:rPr>
              <a:t>Содержание и организационно-методические аспекты деятельности школьной библиотеки в условиях перехода к информационно-библиотечному центру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3656CF38-E0DD-4604-9758-FF0F3001F2FB}"/>
              </a:ext>
            </a:extLst>
          </p:cNvPr>
          <p:cNvSpPr/>
          <p:nvPr/>
        </p:nvSpPr>
        <p:spPr>
          <a:xfrm>
            <a:off x="408824" y="1720455"/>
            <a:ext cx="6516406" cy="429348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1 Положение об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2 Правила пользования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3 Структура и штатное расписание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4 Должностные инструкции работников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5 Перечень основных и дополнительных услуг и условия их предоставления;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6 План работы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7 Порядок предоставления доступа в Интернет;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8 Отчет о работе ИБЦ за учебный год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9 Инструкция по ТБ в ИБЦ;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  <a:p>
            <a:pPr marL="36195" marR="36195">
              <a:spcAft>
                <a:spcPts val="1000"/>
              </a:spcAft>
            </a:pPr>
            <a:r>
              <a:rPr lang="ru-RU" b="1" i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</a:rPr>
              <a:t>10 Инструкция по пожарной безопасности в ИБЦ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15027686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675</TotalTime>
  <Words>633</Words>
  <Application>Microsoft Office PowerPoint</Application>
  <PresentationFormat>Экран (4:3)</PresentationFormat>
  <Paragraphs>154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Михаил Назаров</dc:creator>
  <cp:lastModifiedBy>Ирина В. Терехова</cp:lastModifiedBy>
  <cp:revision>37</cp:revision>
  <dcterms:created xsi:type="dcterms:W3CDTF">2020-10-09T04:17:23Z</dcterms:created>
  <dcterms:modified xsi:type="dcterms:W3CDTF">2020-11-26T06:05:05Z</dcterms:modified>
</cp:coreProperties>
</file>