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2"/>
  </p:notesMasterIdLst>
  <p:handoutMasterIdLst>
    <p:handoutMasterId r:id="rId13"/>
  </p:handoutMasterIdLst>
  <p:sldIdLst>
    <p:sldId id="258" r:id="rId2"/>
    <p:sldId id="259" r:id="rId3"/>
    <p:sldId id="262" r:id="rId4"/>
    <p:sldId id="263" r:id="rId5"/>
    <p:sldId id="264" r:id="rId6"/>
    <p:sldId id="260" r:id="rId7"/>
    <p:sldId id="265" r:id="rId8"/>
    <p:sldId id="261" r:id="rId9"/>
    <p:sldId id="266" r:id="rId10"/>
    <p:sldId id="267" r:id="rId11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82" autoAdjust="0"/>
  </p:normalViewPr>
  <p:slideViewPr>
    <p:cSldViewPr showGuides="1">
      <p:cViewPr varScale="1">
        <p:scale>
          <a:sx n="115" d="100"/>
          <a:sy n="115" d="100"/>
        </p:scale>
        <p:origin x="432" y="13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695E33A-A902-4131-AA8F-9B2DF5EB0D25}" type="datetime1">
              <a:rPr lang="ru-RU" smtClean="0">
                <a:solidFill>
                  <a:schemeClr val="tx2"/>
                </a:solidFill>
                <a:latin typeface="Calibri" panose="020F0502020204030204" pitchFamily="34" charset="0"/>
              </a:rPr>
              <a:t>02.12.2020</a:t>
            </a:fld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ru-RU" smtClean="0">
                <a:solidFill>
                  <a:schemeClr val="tx2"/>
                </a:solidFill>
                <a:latin typeface="Calibri" panose="020F0502020204030204" pitchFamily="34" charset="0"/>
              </a:rPr>
              <a:t>‹#›</a:t>
            </a:fld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14648FAF-D68E-4D63-B71F-8AF8669E62A6}" type="datetime1">
              <a:rPr lang="ru-RU" noProof="0" smtClean="0"/>
              <a:t>02.12.2020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B8796F01-7154-41E0-B48B-A6921757531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ru-RU" smtClean="0">
                <a:latin typeface="Calibri" panose="020F0502020204030204" pitchFamily="34" charset="0"/>
              </a:rPr>
              <a:t>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855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29079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5923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 descr="Стопка книг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Рисунок 8" descr="Стопка книг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C4DA005-6FEA-455D-837C-11B0D7484343}" type="datetime1">
              <a:rPr lang="ru-RU" noProof="0" smtClean="0"/>
              <a:t>02.12.2020</a:t>
            </a:fld>
            <a:endParaRPr lang="ru-RU" noProof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901A54D-AC64-4676-8B0F-D298DF690246}" type="datetime1">
              <a:rPr lang="ru-RU" noProof="0" smtClean="0"/>
              <a:t>02.12.2020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AA28C1-D16F-4F05-85BA-523568B99D13}" type="datetime1">
              <a:rPr lang="ru-RU" noProof="0" smtClean="0"/>
              <a:t>02.12.2020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1564AE4-1635-43DA-948E-95C0D2FC5C6D}" type="datetime1">
              <a:rPr lang="ru-RU" noProof="0" smtClean="0"/>
              <a:t>02.12.2020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b="0" noProof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" name="Рисунок 4" descr="Стопка книг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80798E2-A37B-465D-AE43-4B189777EF23}" type="datetime1">
              <a:rPr lang="ru-RU" noProof="0" smtClean="0"/>
              <a:t>02.12.2020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73D16D7-FCE8-4388-BC96-3A796553CFFB}" type="datetime1">
              <a:rPr lang="ru-RU" noProof="0" smtClean="0"/>
              <a:t>02.12.2020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CC8EA0-AEAA-4FA7-BA63-5BC7DD49388C}" type="datetime1">
              <a:rPr lang="ru-RU" noProof="0" smtClean="0"/>
              <a:t>02.12.2020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5CCC636-5A9F-4760-B2C7-A0C50296A35F}" type="datetime1">
              <a:rPr lang="ru-RU" noProof="0" smtClean="0"/>
              <a:t>02.12.2020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E555DF2-F37D-45A5-9B87-35C3843FB32C}" type="datetime1">
              <a:rPr lang="ru-RU" noProof="0" smtClean="0"/>
              <a:t>02.12.2020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Calibri" panose="020F050202020403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224DCB0-7EB9-46BB-AB75-55060ED8B36A}" type="datetime1">
              <a:rPr lang="ru-RU" noProof="0" smtClean="0"/>
              <a:t>02.12.2020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latin typeface="Calibri" panose="020F0502020204030204" pitchFamily="34" charset="0"/>
              </a:defRPr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Calibri" panose="020F050202020403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DD65154-D9C5-462F-A17F-9219139566A3}" type="datetime1">
              <a:rPr lang="ru-RU" noProof="0" smtClean="0"/>
              <a:t>02.12.2020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5479D01-6828-4805-89BD-F0BAA96C6083}" type="datetime1">
              <a:rPr lang="ru-RU" noProof="0" smtClean="0"/>
              <a:t>02.12.2020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konkurs-klass.ru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gdb.ru/c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onkurs.raduga-lik.ru/" TargetMode="External"/><Relationship Id="rId4" Type="http://schemas.openxmlformats.org/officeDocument/2006/relationships/hyperlink" Target="http://www.rba.ru/news/news_2580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rgdb.ru/c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innolibaward.rsl.ru/#abou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konkurs.raduga-lik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ngreaders.ru/opredeleny-pobediteliya-konkursa-metodicheskih-razraboto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&#1087;&#1077;&#1076;&#1087;&#1088;&#1086;&#1077;&#1082;&#1090;.&#1088;&#1092;/" TargetMode="External"/><Relationship Id="rId4" Type="http://schemas.openxmlformats.org/officeDocument/2006/relationships/hyperlink" Target="https://www.i-shag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youngreaders.ru/opredeleny-pobediteliya-konkursa-metodicheskih-razrabotok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ngreaders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onkurs-klass.ru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908720"/>
            <a:ext cx="7008574" cy="3298825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ru-RU" sz="4400" dirty="0"/>
              <a:t>Трансформация школьных библиотек в информационно-библиотечные </a:t>
            </a:r>
            <a:r>
              <a:rPr lang="ru-RU" sz="4400" dirty="0" smtClean="0"/>
              <a:t>центры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Библиотечные и литературные конкурсы</a:t>
            </a:r>
            <a:endParaRPr lang="ru-RU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Бордакова Анастасия Андреевна</a:t>
            </a:r>
          </a:p>
          <a:p>
            <a:pPr rtl="0"/>
            <a:r>
              <a:rPr lang="ru-RU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Гр. М1120-43.04.02анг</a:t>
            </a: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«КЛАСС!», ВСЕРОССИЙСКИЙ ЛИТЕРАТУРНЫЙ КОНКУРС ДЛЯ ШКОЛЬНИКОВ 8-11 </a:t>
            </a:r>
            <a:r>
              <a:rPr lang="ru-RU" dirty="0" smtClean="0"/>
              <a:t>КЛАССОВ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2164" y="1508656"/>
            <a:ext cx="7988563" cy="52327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«Класс!» – всероссийский литературный конкурс для школьников 8-11 классов. Проект призван стать мостиком между талантливыми подростками и профессиональными литераторами.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Всероссийский литературный конкурс «Класс!» проводится под патронатом Федерального агентства по печати и массовым коммуникациям, Министерства просвещения России и Министерства науки и высшего образования России, Российской государственной детской библиотеки.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Победителей </a:t>
            </a:r>
            <a:r>
              <a:rPr lang="ru-RU" dirty="0"/>
              <a:t>«Класса!», кроме призов и грамот, ждут занятия в литературной смене в «Сириусе», бесплатные курсы в </a:t>
            </a:r>
            <a:r>
              <a:rPr lang="ru-RU" dirty="0" err="1"/>
              <a:t>Creative</a:t>
            </a:r>
            <a:r>
              <a:rPr lang="ru-RU" dirty="0"/>
              <a:t> </a:t>
            </a:r>
            <a:r>
              <a:rPr lang="ru-RU" dirty="0" err="1"/>
              <a:t>Writing</a:t>
            </a:r>
            <a:r>
              <a:rPr lang="ru-RU" dirty="0"/>
              <a:t> </a:t>
            </a:r>
            <a:r>
              <a:rPr lang="ru-RU" dirty="0" err="1"/>
              <a:t>School</a:t>
            </a:r>
            <a:r>
              <a:rPr lang="ru-RU" dirty="0"/>
              <a:t>, а также публикация в сборнике и в СМИ.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4" y="1863100"/>
            <a:ext cx="3780420" cy="2520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766" y="5661248"/>
            <a:ext cx="338437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hlinkClick r:id="rId3"/>
              </a:rPr>
              <a:t>http://konkurs-klass.ru/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35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Конкурсы между библиотеками: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836" y="1988840"/>
            <a:ext cx="10157354" cy="4046752"/>
          </a:xfrm>
        </p:spPr>
        <p:txBody>
          <a:bodyPr rtlCol="0">
            <a:normAutofit/>
          </a:bodyPr>
          <a:lstStyle/>
          <a:p>
            <a:pPr algn="l">
              <a:spcBef>
                <a:spcPts val="0"/>
              </a:spcBef>
              <a:buClrTx/>
            </a:pPr>
            <a:r>
              <a:rPr lang="ru-RU" b="0" i="0" cap="all" dirty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ВСЕРОССИЙСКИЙ КОНКУРС «ЧТЕНИЕ ДЕТЕЙ В ЦИФРОВОЙ СРЕДЕ»</a:t>
            </a:r>
          </a:p>
          <a:p>
            <a:pPr marL="0" indent="0" algn="l">
              <a:spcBef>
                <a:spcPts val="0"/>
              </a:spcBef>
              <a:buClrTx/>
              <a:buNone/>
            </a:pPr>
            <a:r>
              <a:rPr lang="en-US" sz="2000" b="0" i="0" cap="all" dirty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  <a:hlinkClick r:id="rId3"/>
              </a:rPr>
              <a:t>https://rgdb.ru/con</a:t>
            </a:r>
            <a:endParaRPr lang="ru-RU" sz="2000" b="0" i="0" cap="all" dirty="0">
              <a:solidFill>
                <a:schemeClr val="accent2">
                  <a:lumMod val="50000"/>
                </a:schemeClr>
              </a:solidFill>
              <a:effectLst/>
              <a:cs typeface="Calibri" panose="020F0502020204030204" pitchFamily="34" charset="0"/>
            </a:endParaRPr>
          </a:p>
          <a:p>
            <a:pPr marL="0" indent="0" algn="l">
              <a:spcBef>
                <a:spcPts val="0"/>
              </a:spcBef>
              <a:buClrTx/>
              <a:buNone/>
            </a:pPr>
            <a:endParaRPr lang="ru-RU" sz="2000" b="0" i="0" dirty="0">
              <a:effectLst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ClrTx/>
            </a:pPr>
            <a:r>
              <a:rPr lang="ru-RU" b="0" i="0" cap="all" dirty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ВСЕРОССИЙСКИЙ КОНКУРС БИБЛИОТЕЧНЫХ ИННОВАЦИЙ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2000" b="0" i="0" cap="all" dirty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  <a:hlinkClick r:id="rId4"/>
              </a:rPr>
              <a:t>http://www.rba.ru/news/news_2580.html</a:t>
            </a:r>
            <a:endParaRPr lang="ru-RU" sz="2000" b="0" i="0" cap="all" dirty="0">
              <a:solidFill>
                <a:schemeClr val="accent2">
                  <a:lumMod val="50000"/>
                </a:schemeClr>
              </a:solidFill>
              <a:effectLst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ClrTx/>
            </a:pPr>
            <a:endParaRPr lang="ru-RU" i="0" dirty="0" smtClean="0">
              <a:solidFill>
                <a:schemeClr val="accent2">
                  <a:lumMod val="50000"/>
                </a:schemeClr>
              </a:solidFill>
              <a:effectLst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ClrTx/>
            </a:pPr>
            <a:r>
              <a:rPr lang="ru-RU" i="0" dirty="0" smtClean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ВСЕРОССИЙСКИЙ </a:t>
            </a:r>
            <a:r>
              <a:rPr lang="ru-RU" i="0" dirty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КОНКУРС «ШКОЛЬНАЯ БИБЛИОТЕКА БУДУЩЕГО»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2000" i="0" dirty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  <a:hlinkClick r:id="rId5"/>
              </a:rPr>
              <a:t>https://konkurs.raduga-lik.ru</a:t>
            </a:r>
            <a:r>
              <a:rPr lang="en-US" sz="2000" i="0" dirty="0" smtClean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  <a:hlinkClick r:id="rId5"/>
              </a:rPr>
              <a:t>/</a:t>
            </a:r>
            <a:endParaRPr lang="ru-RU" sz="2000" i="0" dirty="0" smtClean="0">
              <a:solidFill>
                <a:schemeClr val="accent2">
                  <a:lumMod val="50000"/>
                </a:schemeClr>
              </a:solidFill>
              <a:effectLst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ru-RU" sz="2000" i="0" dirty="0">
              <a:solidFill>
                <a:schemeClr val="accent2">
                  <a:lumMod val="50000"/>
                </a:schemeClr>
              </a:solidFill>
              <a:effectLst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ru-RU" sz="2000" i="0" dirty="0">
              <a:solidFill>
                <a:schemeClr val="accent2">
                  <a:lumMod val="50000"/>
                </a:schemeClr>
              </a:solidFill>
              <a:effectLst/>
              <a:latin typeface="Helvetica Neue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ru-RU" sz="2000" i="0" cap="all" dirty="0">
              <a:effectLst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cap="all" dirty="0">
                <a:cs typeface="Calibri" panose="020F0502020204030204" pitchFamily="34" charset="0"/>
              </a:rPr>
              <a:t>ВСЕРОССИЙСКИЙ КОНКУРС </a:t>
            </a:r>
            <a:r>
              <a:rPr lang="ru-RU" cap="all" dirty="0" smtClean="0">
                <a:cs typeface="Calibri" panose="020F0502020204030204" pitchFamily="34" charset="0"/>
              </a:rPr>
              <a:t/>
            </a:r>
            <a:br>
              <a:rPr lang="ru-RU" cap="all" dirty="0" smtClean="0">
                <a:cs typeface="Calibri" panose="020F0502020204030204" pitchFamily="34" charset="0"/>
              </a:rPr>
            </a:br>
            <a:r>
              <a:rPr lang="ru-RU" cap="all" dirty="0" smtClean="0">
                <a:cs typeface="Calibri" panose="020F0502020204030204" pitchFamily="34" charset="0"/>
              </a:rPr>
              <a:t>«</a:t>
            </a:r>
            <a:r>
              <a:rPr lang="ru-RU" cap="all" dirty="0">
                <a:cs typeface="Calibri" panose="020F0502020204030204" pitchFamily="34" charset="0"/>
              </a:rPr>
              <a:t>ЧТЕНИЕ ДЕТЕЙ В ЦИФРОВОЙ СРЕДЕ</a:t>
            </a:r>
            <a:r>
              <a:rPr lang="ru-RU" cap="all" dirty="0" smtClean="0">
                <a:cs typeface="Calibri" panose="020F0502020204030204" pitchFamily="34" charset="0"/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773" y="1473200"/>
            <a:ext cx="7560840" cy="490344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  Российская </a:t>
            </a:r>
            <a:r>
              <a:rPr lang="ru-RU" dirty="0"/>
              <a:t>государственная детская библиотека при поддержке Министерства культуры РФ объявила Всероссийский конкурс библиотечных проектов и </a:t>
            </a:r>
            <a:r>
              <a:rPr lang="ru-RU" dirty="0" smtClean="0"/>
              <a:t>программ.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16 октября 2020 года были объявлены победители пяти номинаций.</a:t>
            </a:r>
          </a:p>
          <a:p>
            <a:pPr marL="0" indent="0" algn="just">
              <a:buNone/>
            </a:pPr>
            <a:r>
              <a:rPr lang="ru-RU" dirty="0"/>
              <a:t>     Победители будут приглашены в Москву в декабре 2020 года для участия в ежегодном совещании директоров библиотек, обслуживающих детей. Они также получат возможность посетить Международную ярмарку интеллектуальной литературы Nonfiction-2020.</a:t>
            </a:r>
          </a:p>
          <a:p>
            <a:pPr marL="0" indent="0" algn="just">
              <a:buNone/>
            </a:pPr>
            <a:endParaRPr lang="ru-RU" dirty="0"/>
          </a:p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en-US" sz="2000" cap="all" dirty="0">
                <a:solidFill>
                  <a:srgbClr val="63A537">
                    <a:lumMod val="50000"/>
                  </a:srgbClr>
                </a:solidFill>
                <a:cs typeface="Calibri" panose="020F0502020204030204" pitchFamily="34" charset="0"/>
                <a:hlinkClick r:id="rId2"/>
              </a:rPr>
              <a:t>https://rgdb.ru/con</a:t>
            </a:r>
            <a:endParaRPr lang="ru-RU" sz="2000" cap="all" dirty="0">
              <a:solidFill>
                <a:srgbClr val="63A537">
                  <a:lumMod val="50000"/>
                </a:srgbClr>
              </a:solidFill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13" y="1988840"/>
            <a:ext cx="3888432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7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948" y="0"/>
            <a:ext cx="10157354" cy="13970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ВСЕРОССИЙСКИЙ КОНКУРС БИБЛИОТЕЧНЫХ </a:t>
            </a:r>
            <a:r>
              <a:rPr lang="ru-RU" dirty="0" smtClean="0"/>
              <a:t>ИННОВАЦИЙ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852" y="1513342"/>
            <a:ext cx="10157354" cy="522802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Российская </a:t>
            </a:r>
            <a:r>
              <a:rPr lang="ru-RU" dirty="0"/>
              <a:t>государственная библиотека проводит Третий Всероссийский конкурс библиотечных инноваций. Цель проекта — выявление лучших организационно-управленческих, маркетинговых и технологических инноваций, внедренных библиотечными учреждениями страны.</a:t>
            </a:r>
          </a:p>
          <a:p>
            <a:pPr marL="0" indent="0">
              <a:buNone/>
            </a:pPr>
            <a:r>
              <a:rPr lang="ru-RU" dirty="0"/>
              <a:t>   Победители Конкурса получают право представить свои инновационные проекты на площадке специального мероприятия, которое будет проведено на ежегодном конгрессе Российской библиотечной ассоциации при поддержке Секции (32) по библиотечному менеджменту и маркетингу </a:t>
            </a:r>
            <a:r>
              <a:rPr lang="ru-RU" dirty="0" smtClean="0"/>
              <a:t>*.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Также </a:t>
            </a:r>
            <a:r>
              <a:rPr lang="ru-RU" dirty="0"/>
              <a:t>победители Конкурса получат специальные гранты на продвижение своих инновационных проектов: </a:t>
            </a:r>
          </a:p>
          <a:p>
            <a:pPr marL="0" indent="0">
              <a:buNone/>
            </a:pPr>
            <a:r>
              <a:rPr lang="ru-RU" dirty="0"/>
              <a:t>Обладатель «Бронзового диплома» </a:t>
            </a:r>
            <a:r>
              <a:rPr lang="ru-RU" dirty="0" smtClean="0"/>
              <a:t>получает </a:t>
            </a:r>
            <a:r>
              <a:rPr lang="ru-RU" dirty="0"/>
              <a:t>грант на сумму 50,0 тысяч рублей</a:t>
            </a:r>
          </a:p>
          <a:p>
            <a:pPr marL="0" indent="0">
              <a:buNone/>
            </a:pPr>
            <a:r>
              <a:rPr lang="ru-RU" dirty="0"/>
              <a:t>Обладатель «Серебряного диплома» </a:t>
            </a:r>
            <a:r>
              <a:rPr lang="ru-RU" dirty="0" smtClean="0"/>
              <a:t>получает </a:t>
            </a:r>
            <a:r>
              <a:rPr lang="ru-RU" dirty="0"/>
              <a:t>грант на сумму 100,0 тысяч рублей</a:t>
            </a:r>
          </a:p>
          <a:p>
            <a:pPr marL="0" indent="0">
              <a:buNone/>
            </a:pPr>
            <a:r>
              <a:rPr lang="ru-RU" dirty="0"/>
              <a:t>Обладатель «Золотого диплома» </a:t>
            </a:r>
            <a:r>
              <a:rPr lang="ru-RU" dirty="0" smtClean="0"/>
              <a:t>получает </a:t>
            </a:r>
            <a:r>
              <a:rPr lang="ru-RU" dirty="0"/>
              <a:t>грант на сумму 150,0 тысяч </a:t>
            </a:r>
            <a:r>
              <a:rPr lang="ru-RU" dirty="0" smtClean="0"/>
              <a:t>рублей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http://innolibaward.rsl.ru/#about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103126"/>
            <a:ext cx="2664296" cy="119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8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ВСЕРОССИЙСКИЙ КОНКУРС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ШКОЛЬНАЯ БИБЛИОТЕКА БУДУЩЕГО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2772" y="1340768"/>
            <a:ext cx="10157354" cy="5039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Производственное объединение «Радуга-ЛИК» объявляет конкурс «Радуга-ЛИК. Школьная библиотека будущего». Принять участие в конкурсе может любая российская библиотека, представляющая среднюю общеобразовательную школу.</a:t>
            </a:r>
          </a:p>
          <a:p>
            <a:pPr marL="0" indent="0" algn="just">
              <a:buNone/>
            </a:pPr>
            <a:r>
              <a:rPr lang="ru-RU" dirty="0" smtClean="0"/>
              <a:t> Главный </a:t>
            </a:r>
            <a:r>
              <a:rPr lang="ru-RU" dirty="0"/>
              <a:t>приз – осуществление специалистами ПО «Радуга-ЛИК» проекта современной школьной библиотеки, разработка дизайна и поставка оборудования за счёт производственного объединения.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   В </a:t>
            </a:r>
            <a:r>
              <a:rPr lang="ru-RU" dirty="0"/>
              <a:t>качестве поощрительных призов после подведения итогов конкурса ПО «Радуга-ЛИК» предлагает пяти лучшим школьным библиотекам годовую подписку на БИБЛИОПОИСК с 50% скидкой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ru-RU" sz="2000" dirty="0" smtClean="0">
                <a:solidFill>
                  <a:srgbClr val="63A537">
                    <a:lumMod val="50000"/>
                  </a:srgbClr>
                </a:solidFill>
                <a:cs typeface="Calibri" panose="020F0502020204030204" pitchFamily="34" charset="0"/>
                <a:hlinkClick r:id="rId2"/>
              </a:rPr>
              <a:t>  </a:t>
            </a:r>
            <a:r>
              <a:rPr lang="en-US" sz="2000" dirty="0" smtClean="0">
                <a:solidFill>
                  <a:srgbClr val="63A537">
                    <a:lumMod val="50000"/>
                  </a:srgbClr>
                </a:solidFill>
                <a:cs typeface="Calibri" panose="020F0502020204030204" pitchFamily="34" charset="0"/>
                <a:hlinkClick r:id="rId2"/>
              </a:rPr>
              <a:t>https</a:t>
            </a:r>
            <a:r>
              <a:rPr lang="en-US" sz="2000" dirty="0">
                <a:solidFill>
                  <a:srgbClr val="63A537">
                    <a:lumMod val="50000"/>
                  </a:srgbClr>
                </a:solidFill>
                <a:cs typeface="Calibri" panose="020F0502020204030204" pitchFamily="34" charset="0"/>
                <a:hlinkClick r:id="rId2"/>
              </a:rPr>
              <a:t>://konkurs.raduga-lik.ru/</a:t>
            </a:r>
            <a:endParaRPr lang="ru-RU" sz="2000" dirty="0">
              <a:solidFill>
                <a:srgbClr val="63A537">
                  <a:lumMod val="50000"/>
                </a:srgbClr>
              </a:solidFill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07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Конкурсы для учителей и сотрудников библиотек: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ВСЕРОССИЙСКИЙ КОНКУРС МЕТОДИЧЕСКИХ РАЗРАБОТОК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НАПРАВЛЕННЫХ НА ФОРМИРОВАНИЕ ЧИТАТЕЛЬСКОЙ КОМПЕТЕНЦИИ У УЧАЩИХСЯ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https://youngreaders.ru/opredeleny-pobediteliya-konkursa-metodicheskih-razrabotok/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Tx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Tx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КОНКУРСЫ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ДЛЯ БИБЛИОТЕКАРЕЙ ОТ ИНФОРМАЦИОННО-ОБРАЗОВАТЕЛЬНОГО ПОРТАЛА «ШАГ ВПЕРЕД»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hlinkClick r:id="rId4"/>
              </a:rPr>
              <a:t>https://www.i-shag.ru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hlinkClick r:id="rId4"/>
              </a:rPr>
              <a:t>/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Tx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ВСЕРОССИЙСКИЕ ПЕДАГОГИЧЕСКИЕ КОНКУРСЫ ДЛЯ БИБЛИОТЕКАРЕЙ ОТ "АКАДЕМИИ ПЕДАГОГИЧЕСКИХ ПРОЕКТОВ РОССИЙСКОЙ ФЕДЕРАЦИИ"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0" i="0" cap="all" dirty="0">
                <a:solidFill>
                  <a:schemeClr val="accent2">
                    <a:lumMod val="50000"/>
                  </a:schemeClr>
                </a:solidFill>
                <a:effectLst/>
                <a:cs typeface="Calibri" panose="020F0502020204030204" pitchFamily="34" charset="0"/>
                <a:hlinkClick r:id="rId5"/>
              </a:rPr>
              <a:t>https://xn--d1abbusdciv.xn--p1ai/</a:t>
            </a:r>
            <a:endParaRPr lang="ru-RU" sz="2000" b="0" i="0" cap="all" dirty="0">
              <a:solidFill>
                <a:schemeClr val="accent2">
                  <a:lumMod val="50000"/>
                </a:schemeClr>
              </a:solidFill>
              <a:effectLst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800" dirty="0"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844" y="116632"/>
            <a:ext cx="10157354" cy="139700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ВСЕРОССИЙСКИЙ КОНКУРС МЕТОДИЧЕСКИХ РАЗРАБОТОК, НАПРАВЛЕННЫХ НА ФОРМИРОВАНИЕ ЧИТАТЕЛЬСКОЙ КОМПЕТЕНЦИИ У </a:t>
            </a:r>
            <a:r>
              <a:rPr lang="ru-RU" sz="3200" dirty="0" smtClean="0"/>
              <a:t>УЧАЩИХСЯ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0316" y="1549088"/>
            <a:ext cx="6548403" cy="44704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   С января по апрель 2020 года прошёл Всероссийский конкурс методических разработок, направленных на формирование читательских компетенций у учащихся. На конкурс поступило 434 работы</a:t>
            </a:r>
            <a:r>
              <a:rPr lang="ru-RU" dirty="0" smtClean="0"/>
              <a:t>.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 Победители </a:t>
            </a:r>
            <a:r>
              <a:rPr lang="ru-RU" dirty="0"/>
              <a:t>конкурса получают возможность принять участие в </a:t>
            </a:r>
            <a:r>
              <a:rPr lang="ru-RU" dirty="0" smtClean="0"/>
              <a:t>V </a:t>
            </a:r>
            <a:r>
              <a:rPr lang="ru-RU" dirty="0"/>
              <a:t>Международном педагогическом форуме «Живая классика» (осень 2020 г.) Организатор конкурса оплачивает дорогу и проживание в дни проведения Форума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None/>
            </a:pPr>
            <a:r>
              <a:rPr lang="en-US" sz="1800" dirty="0">
                <a:solidFill>
                  <a:srgbClr val="63A537">
                    <a:lumMod val="50000"/>
                  </a:srgbClr>
                </a:solidFill>
                <a:hlinkClick r:id="rId2"/>
              </a:rPr>
              <a:t>https://youngreaders.ru/opredeleny-pobediteliya-konkursa-metodicheskih-razrabotok/</a:t>
            </a:r>
            <a:endParaRPr lang="ru-RU" sz="1800" dirty="0">
              <a:solidFill>
                <a:srgbClr val="63A537">
                  <a:lumMod val="50000"/>
                </a:srgbClr>
              </a:solidFill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1772816"/>
            <a:ext cx="4482635" cy="290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Конкурсы на читательскую компетенцию: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>
              <a:buClrTx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МЕЖДУНАРОДНЫЙ КОНКУРС ЧТЕЦОВ «ЖИВАЯ КЛАССИКА»</a:t>
            </a:r>
          </a:p>
          <a:p>
            <a:pPr marL="0" indent="0" rtl="0">
              <a:spcBef>
                <a:spcPts val="0"/>
              </a:spcBef>
              <a:buClrTx/>
              <a:buNone/>
            </a:pPr>
            <a:r>
              <a:rPr lang="ru-RU" dirty="0"/>
              <a:t>    </a:t>
            </a:r>
            <a:r>
              <a:rPr lang="en-US" dirty="0">
                <a:hlinkClick r:id="rId3"/>
              </a:rPr>
              <a:t>https://youngreaders.ru/</a:t>
            </a:r>
            <a:endParaRPr lang="ru-RU" dirty="0"/>
          </a:p>
          <a:p>
            <a:pPr>
              <a:spcBef>
                <a:spcPts val="0"/>
              </a:spcBef>
              <a:buClrTx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ClrTx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«КЛАСС!», ВСЕРОССИЙСКИЙ ЛИТЕРАТУРНЫЙ КОНКУРС ДЛЯ ШКОЛЬНИКОВ 8-11 КЛАССОВ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ru-RU" dirty="0"/>
              <a:t>   </a:t>
            </a:r>
            <a:r>
              <a:rPr lang="en-US" dirty="0">
                <a:hlinkClick r:id="rId4"/>
              </a:rPr>
              <a:t>http://konkurs-klass.ru/</a:t>
            </a:r>
            <a:endParaRPr lang="ru-RU" dirty="0"/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ru-RU" dirty="0"/>
              <a:t> </a:t>
            </a:r>
          </a:p>
          <a:p>
            <a:pPr>
              <a:spcBef>
                <a:spcPts val="0"/>
              </a:spcBef>
              <a:buClrTx/>
            </a:pPr>
            <a:endParaRPr lang="ru-RU" dirty="0"/>
          </a:p>
          <a:p>
            <a:pPr marL="0" indent="0" rtl="0">
              <a:spcBef>
                <a:spcPts val="0"/>
              </a:spcBef>
              <a:buClrTx/>
              <a:buNone/>
            </a:pP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0"/>
            <a:ext cx="10157354" cy="13970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МЕЖДУНАРОДНЫЙ КОНКУРС ЧТЕЦОВ «ЖИВАЯ КЛАССИКА»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362" y="1268760"/>
            <a:ext cx="11233248" cy="540416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   В </a:t>
            </a:r>
            <a:r>
              <a:rPr lang="ru-RU" dirty="0"/>
              <a:t>Конкурсе могут принимать участие учащиеся 5-11 классов учреждений общего и дополнительного образования не старше 17 </a:t>
            </a:r>
            <a:r>
              <a:rPr lang="ru-RU" dirty="0" smtClean="0"/>
              <a:t>лет.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  Конкурс </a:t>
            </a:r>
            <a:r>
              <a:rPr lang="ru-RU" dirty="0"/>
              <a:t>проводится ежегодно. </a:t>
            </a:r>
            <a:endParaRPr lang="ru-RU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  Участие </a:t>
            </a:r>
            <a:r>
              <a:rPr lang="ru-RU" dirty="0"/>
              <a:t>в Конкурсе является бесплатным</a:t>
            </a:r>
            <a:r>
              <a:rPr lang="ru-RU" dirty="0" smtClean="0"/>
              <a:t>. Конкурс </a:t>
            </a:r>
            <a:r>
              <a:rPr lang="ru-RU" dirty="0"/>
              <a:t>проводится под патронатом Министерства просвещения Российской Федерации. </a:t>
            </a:r>
            <a:endParaRPr lang="ru-RU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dirty="0" smtClean="0"/>
              <a:t>Победителями </a:t>
            </a:r>
            <a:r>
              <a:rPr lang="ru-RU" dirty="0"/>
              <a:t>школьного тура Конкурса — награждаются дипломом «Победитель школьного тура Всероссийского конкурса юных чтецов «Живая классика». </a:t>
            </a:r>
            <a:endParaRPr lang="ru-RU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dirty="0" smtClean="0"/>
              <a:t>Победителями </a:t>
            </a:r>
            <a:r>
              <a:rPr lang="ru-RU" dirty="0"/>
              <a:t>районного тура Конкурса — награждаются дипломом «Победитель районного тура Всероссийского конкурса юных чтецов «Живая классика» и призами от спонсоров. </a:t>
            </a:r>
            <a:endParaRPr lang="ru-RU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dirty="0" smtClean="0"/>
              <a:t>Победителями </a:t>
            </a:r>
            <a:r>
              <a:rPr lang="ru-RU" dirty="0"/>
              <a:t>регионального этапа Конкурса — награждаются дипломом «Победитель регионального тура Всероссийского конкурса юных чтецов «Живая классика», путевкой в МДЦ «Артек», медалями, изготовленными фабрикой «Гознак» (вручаются в МДЦ «Артек»). </a:t>
            </a:r>
            <a:endParaRPr lang="ru-RU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dirty="0" smtClean="0"/>
              <a:t>Победители </a:t>
            </a:r>
            <a:r>
              <a:rPr lang="ru-RU" dirty="0"/>
              <a:t>регионального этапа Конкурса становятся участниками Всероссийского финала. </a:t>
            </a:r>
            <a:r>
              <a:rPr lang="ru-RU" dirty="0" smtClean="0"/>
              <a:t>Они </a:t>
            </a:r>
            <a:r>
              <a:rPr lang="ru-RU" dirty="0"/>
              <a:t>награждаются дипломом «Лауреат Всероссийского конкурса юных чтецов «Живая классика». </a:t>
            </a:r>
            <a:endParaRPr lang="ru-RU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dirty="0" smtClean="0"/>
              <a:t>Победителями </a:t>
            </a:r>
            <a:r>
              <a:rPr lang="ru-RU" dirty="0"/>
              <a:t>Всероссийского финала Конкурса считаются 10 участников, набравших по оценкам жюри наибольшее количество баллов. Они награждаются дипломом «</a:t>
            </a:r>
            <a:r>
              <a:rPr lang="ru-RU" dirty="0" err="1"/>
              <a:t>Суперфиналист</a:t>
            </a:r>
            <a:r>
              <a:rPr lang="ru-RU" dirty="0"/>
              <a:t> Всероссийского конкурса юных чтецов «Живая классика», подарками от спонсоров Конкурса и возможностью выступить на Красной площади в Москве</a:t>
            </a:r>
            <a:r>
              <a:rPr lang="ru-RU" dirty="0" smtClean="0"/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Победителями Всероссийского Конкурса считаются 3 участника, набравших наибольшее количество баллов. Они награждаются дипломом «Победителя Всероссийского конкурса юных чтецов «Живая классика», подарками от спонсоров и путевками в детские летние лагеря «Живая классика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5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, посвященная началу учебного года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8388_TF03460615" id="{04225133-E7BC-43E6-B4AC-606DB5FF67EE}" vid="{27A55C89-1BE2-45B9-A40B-64E9F07FAF11}"/>
    </a:ext>
  </a:extLst>
</a:theme>
</file>

<file path=ppt/theme/theme2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посвященная началу учебного года</Template>
  <TotalTime>149</TotalTime>
  <Words>829</Words>
  <Application>Microsoft Office PowerPoint</Application>
  <PresentationFormat>Произвольный</PresentationFormat>
  <Paragraphs>73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Helvetica Neue</vt:lpstr>
      <vt:lpstr>Wingdings</vt:lpstr>
      <vt:lpstr>Презентация, посвященная началу учебного года</vt:lpstr>
      <vt:lpstr>Трансформация школьных библиотек в информационно-библиотечные центры  Библиотечные и литературные конкурсы</vt:lpstr>
      <vt:lpstr>Конкурсы между библиотеками:</vt:lpstr>
      <vt:lpstr>ВСЕРОССИЙСКИЙ КОНКУРС  «ЧТЕНИЕ ДЕТЕЙ В ЦИФРОВОЙ СРЕДЕ»</vt:lpstr>
      <vt:lpstr>ВСЕРОССИЙСКИЙ КОНКУРС БИБЛИОТЕЧНЫХ ИННОВАЦИЙ</vt:lpstr>
      <vt:lpstr>ВСЕРОССИЙСКИЙ КОНКУРС  «ШКОЛЬНАЯ БИБЛИОТЕКА БУДУЩЕГО»</vt:lpstr>
      <vt:lpstr>Конкурсы для учителей и сотрудников библиотек:</vt:lpstr>
      <vt:lpstr>ВСЕРОССИЙСКИЙ КОНКУРС МЕТОДИЧЕСКИХ РАЗРАБОТОК, НАПРАВЛЕННЫХ НА ФОРМИРОВАНИЕ ЧИТАТЕЛЬСКОЙ КОМПЕТЕНЦИИ У УЧАЩИХСЯ</vt:lpstr>
      <vt:lpstr>Конкурсы на читательскую компетенцию:</vt:lpstr>
      <vt:lpstr>МЕЖДУНАРОДНЫЙ КОНКУРС ЧТЕЦОВ «ЖИВАЯ КЛАССИКА»</vt:lpstr>
      <vt:lpstr>«КЛАСС!», ВСЕРОССИЙСКИЙ ЛИТЕРАТУРНЫЙ КОНКУРС ДЛЯ ШКОЛЬНИКОВ 8-11 КЛАССОВ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Трансформация школьных библиотек в информационно-библиотечные центры</dc:title>
  <dc:creator>Анастасия Бордакова</dc:creator>
  <cp:lastModifiedBy>Viktor Demenev</cp:lastModifiedBy>
  <cp:revision>8</cp:revision>
  <dcterms:created xsi:type="dcterms:W3CDTF">2020-11-26T00:25:30Z</dcterms:created>
  <dcterms:modified xsi:type="dcterms:W3CDTF">2020-12-02T12:29:59Z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