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054" autoAdjust="0"/>
  </p:normalViewPr>
  <p:slideViewPr>
    <p:cSldViewPr>
      <p:cViewPr varScale="1">
        <p:scale>
          <a:sx n="105" d="100"/>
          <a:sy n="105" d="100"/>
        </p:scale>
        <p:origin x="-1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D1403-586D-4D1F-BE31-499E6E5FDAAC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62123-23B9-416F-91DA-F90BDDE55E2A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D1403-586D-4D1F-BE31-499E6E5FDAAC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62123-23B9-416F-91DA-F90BDDE55E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D1403-586D-4D1F-BE31-499E6E5FDAAC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62123-23B9-416F-91DA-F90BDDE55E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D1403-586D-4D1F-BE31-499E6E5FDAAC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62123-23B9-416F-91DA-F90BDDE55E2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D1403-586D-4D1F-BE31-499E6E5FDAAC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62123-23B9-416F-91DA-F90BDDE55E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D1403-586D-4D1F-BE31-499E6E5FDAAC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62123-23B9-416F-91DA-F90BDDE55E2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D1403-586D-4D1F-BE31-499E6E5FDAAC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62123-23B9-416F-91DA-F90BDDE55E2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D1403-586D-4D1F-BE31-499E6E5FDAAC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62123-23B9-416F-91DA-F90BDDE55E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D1403-586D-4D1F-BE31-499E6E5FDAAC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62123-23B9-416F-91DA-F90BDDE55E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D1403-586D-4D1F-BE31-499E6E5FDAAC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62123-23B9-416F-91DA-F90BDDE55E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D1403-586D-4D1F-BE31-499E6E5FDAAC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62123-23B9-416F-91DA-F90BDDE55E2A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A1D1403-586D-4D1F-BE31-499E6E5FDAAC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A962123-23B9-416F-91DA-F90BDDE55E2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ru.wikipedia.org/wiki/%D0%90%D0%BB%D0%B3%D0%BE%D1%80%D0%B8%D1%82%D0%BC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03848" y="5013176"/>
            <a:ext cx="5637010" cy="882119"/>
          </a:xfrm>
        </p:spPr>
        <p:txBody>
          <a:bodyPr>
            <a:normAutofit/>
          </a:bodyPr>
          <a:lstStyle/>
          <a:p>
            <a:pPr algn="r"/>
            <a:r>
              <a:rPr lang="ru-RU" sz="1800" dirty="0" smtClean="0">
                <a:latin typeface="Georgia" panose="02040502050405020303" pitchFamily="18" charset="0"/>
              </a:rPr>
              <a:t>С.Г. </a:t>
            </a:r>
            <a:r>
              <a:rPr lang="ru-RU" sz="1800" dirty="0" err="1" smtClean="0">
                <a:latin typeface="Georgia" panose="02040502050405020303" pitchFamily="18" charset="0"/>
              </a:rPr>
              <a:t>Буглак</a:t>
            </a:r>
            <a:r>
              <a:rPr lang="ru-RU" sz="1800" dirty="0" smtClean="0">
                <a:latin typeface="Georgia" panose="02040502050405020303" pitchFamily="18" charset="0"/>
              </a:rPr>
              <a:t>, заведующий методическим кабинетом МКУ «ОДОУ» АСМР</a:t>
            </a:r>
            <a:endParaRPr lang="ru-RU" sz="1800" dirty="0">
              <a:latin typeface="Georgia" panose="02040502050405020303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1352747"/>
            <a:ext cx="7175351" cy="2580309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3600" dirty="0">
                <a:solidFill>
                  <a:schemeClr val="tx2">
                    <a:lumMod val="75000"/>
                  </a:schemeClr>
                </a:solidFill>
                <a:effectLst/>
                <a:latin typeface="Constantia" panose="02030602050306030303" pitchFamily="18" charset="0"/>
              </a:rPr>
              <a:t>Практические приёмы и  методы реализации целевой модели наставничества в формах «ученик-ученик», «ученик-студент» в современной школе</a:t>
            </a: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effectLst/>
                <a:latin typeface="Constantia" panose="02030602050306030303" pitchFamily="18" charset="0"/>
              </a:rPr>
              <a:t>.</a:t>
            </a:r>
            <a:endParaRPr lang="ru-RU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Рисунок 3" descr="Смотреть исходное изображение"/>
          <p:cNvPicPr/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1228725" cy="1228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49666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Смотреть исходное изображение"/>
          <p:cNvPicPr/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971600" cy="90872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 descr="https://syavashkola.edusite.ru/images/tsmn_4x-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23776"/>
            <a:ext cx="1676571" cy="381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475656" y="291196"/>
            <a:ext cx="57606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Georgia" panose="02040502050405020303" pitchFamily="18" charset="0"/>
              </a:rPr>
              <a:t>Профилактика </a:t>
            </a:r>
            <a:r>
              <a:rPr lang="ru-RU" sz="2000" b="1" dirty="0">
                <a:latin typeface="Georgia" panose="02040502050405020303" pitchFamily="18" charset="0"/>
              </a:rPr>
              <a:t>правонарушений и </a:t>
            </a:r>
            <a:r>
              <a:rPr lang="ru-RU" sz="2000" b="1" dirty="0" err="1">
                <a:latin typeface="Georgia" panose="02040502050405020303" pitchFamily="18" charset="0"/>
              </a:rPr>
              <a:t>буллинга</a:t>
            </a:r>
            <a:endParaRPr lang="ru-RU" sz="2000" b="1" dirty="0">
              <a:latin typeface="Georgia" panose="02040502050405020303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48366" y="1013970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Georgia" panose="02040502050405020303" pitchFamily="18" charset="0"/>
              </a:rPr>
              <a:t>Создание </a:t>
            </a:r>
            <a:r>
              <a:rPr lang="ru-RU" dirty="0">
                <a:latin typeface="Georgia" panose="02040502050405020303" pitchFamily="18" charset="0"/>
              </a:rPr>
              <a:t>школьных комитетов по предотвращению агрессии, состоящих из учащихся и активных педагогов, пользующихся авторитетом у </a:t>
            </a:r>
            <a:r>
              <a:rPr lang="ru-RU" dirty="0" smtClean="0">
                <a:latin typeface="Georgia" panose="02040502050405020303" pitchFamily="18" charset="0"/>
              </a:rPr>
              <a:t>школьников.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2060848"/>
            <a:ext cx="7992888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Georgia" panose="02040502050405020303" pitchFamily="18" charset="0"/>
              </a:rPr>
              <a:t>Результативность</a:t>
            </a:r>
            <a:r>
              <a:rPr lang="ru-RU" dirty="0" smtClean="0">
                <a:latin typeface="Georgia" panose="02040502050405020303" pitchFamily="18" charset="0"/>
              </a:rPr>
              <a:t>:</a:t>
            </a:r>
          </a:p>
          <a:p>
            <a:pPr algn="just"/>
            <a:r>
              <a:rPr lang="ru-RU" dirty="0" smtClean="0">
                <a:latin typeface="Georgia" panose="02040502050405020303" pitchFamily="18" charset="0"/>
              </a:rPr>
              <a:t>1.повышение успеваемости и улучшение психоэмоционального фона внутри класса (группы) и образовательной организации; </a:t>
            </a:r>
          </a:p>
          <a:p>
            <a:pPr algn="just">
              <a:spcBef>
                <a:spcPts val="600"/>
              </a:spcBef>
            </a:pPr>
            <a:r>
              <a:rPr lang="ru-RU" dirty="0" smtClean="0">
                <a:latin typeface="Georgia" panose="02040502050405020303" pitchFamily="18" charset="0"/>
              </a:rPr>
              <a:t>2.численный рост посещаемости творческих кружков, объединений, спортивных секций; </a:t>
            </a:r>
          </a:p>
          <a:p>
            <a:pPr algn="just">
              <a:spcBef>
                <a:spcPts val="600"/>
              </a:spcBef>
            </a:pPr>
            <a:r>
              <a:rPr lang="ru-RU" dirty="0" smtClean="0">
                <a:latin typeface="Georgia" panose="02040502050405020303" pitchFamily="18" charset="0"/>
              </a:rPr>
              <a:t>3.количественный и качественный рост успешно реализованных образовательных и творческих проектов; </a:t>
            </a:r>
          </a:p>
          <a:p>
            <a:pPr algn="just">
              <a:spcBef>
                <a:spcPts val="600"/>
              </a:spcBef>
            </a:pPr>
            <a:r>
              <a:rPr lang="ru-RU" dirty="0" smtClean="0">
                <a:solidFill>
                  <a:srgbClr val="FF0000"/>
                </a:solidFill>
                <a:latin typeface="Georgia" panose="02040502050405020303" pitchFamily="18" charset="0"/>
              </a:rPr>
              <a:t>4.снижение числа обучающихся, состоящих на учете в полиции</a:t>
            </a:r>
            <a:r>
              <a:rPr lang="ru-RU" dirty="0" smtClean="0">
                <a:latin typeface="Georgia" panose="02040502050405020303" pitchFamily="18" charset="0"/>
              </a:rPr>
              <a:t> и психоневрологических диспансерах; </a:t>
            </a:r>
          </a:p>
          <a:p>
            <a:pPr algn="just">
              <a:spcBef>
                <a:spcPts val="600"/>
              </a:spcBef>
            </a:pPr>
            <a:r>
              <a:rPr lang="ru-RU" dirty="0" smtClean="0">
                <a:solidFill>
                  <a:srgbClr val="FF0000"/>
                </a:solidFill>
                <a:latin typeface="Georgia" panose="02040502050405020303" pitchFamily="18" charset="0"/>
              </a:rPr>
              <a:t>5.снижение числа жалоб от родителей и педагогов, связанных  с социальной незащищенностью и</a:t>
            </a:r>
            <a:r>
              <a:rPr lang="ru-RU" dirty="0" smtClean="0">
                <a:latin typeface="Georgia" panose="02040502050405020303" pitchFamily="18" charset="0"/>
              </a:rPr>
              <a:t> </a:t>
            </a:r>
            <a:r>
              <a:rPr lang="ru-RU" dirty="0" smtClean="0">
                <a:solidFill>
                  <a:srgbClr val="FF0000"/>
                </a:solidFill>
                <a:latin typeface="Georgia" panose="02040502050405020303" pitchFamily="18" charset="0"/>
              </a:rPr>
              <a:t>конфликтами внутри коллектива обучающихся</a:t>
            </a:r>
            <a:endParaRPr lang="ru-RU" dirty="0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9496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Смотреть исходное изображение"/>
          <p:cNvPicPr/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08112" cy="1008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https://syavashkola.edusite.ru/images/tsmn_4x-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713" y="620688"/>
            <a:ext cx="7776864" cy="2934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44990" y="3861048"/>
            <a:ext cx="767870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утверждена 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распоряжением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 </a:t>
            </a:r>
            <a:endParaRPr lang="ru-RU" sz="2400" dirty="0" smtClean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</a:endParaRPr>
          </a:p>
          <a:p>
            <a:pPr algn="ctr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Министерства просвещения Российской Федерации</a:t>
            </a:r>
          </a:p>
          <a:p>
            <a:pPr algn="ctr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от 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25 декабря 2019 г. № Р-145</a:t>
            </a:r>
          </a:p>
        </p:txBody>
      </p:sp>
    </p:spTree>
    <p:extLst>
      <p:ext uri="{BB962C8B-B14F-4D97-AF65-F5344CB8AC3E}">
        <p14:creationId xmlns:p14="http://schemas.microsoft.com/office/powerpoint/2010/main" val="3213442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syavashkola.edusite.ru/images/tsmn_4x-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1203" y="0"/>
            <a:ext cx="3692795" cy="839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 descr="Смотреть исходное изображение"/>
          <p:cNvPicPr/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8725" cy="12287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403648" y="1397968"/>
            <a:ext cx="68407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Georgia" panose="02040502050405020303" pitchFamily="18" charset="0"/>
              </a:rPr>
              <a:t>Методология</a:t>
            </a:r>
            <a:r>
              <a:rPr lang="ru-RU" sz="2400" dirty="0">
                <a:latin typeface="Georgia" panose="02040502050405020303" pitchFamily="18" charset="0"/>
              </a:rPr>
              <a:t> — это программа (</a:t>
            </a:r>
            <a:r>
              <a:rPr lang="ru-RU" sz="2400" b="1" dirty="0">
                <a:solidFill>
                  <a:schemeClr val="bg2">
                    <a:lumMod val="10000"/>
                  </a:schemeClr>
                </a:solidFill>
                <a:latin typeface="Georgia" panose="02040502050405020303" pitchFamily="18" charset="0"/>
                <a:hlinkClick r:id="rId4" tooltip="Алгоритм"/>
              </a:rPr>
              <a:t>алгоритм</a:t>
            </a:r>
            <a:r>
              <a:rPr lang="ru-RU" sz="2400" dirty="0">
                <a:latin typeface="Georgia" panose="02040502050405020303" pitchFamily="18" charset="0"/>
              </a:rPr>
              <a:t>), набор приёмов и способов того, </a:t>
            </a:r>
            <a:r>
              <a:rPr lang="ru-RU" sz="2400" dirty="0" smtClean="0">
                <a:latin typeface="Georgia" panose="02040502050405020303" pitchFamily="18" charset="0"/>
              </a:rPr>
              <a:t>как </a:t>
            </a:r>
            <a:r>
              <a:rPr lang="ru-RU" sz="2400" dirty="0">
                <a:latin typeface="Georgia" panose="02040502050405020303" pitchFamily="18" charset="0"/>
              </a:rPr>
              <a:t>достичь желаемой практической цели</a:t>
            </a:r>
            <a:r>
              <a:rPr lang="ru-RU" dirty="0"/>
              <a:t>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9782" y="3140968"/>
            <a:ext cx="745663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Главное</a:t>
            </a:r>
            <a:r>
              <a:rPr lang="ru-RU" sz="3200" dirty="0" smtClean="0">
                <a:latin typeface="Georgia" panose="02040502050405020303" pitchFamily="18" charset="0"/>
              </a:rPr>
              <a:t>    -    выйти  </a:t>
            </a:r>
            <a:r>
              <a:rPr lang="ru-RU" sz="3200" dirty="0">
                <a:latin typeface="Georgia" panose="02040502050405020303" pitchFamily="18" charset="0"/>
              </a:rPr>
              <a:t>на </a:t>
            </a:r>
            <a:r>
              <a:rPr lang="ru-RU" sz="3200" b="1" dirty="0">
                <a:latin typeface="Georgia" panose="02040502050405020303" pitchFamily="18" charset="0"/>
              </a:rPr>
              <a:t>целевые</a:t>
            </a:r>
            <a:r>
              <a:rPr lang="ru-RU" sz="3200" dirty="0">
                <a:latin typeface="Georgia" panose="02040502050405020303" pitchFamily="18" charset="0"/>
              </a:rPr>
              <a:t> </a:t>
            </a:r>
            <a:r>
              <a:rPr lang="ru-RU" sz="3200" b="1" dirty="0" smtClean="0">
                <a:latin typeface="Georgia" panose="02040502050405020303" pitchFamily="18" charset="0"/>
              </a:rPr>
              <a:t>качественные</a:t>
            </a:r>
            <a:r>
              <a:rPr lang="ru-RU" sz="3200" dirty="0" smtClean="0">
                <a:latin typeface="Georgia" panose="02040502050405020303" pitchFamily="18" charset="0"/>
              </a:rPr>
              <a:t> и </a:t>
            </a:r>
            <a:r>
              <a:rPr lang="ru-RU" sz="3200" b="1" dirty="0" smtClean="0">
                <a:latin typeface="Georgia" panose="02040502050405020303" pitchFamily="18" charset="0"/>
              </a:rPr>
              <a:t>количественные</a:t>
            </a:r>
            <a:r>
              <a:rPr lang="ru-RU" sz="3200" dirty="0" smtClean="0">
                <a:latin typeface="Georgia" panose="02040502050405020303" pitchFamily="18" charset="0"/>
              </a:rPr>
              <a:t> </a:t>
            </a:r>
          </a:p>
          <a:p>
            <a:pPr algn="ctr"/>
            <a:r>
              <a:rPr lang="ru-RU" sz="3200" dirty="0" smtClean="0">
                <a:latin typeface="Georgia" panose="02040502050405020303" pitchFamily="18" charset="0"/>
              </a:rPr>
              <a:t>показатели </a:t>
            </a:r>
            <a:r>
              <a:rPr lang="ru-RU" sz="3200" dirty="0">
                <a:latin typeface="Georgia" panose="02040502050405020303" pitchFamily="18" charset="0"/>
              </a:rPr>
              <a:t>и соблюсти определённые </a:t>
            </a:r>
            <a:r>
              <a:rPr lang="ru-RU" sz="3200" b="1" dirty="0">
                <a:latin typeface="Georgia" panose="02040502050405020303" pitchFamily="18" charset="0"/>
              </a:rPr>
              <a:t>условия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8942" y="2852936"/>
            <a:ext cx="49084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dirty="0" smtClean="0">
                <a:solidFill>
                  <a:srgbClr val="FF0000"/>
                </a:solidFill>
                <a:latin typeface="Georgia" panose="02040502050405020303" pitchFamily="18" charset="0"/>
              </a:rPr>
              <a:t>!</a:t>
            </a:r>
            <a:endParaRPr lang="ru-RU" sz="7200" dirty="0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3694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syavashkola.edusite.ru/images/tsmn_4x-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732"/>
            <a:ext cx="1676571" cy="381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 descr="Смотреть исходное изображение"/>
          <p:cNvPicPr/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8725" cy="122872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1619672" y="274618"/>
            <a:ext cx="607570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dirty="0">
                <a:latin typeface="Georgia" panose="02040502050405020303" pitchFamily="18" charset="0"/>
              </a:rPr>
              <a:t>Ожидаемые результаты </a:t>
            </a:r>
            <a:r>
              <a:rPr lang="ru-RU" sz="2800" dirty="0" smtClean="0">
                <a:latin typeface="Georgia" panose="02040502050405020303" pitchFamily="18" charset="0"/>
              </a:rPr>
              <a:t>внедрения</a:t>
            </a:r>
          </a:p>
          <a:p>
            <a:pPr algn="ctr"/>
            <a:r>
              <a:rPr lang="ru-RU" sz="2800" dirty="0" smtClean="0">
                <a:latin typeface="Georgia" panose="02040502050405020303" pitchFamily="18" charset="0"/>
              </a:rPr>
              <a:t> </a:t>
            </a:r>
            <a:r>
              <a:rPr lang="ru-RU" sz="2800" dirty="0">
                <a:latin typeface="Georgia" panose="02040502050405020303" pitchFamily="18" charset="0"/>
              </a:rPr>
              <a:t>целевой модели наставничества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9734" y="1228725"/>
            <a:ext cx="856895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● </a:t>
            </a:r>
            <a:r>
              <a:rPr lang="ru-RU" dirty="0">
                <a:latin typeface="Georgia" panose="02040502050405020303" pitchFamily="18" charset="0"/>
              </a:rPr>
              <a:t>измеримое улучшение показателей обучающихся в образовательной, </a:t>
            </a:r>
            <a:r>
              <a:rPr lang="ru-RU" dirty="0" smtClean="0">
                <a:latin typeface="Georgia" panose="02040502050405020303" pitchFamily="18" charset="0"/>
              </a:rPr>
              <a:t>культурной</a:t>
            </a:r>
            <a:r>
              <a:rPr lang="ru-RU" dirty="0">
                <a:latin typeface="Georgia" panose="02040502050405020303" pitchFamily="18" charset="0"/>
              </a:rPr>
              <a:t>, спортивной и других сферах; </a:t>
            </a:r>
          </a:p>
          <a:p>
            <a:pPr algn="just"/>
            <a:r>
              <a:rPr lang="ru-RU" dirty="0">
                <a:latin typeface="Georgia" panose="02040502050405020303" pitchFamily="18" charset="0"/>
              </a:rPr>
              <a:t>● рост числа обучающихся, прошедших </a:t>
            </a:r>
            <a:r>
              <a:rPr lang="ru-RU" dirty="0" err="1">
                <a:latin typeface="Georgia" panose="02040502050405020303" pitchFamily="18" charset="0"/>
              </a:rPr>
              <a:t>профориентационные</a:t>
            </a:r>
            <a:r>
              <a:rPr lang="ru-RU" dirty="0">
                <a:latin typeface="Georgia" panose="02040502050405020303" pitchFamily="18" charset="0"/>
              </a:rPr>
              <a:t> мероприятия;</a:t>
            </a:r>
          </a:p>
          <a:p>
            <a:pPr algn="just"/>
            <a:r>
              <a:rPr lang="ru-RU" dirty="0">
                <a:latin typeface="Georgia" panose="02040502050405020303" pitchFamily="18" charset="0"/>
              </a:rPr>
              <a:t>● улучшение психологического климата в образовательной </a:t>
            </a:r>
            <a:r>
              <a:rPr lang="ru-RU" dirty="0" smtClean="0">
                <a:latin typeface="Georgia" panose="02040502050405020303" pitchFamily="18" charset="0"/>
              </a:rPr>
              <a:t>организации  </a:t>
            </a:r>
            <a:r>
              <a:rPr lang="ru-RU" dirty="0">
                <a:latin typeface="Georgia" panose="02040502050405020303" pitchFamily="18" charset="0"/>
              </a:rPr>
              <a:t>как среди обучающихся, так и внутри педагогического коллектива, </a:t>
            </a:r>
            <a:r>
              <a:rPr lang="ru-RU" dirty="0" smtClean="0">
                <a:latin typeface="Georgia" panose="02040502050405020303" pitchFamily="18" charset="0"/>
              </a:rPr>
              <a:t>связанное </a:t>
            </a:r>
            <a:r>
              <a:rPr lang="ru-RU" dirty="0">
                <a:latin typeface="Georgia" panose="02040502050405020303" pitchFamily="18" charset="0"/>
              </a:rPr>
              <a:t>с выстраиванием долгосрочных и психологически комфортных </a:t>
            </a:r>
            <a:r>
              <a:rPr lang="ru-RU" dirty="0" smtClean="0">
                <a:latin typeface="Georgia" panose="02040502050405020303" pitchFamily="18" charset="0"/>
              </a:rPr>
              <a:t> коммуникаций </a:t>
            </a:r>
            <a:r>
              <a:rPr lang="ru-RU" dirty="0">
                <a:latin typeface="Georgia" panose="02040502050405020303" pitchFamily="18" charset="0"/>
              </a:rPr>
              <a:t>на основе партнерства;</a:t>
            </a:r>
          </a:p>
          <a:p>
            <a:pPr algn="just"/>
            <a:r>
              <a:rPr lang="ru-RU" dirty="0">
                <a:latin typeface="Georgia" panose="02040502050405020303" pitchFamily="18" charset="0"/>
              </a:rPr>
              <a:t>● практическая реализация концепции построения индивидуальных </a:t>
            </a:r>
            <a:r>
              <a:rPr lang="ru-RU" dirty="0" smtClean="0">
                <a:latin typeface="Georgia" panose="02040502050405020303" pitchFamily="18" charset="0"/>
              </a:rPr>
              <a:t>образовательных </a:t>
            </a:r>
            <a:r>
              <a:rPr lang="ru-RU" dirty="0">
                <a:latin typeface="Georgia" panose="02040502050405020303" pitchFamily="18" charset="0"/>
              </a:rPr>
              <a:t>траекторий;</a:t>
            </a:r>
          </a:p>
          <a:p>
            <a:pPr algn="just"/>
            <a:r>
              <a:rPr lang="ru-RU" dirty="0">
                <a:latin typeface="Georgia" panose="02040502050405020303" pitchFamily="18" charset="0"/>
              </a:rPr>
              <a:t>● измеримое улучшение личных показателей эффективности </a:t>
            </a:r>
            <a:r>
              <a:rPr lang="ru-RU" dirty="0" smtClean="0">
                <a:latin typeface="Georgia" panose="02040502050405020303" pitchFamily="18" charset="0"/>
              </a:rPr>
              <a:t>педагогов и </a:t>
            </a:r>
            <a:r>
              <a:rPr lang="ru-RU" dirty="0">
                <a:latin typeface="Georgia" panose="02040502050405020303" pitchFamily="18" charset="0"/>
              </a:rPr>
              <a:t>сотрудников региональных предприятий и организаций, связанное </a:t>
            </a:r>
            <a:r>
              <a:rPr lang="ru-RU" dirty="0" smtClean="0">
                <a:latin typeface="Georgia" panose="02040502050405020303" pitchFamily="18" charset="0"/>
              </a:rPr>
              <a:t>с </a:t>
            </a:r>
            <a:r>
              <a:rPr lang="ru-RU" dirty="0">
                <a:latin typeface="Georgia" panose="02040502050405020303" pitchFamily="18" charset="0"/>
              </a:rPr>
              <a:t>развитием гибких навыков и </a:t>
            </a:r>
            <a:r>
              <a:rPr lang="ru-RU" dirty="0" err="1" smtClean="0">
                <a:latin typeface="Georgia" panose="02040502050405020303" pitchFamily="18" charset="0"/>
              </a:rPr>
              <a:t>метакомпетенций</a:t>
            </a:r>
            <a:r>
              <a:rPr lang="ru-RU" dirty="0" smtClean="0">
                <a:latin typeface="Georgia" panose="02040502050405020303" pitchFamily="18" charset="0"/>
              </a:rPr>
              <a:t>; </a:t>
            </a:r>
          </a:p>
          <a:p>
            <a:pPr algn="just"/>
            <a:r>
              <a:rPr lang="ru-RU" dirty="0" smtClean="0">
                <a:latin typeface="Georgia" panose="02040502050405020303" pitchFamily="18" charset="0"/>
              </a:rPr>
              <a:t>● привлечение дополнительных ресурсов и сторонних инвестиций в развитие инновационных образовательных и социальных программ  субъекта Российской Федерации и конкретных образовательных организаций благодаря формированию устойчивых связей между образовательными организациями и бизнесом, потенциальному формированию </a:t>
            </a:r>
            <a:r>
              <a:rPr lang="ru-RU" dirty="0" err="1" smtClean="0">
                <a:latin typeface="Georgia" panose="02040502050405020303" pitchFamily="18" charset="0"/>
              </a:rPr>
              <a:t>эндаумента</a:t>
            </a:r>
            <a:r>
              <a:rPr lang="ru-RU" dirty="0" smtClean="0">
                <a:latin typeface="Georgia" panose="02040502050405020303" pitchFamily="18" charset="0"/>
              </a:rPr>
              <a:t> и сообщества благодарных выпускников. </a:t>
            </a:r>
            <a:endParaRPr lang="ru-RU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97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476672"/>
            <a:ext cx="71029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Georgia" panose="02040502050405020303" pitchFamily="18" charset="0"/>
              </a:rPr>
              <a:t>Результаты реализации целевой модели наставничества «ученик-ученик»</a:t>
            </a:r>
            <a:endParaRPr lang="ru-RU" sz="2400" dirty="0">
              <a:latin typeface="Georgia" panose="02040502050405020303" pitchFamily="18" charset="0"/>
            </a:endParaRPr>
          </a:p>
        </p:txBody>
      </p:sp>
      <p:pic>
        <p:nvPicPr>
          <p:cNvPr id="3" name="Рисунок 2" descr="Смотреть исходное изображение"/>
          <p:cNvPicPr/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8725" cy="1228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2" descr="https://syavashkola.edusite.ru/images/tsmn_4x-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732"/>
            <a:ext cx="1676571" cy="381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14362" y="1700808"/>
            <a:ext cx="7702054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Georgia" panose="02040502050405020303" pitchFamily="18" charset="0"/>
              </a:rPr>
              <a:t>1. повышение </a:t>
            </a:r>
            <a:r>
              <a:rPr lang="ru-RU" dirty="0">
                <a:latin typeface="Georgia" panose="02040502050405020303" pitchFamily="18" charset="0"/>
              </a:rPr>
              <a:t>успеваемости и улучшение психоэмоционального фона внутри класса (группы) и образовательной организации; </a:t>
            </a:r>
          </a:p>
          <a:p>
            <a:pPr algn="just">
              <a:spcBef>
                <a:spcPts val="600"/>
              </a:spcBef>
            </a:pPr>
            <a:r>
              <a:rPr lang="ru-RU" dirty="0">
                <a:latin typeface="Georgia" panose="02040502050405020303" pitchFamily="18" charset="0"/>
              </a:rPr>
              <a:t>2</a:t>
            </a:r>
            <a:r>
              <a:rPr lang="ru-RU" dirty="0" smtClean="0">
                <a:latin typeface="Georgia" panose="02040502050405020303" pitchFamily="18" charset="0"/>
              </a:rPr>
              <a:t>. численный </a:t>
            </a:r>
            <a:r>
              <a:rPr lang="ru-RU" dirty="0">
                <a:latin typeface="Georgia" panose="02040502050405020303" pitchFamily="18" charset="0"/>
              </a:rPr>
              <a:t>рост посещаемости творческих кружков, объединений, спортивных секций; </a:t>
            </a:r>
          </a:p>
          <a:p>
            <a:pPr algn="just">
              <a:spcBef>
                <a:spcPts val="600"/>
              </a:spcBef>
            </a:pPr>
            <a:r>
              <a:rPr lang="ru-RU" dirty="0">
                <a:latin typeface="Georgia" panose="02040502050405020303" pitchFamily="18" charset="0"/>
              </a:rPr>
              <a:t>3</a:t>
            </a:r>
            <a:r>
              <a:rPr lang="ru-RU" dirty="0" smtClean="0">
                <a:latin typeface="Georgia" panose="02040502050405020303" pitchFamily="18" charset="0"/>
              </a:rPr>
              <a:t>. количественный </a:t>
            </a:r>
            <a:r>
              <a:rPr lang="ru-RU" dirty="0">
                <a:latin typeface="Georgia" panose="02040502050405020303" pitchFamily="18" charset="0"/>
              </a:rPr>
              <a:t>и качественный рост успешно реализованных образовательных и творческих проектов; </a:t>
            </a:r>
          </a:p>
          <a:p>
            <a:pPr algn="just">
              <a:spcBef>
                <a:spcPts val="600"/>
              </a:spcBef>
            </a:pPr>
            <a:r>
              <a:rPr lang="ru-RU" dirty="0">
                <a:latin typeface="Georgia" panose="02040502050405020303" pitchFamily="18" charset="0"/>
              </a:rPr>
              <a:t>4</a:t>
            </a:r>
            <a:r>
              <a:rPr lang="ru-RU" dirty="0" smtClean="0">
                <a:latin typeface="Georgia" panose="02040502050405020303" pitchFamily="18" charset="0"/>
              </a:rPr>
              <a:t>. снижение </a:t>
            </a:r>
            <a:r>
              <a:rPr lang="ru-RU" dirty="0">
                <a:latin typeface="Georgia" panose="02040502050405020303" pitchFamily="18" charset="0"/>
              </a:rPr>
              <a:t>числа обучающихся, состоящих на учете в полиции и психоневрологических диспансерах; </a:t>
            </a:r>
          </a:p>
          <a:p>
            <a:pPr algn="just">
              <a:spcBef>
                <a:spcPts val="600"/>
              </a:spcBef>
            </a:pPr>
            <a:r>
              <a:rPr lang="ru-RU" dirty="0">
                <a:latin typeface="Georgia" panose="02040502050405020303" pitchFamily="18" charset="0"/>
              </a:rPr>
              <a:t>5</a:t>
            </a:r>
            <a:r>
              <a:rPr lang="ru-RU" dirty="0" smtClean="0">
                <a:latin typeface="Georgia" panose="02040502050405020303" pitchFamily="18" charset="0"/>
              </a:rPr>
              <a:t>. снижение </a:t>
            </a:r>
            <a:r>
              <a:rPr lang="ru-RU" dirty="0">
                <a:latin typeface="Georgia" panose="02040502050405020303" pitchFamily="18" charset="0"/>
              </a:rPr>
              <a:t>числа жалоб от родителей и педагогов, связанных  с социальной незащищенностью и конфликтами внутри коллектива обучающихся.</a:t>
            </a:r>
          </a:p>
        </p:txBody>
      </p:sp>
    </p:spTree>
    <p:extLst>
      <p:ext uri="{BB962C8B-B14F-4D97-AF65-F5344CB8AC3E}">
        <p14:creationId xmlns:p14="http://schemas.microsoft.com/office/powerpoint/2010/main" val="460516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55776" y="239170"/>
            <a:ext cx="40783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>
                <a:latin typeface="Georgia" panose="02040502050405020303" pitchFamily="18" charset="0"/>
              </a:rPr>
              <a:t>Портрет участников</a:t>
            </a:r>
          </a:p>
        </p:txBody>
      </p:sp>
      <p:pic>
        <p:nvPicPr>
          <p:cNvPr id="3" name="Рисунок 2" descr="Смотреть исходное изображение"/>
          <p:cNvPicPr/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8725" cy="122872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395536" y="1264570"/>
            <a:ext cx="362335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Georgia" panose="02040502050405020303" pitchFamily="18" charset="0"/>
              </a:rPr>
              <a:t>Наставник.</a:t>
            </a:r>
            <a:r>
              <a:rPr lang="ru-RU" dirty="0">
                <a:latin typeface="Georgia" panose="02040502050405020303" pitchFamily="18" charset="0"/>
              </a:rPr>
              <a:t> </a:t>
            </a:r>
            <a:endParaRPr lang="ru-RU" dirty="0" smtClean="0">
              <a:latin typeface="Georgia" panose="02040502050405020303" pitchFamily="18" charset="0"/>
            </a:endParaRPr>
          </a:p>
          <a:p>
            <a:pPr algn="ctr"/>
            <a:endParaRPr lang="ru-RU" dirty="0" smtClean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Georgia" panose="02040502050405020303" pitchFamily="18" charset="0"/>
              </a:rPr>
              <a:t>Активный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Georgia" panose="02040502050405020303" pitchFamily="18" charset="0"/>
              </a:rPr>
              <a:t>Лидер </a:t>
            </a:r>
            <a:r>
              <a:rPr lang="ru-RU" dirty="0">
                <a:latin typeface="Georgia" panose="02040502050405020303" pitchFamily="18" charset="0"/>
              </a:rPr>
              <a:t>и </a:t>
            </a:r>
            <a:r>
              <a:rPr lang="ru-RU" dirty="0" smtClean="0">
                <a:latin typeface="Georgia" panose="02040502050405020303" pitchFamily="18" charset="0"/>
              </a:rPr>
              <a:t>организатор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Georgia" panose="02040502050405020303" pitchFamily="18" charset="0"/>
              </a:rPr>
              <a:t>Нетривиальное мышление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Georgia" panose="02040502050405020303" pitchFamily="18" charset="0"/>
              </a:rPr>
              <a:t>Демонстрирующий </a:t>
            </a:r>
            <a:r>
              <a:rPr lang="ru-RU" dirty="0">
                <a:latin typeface="Georgia" panose="02040502050405020303" pitchFamily="18" charset="0"/>
              </a:rPr>
              <a:t>высокие образовательные </a:t>
            </a:r>
            <a:r>
              <a:rPr lang="ru-RU" dirty="0" smtClean="0">
                <a:latin typeface="Georgia" panose="02040502050405020303" pitchFamily="18" charset="0"/>
              </a:rPr>
              <a:t>результаты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Georgia" panose="02040502050405020303" pitchFamily="18" charset="0"/>
              </a:rPr>
              <a:t>Участник различных конкурсов и соревнований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Georgia" panose="02040502050405020303" pitchFamily="18" charset="0"/>
              </a:rPr>
              <a:t>Участник всероссийских детско-юношеских организаций или объединений</a:t>
            </a:r>
          </a:p>
          <a:p>
            <a:endParaRPr lang="ru-RU" dirty="0" smtClean="0">
              <a:latin typeface="Georgia" panose="02040502050405020303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16016" y="1264675"/>
            <a:ext cx="42484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Georgia" panose="02040502050405020303" pitchFamily="18" charset="0"/>
              </a:rPr>
              <a:t>Наставляемый:</a:t>
            </a:r>
            <a:r>
              <a:rPr lang="ru-RU" dirty="0">
                <a:latin typeface="Georgia" panose="02040502050405020303" pitchFamily="18" charset="0"/>
              </a:rPr>
              <a:t> </a:t>
            </a:r>
          </a:p>
          <a:p>
            <a:r>
              <a:rPr lang="ru-RU" dirty="0">
                <a:latin typeface="Georgia" panose="02040502050405020303" pitchFamily="18" charset="0"/>
              </a:rPr>
              <a:t>Вариант 1. </a:t>
            </a:r>
            <a:endParaRPr lang="ru-RU" dirty="0" smtClean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Georgia" panose="02040502050405020303" pitchFamily="18" charset="0"/>
              </a:rPr>
              <a:t>Пассивный</a:t>
            </a:r>
            <a:r>
              <a:rPr lang="ru-RU" dirty="0">
                <a:latin typeface="Georgia" panose="02040502050405020303" pitchFamily="18" charset="0"/>
              </a:rPr>
              <a:t>. </a:t>
            </a:r>
            <a:endParaRPr lang="ru-RU" dirty="0" smtClean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Georgia" panose="02040502050405020303" pitchFamily="18" charset="0"/>
              </a:rPr>
              <a:t>Социально </a:t>
            </a:r>
            <a:r>
              <a:rPr lang="ru-RU" dirty="0">
                <a:latin typeface="Georgia" panose="02040502050405020303" pitchFamily="18" charset="0"/>
              </a:rPr>
              <a:t>или ценностно дезориентированный </a:t>
            </a:r>
            <a:endParaRPr lang="ru-RU" dirty="0" smtClean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Georgia" panose="02040502050405020303" pitchFamily="18" charset="0"/>
              </a:rPr>
              <a:t>Демонстрирующий </a:t>
            </a:r>
            <a:r>
              <a:rPr lang="ru-RU" dirty="0">
                <a:latin typeface="Georgia" panose="02040502050405020303" pitchFamily="18" charset="0"/>
              </a:rPr>
              <a:t>неудовлетворительные образовательные </a:t>
            </a:r>
            <a:r>
              <a:rPr lang="ru-RU" dirty="0" smtClean="0">
                <a:latin typeface="Georgia" panose="02040502050405020303" pitchFamily="18" charset="0"/>
              </a:rPr>
              <a:t>результаты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Georgia" panose="02040502050405020303" pitchFamily="18" charset="0"/>
              </a:rPr>
              <a:t>Не </a:t>
            </a:r>
            <a:r>
              <a:rPr lang="ru-RU" dirty="0">
                <a:latin typeface="Georgia" panose="02040502050405020303" pitchFamily="18" charset="0"/>
              </a:rPr>
              <a:t>принимающий участия в жизни школы, отстраненный от коллектива. </a:t>
            </a:r>
          </a:p>
          <a:p>
            <a:endParaRPr lang="ru-RU" dirty="0" smtClean="0">
              <a:latin typeface="Georgia" panose="02040502050405020303" pitchFamily="18" charset="0"/>
            </a:endParaRPr>
          </a:p>
          <a:p>
            <a:r>
              <a:rPr lang="ru-RU" dirty="0" smtClean="0">
                <a:latin typeface="Georgia" panose="02040502050405020303" pitchFamily="18" charset="0"/>
              </a:rPr>
              <a:t>Вариант </a:t>
            </a:r>
            <a:r>
              <a:rPr lang="ru-RU" dirty="0">
                <a:latin typeface="Georgia" panose="02040502050405020303" pitchFamily="18" charset="0"/>
              </a:rPr>
              <a:t>2. </a:t>
            </a:r>
            <a:endParaRPr lang="ru-RU" dirty="0" smtClean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Georgia" panose="02040502050405020303" pitchFamily="18" charset="0"/>
              </a:rPr>
              <a:t>Активный</a:t>
            </a:r>
            <a:r>
              <a:rPr lang="ru-RU" dirty="0">
                <a:latin typeface="Georgia" panose="02040502050405020303" pitchFamily="18" charset="0"/>
              </a:rPr>
              <a:t>. </a:t>
            </a:r>
            <a:endParaRPr lang="ru-RU" dirty="0" smtClean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Georgia" panose="02040502050405020303" pitchFamily="18" charset="0"/>
              </a:rPr>
              <a:t>Увлеченный </a:t>
            </a:r>
            <a:r>
              <a:rPr lang="ru-RU" dirty="0">
                <a:latin typeface="Georgia" panose="02040502050405020303" pitchFamily="18" charset="0"/>
              </a:rPr>
              <a:t>определенным </a:t>
            </a:r>
            <a:r>
              <a:rPr lang="ru-RU" dirty="0" smtClean="0">
                <a:latin typeface="Georgia" panose="02040502050405020303" pitchFamily="18" charset="0"/>
              </a:rPr>
              <a:t>предметом</a:t>
            </a:r>
            <a:endParaRPr lang="ru-RU" dirty="0">
              <a:latin typeface="Georgia" panose="02040502050405020303" pitchFamily="18" charset="0"/>
            </a:endParaRPr>
          </a:p>
        </p:txBody>
      </p:sp>
      <p:pic>
        <p:nvPicPr>
          <p:cNvPr id="6" name="Picture 2" descr="https://syavashkola.edusite.ru/images/tsmn_4x-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732"/>
            <a:ext cx="1676571" cy="381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9879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Смотреть исходное изображение"/>
          <p:cNvPicPr/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8725" cy="12287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1115616" y="980728"/>
            <a:ext cx="77048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Georgia" panose="02040502050405020303" pitchFamily="18" charset="0"/>
              </a:rPr>
              <a:t>Положение о программе наставничества в образовательной организации </a:t>
            </a:r>
            <a:r>
              <a:rPr lang="ru-RU" b="1" dirty="0">
                <a:latin typeface="Georgia" panose="02040502050405020303" pitchFamily="18" charset="0"/>
              </a:rPr>
              <a:t>является организационной основой для внедрения целевой модели наставничества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2420888"/>
            <a:ext cx="7704856" cy="18312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Georgia" panose="02040502050405020303" pitchFamily="18" charset="0"/>
              </a:rPr>
              <a:t>Образовательная организация в этом вопросе исходит из</a:t>
            </a:r>
            <a:r>
              <a:rPr lang="ru-RU" dirty="0" smtClean="0">
                <a:latin typeface="Georgia" panose="02040502050405020303" pitchFamily="18" charset="0"/>
              </a:rPr>
              <a:t>:</a:t>
            </a:r>
          </a:p>
          <a:p>
            <a:pPr algn="just"/>
            <a:r>
              <a:rPr lang="ru-RU" dirty="0" smtClean="0">
                <a:latin typeface="Georgia" panose="02040502050405020303" pitchFamily="18" charset="0"/>
              </a:rPr>
              <a:t> </a:t>
            </a:r>
            <a:r>
              <a:rPr lang="ru-RU" dirty="0">
                <a:latin typeface="Georgia" panose="02040502050405020303" pitchFamily="18" charset="0"/>
              </a:rPr>
              <a:t>1.) своих условий (количественный и качественный состав учащихся, инфраструктура </a:t>
            </a:r>
            <a:r>
              <a:rPr lang="ru-RU" dirty="0" smtClean="0">
                <a:latin typeface="Georgia" panose="02040502050405020303" pitchFamily="18" charset="0"/>
              </a:rPr>
              <a:t>и </a:t>
            </a:r>
            <a:r>
              <a:rPr lang="ru-RU" dirty="0">
                <a:latin typeface="Georgia" panose="02040502050405020303" pitchFamily="18" charset="0"/>
              </a:rPr>
              <a:t>т.д.) </a:t>
            </a:r>
            <a:endParaRPr lang="ru-RU" dirty="0" smtClean="0">
              <a:latin typeface="Georgia" panose="02040502050405020303" pitchFamily="18" charset="0"/>
            </a:endParaRPr>
          </a:p>
          <a:p>
            <a:pPr algn="just">
              <a:spcBef>
                <a:spcPts val="600"/>
              </a:spcBef>
            </a:pP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dirty="0" smtClean="0">
                <a:latin typeface="Georgia" panose="02040502050405020303" pitchFamily="18" charset="0"/>
              </a:rPr>
              <a:t>2</a:t>
            </a:r>
            <a:r>
              <a:rPr lang="ru-RU" dirty="0">
                <a:latin typeface="Georgia" panose="02040502050405020303" pitchFamily="18" charset="0"/>
              </a:rPr>
              <a:t>.) существующей образовательной или воспитательной проблемы, которую можно решить с помощью использования Целевой модели наставничества</a:t>
            </a:r>
          </a:p>
        </p:txBody>
      </p:sp>
      <p:sp>
        <p:nvSpPr>
          <p:cNvPr id="5" name="Стрелка вниз 4"/>
          <p:cNvSpPr/>
          <p:nvPr/>
        </p:nvSpPr>
        <p:spPr>
          <a:xfrm>
            <a:off x="4495212" y="2016312"/>
            <a:ext cx="242316" cy="4045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https://syavashkola.edusite.ru/images/tsmn_4x-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23776"/>
            <a:ext cx="1676571" cy="381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Рисунок 6" descr="Результаты поиска изображений по запросу &quot;rfhnbyrf yfcnfdybxtcndj&quot;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78" t="20530" b="6622"/>
          <a:stretch/>
        </p:blipFill>
        <p:spPr bwMode="auto">
          <a:xfrm>
            <a:off x="3059832" y="4725144"/>
            <a:ext cx="2736304" cy="144016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54420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Смотреть исходное изображение"/>
          <p:cNvPicPr/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8725" cy="1228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 descr="https://syavashkola.edusite.ru/images/tsmn_4x-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23776"/>
            <a:ext cx="1676571" cy="381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339752" y="220341"/>
            <a:ext cx="42739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>
                <a:latin typeface="Georgia" panose="02040502050405020303" pitchFamily="18" charset="0"/>
              </a:rPr>
              <a:t>Наставничество </a:t>
            </a:r>
            <a:r>
              <a:rPr lang="ru-RU" sz="2000" dirty="0">
                <a:latin typeface="Georgia" panose="02040502050405020303" pitchFamily="18" charset="0"/>
              </a:rPr>
              <a:t>«ученик-ученик»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619672" y="908720"/>
            <a:ext cx="58320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Georgia" panose="02040502050405020303" pitchFamily="18" charset="0"/>
              </a:rPr>
              <a:t>Долгосрочное                                   </a:t>
            </a:r>
            <a:r>
              <a:rPr lang="ru-RU" b="1" dirty="0" smtClean="0">
                <a:latin typeface="Georgia" panose="02040502050405020303" pitchFamily="18" charset="0"/>
                <a:sym typeface="Wingdings 2"/>
              </a:rPr>
              <a:t></a:t>
            </a:r>
            <a:r>
              <a:rPr lang="ru-RU" dirty="0" smtClean="0">
                <a:latin typeface="Georgia" panose="02040502050405020303" pitchFamily="18" charset="0"/>
              </a:rPr>
              <a:t> Краткосрочное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23928" y="1505845"/>
            <a:ext cx="1418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Georgia" panose="02040502050405020303" pitchFamily="18" charset="0"/>
              </a:rPr>
              <a:t>По форме</a:t>
            </a:r>
            <a:endParaRPr lang="ru-RU" b="1" dirty="0">
              <a:latin typeface="Georgia" panose="02040502050405020303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28725" y="1985918"/>
            <a:ext cx="62231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Georgia" panose="02040502050405020303" pitchFamily="18" charset="0"/>
              </a:rPr>
              <a:t>Индивидуальное                                             </a:t>
            </a:r>
            <a:r>
              <a:rPr lang="ru-RU" b="1" dirty="0" smtClean="0">
                <a:latin typeface="Georgia" panose="02040502050405020303" pitchFamily="18" charset="0"/>
                <a:sym typeface="Wingdings 2"/>
              </a:rPr>
              <a:t></a:t>
            </a:r>
            <a:r>
              <a:rPr lang="ru-RU" dirty="0" smtClean="0">
                <a:latin typeface="Georgia" panose="02040502050405020303" pitchFamily="18" charset="0"/>
              </a:rPr>
              <a:t> Групповое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326072" y="2492896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>
                <a:latin typeface="Georgia" panose="02040502050405020303" pitchFamily="18" charset="0"/>
              </a:rPr>
              <a:t>Участие разновозрастных </a:t>
            </a:r>
            <a:r>
              <a:rPr lang="ru-RU" dirty="0" smtClean="0">
                <a:latin typeface="Georgia" panose="02040502050405020303" pitchFamily="18" charset="0"/>
              </a:rPr>
              <a:t>групп в проектах</a:t>
            </a:r>
            <a:r>
              <a:rPr lang="ru-RU" dirty="0">
                <a:latin typeface="Georgia" panose="02040502050405020303" pitchFamily="18" charset="0"/>
              </a:rPr>
              <a:t>: </a:t>
            </a:r>
            <a:endParaRPr lang="ru-RU" dirty="0" smtClean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Georgia" panose="02040502050405020303" pitchFamily="18" charset="0"/>
              </a:rPr>
              <a:t>Социальных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Georgia" panose="02040502050405020303" pitchFamily="18" charset="0"/>
              </a:rPr>
              <a:t> Творческих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Georgia" panose="02040502050405020303" pitchFamily="18" charset="0"/>
              </a:rPr>
              <a:t> Экологических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Georgia" panose="02040502050405020303" pitchFamily="18" charset="0"/>
              </a:rPr>
              <a:t> Учебных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646596" y="4287591"/>
            <a:ext cx="525147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Georgia" panose="02040502050405020303" pitchFamily="18" charset="0"/>
              </a:rPr>
              <a:t>Результат</a:t>
            </a:r>
            <a:r>
              <a:rPr lang="ru-RU" dirty="0" smtClean="0">
                <a:latin typeface="Georgia" panose="02040502050405020303" pitchFamily="18" charset="0"/>
              </a:rPr>
              <a:t> 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/>
              <a:t> </a:t>
            </a:r>
            <a:r>
              <a:rPr lang="ru-RU" dirty="0" smtClean="0">
                <a:latin typeface="Georgia" panose="02040502050405020303" pitchFamily="18" charset="0"/>
              </a:rPr>
              <a:t>количественный </a:t>
            </a:r>
            <a:r>
              <a:rPr lang="ru-RU" dirty="0">
                <a:latin typeface="Georgia" panose="02040502050405020303" pitchFamily="18" charset="0"/>
              </a:rPr>
              <a:t>и качественный рост успешно реализованных </a:t>
            </a:r>
            <a:r>
              <a:rPr lang="ru-RU" dirty="0" smtClean="0">
                <a:latin typeface="Georgia" panose="02040502050405020303" pitchFamily="18" charset="0"/>
              </a:rPr>
              <a:t>проектов.</a:t>
            </a:r>
            <a:endParaRPr lang="ru-RU" dirty="0">
              <a:latin typeface="Georgia" panose="02040502050405020303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Georgia" panose="02040502050405020303" pitchFamily="18" charset="0"/>
              </a:rPr>
              <a:t>повышение </a:t>
            </a:r>
            <a:r>
              <a:rPr lang="ru-RU" dirty="0">
                <a:latin typeface="Georgia" panose="02040502050405020303" pitchFamily="18" charset="0"/>
              </a:rPr>
              <a:t>успеваемости и улучшение психоэмоционального фона внутри класса (группы) и образовательной организации</a:t>
            </a:r>
          </a:p>
        </p:txBody>
      </p:sp>
      <p:pic>
        <p:nvPicPr>
          <p:cNvPr id="2050" name="Picture 2" descr="https://im0-tub-ru.yandex.net/i?id=4f61e37780304c82c15076b129989c43&amp;n=1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666" y="2852936"/>
            <a:ext cx="1841604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3903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Смотреть исходное изображение"/>
          <p:cNvPicPr/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8725" cy="1228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 descr="https://syavashkola.edusite.ru/images/tsmn_4x-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23776"/>
            <a:ext cx="1676571" cy="381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979712" y="330334"/>
            <a:ext cx="49664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/>
              <a:t>Образовательная </a:t>
            </a:r>
            <a:r>
              <a:rPr lang="ru-RU" sz="2400" b="1" dirty="0"/>
              <a:t>событийность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1484784"/>
            <a:ext cx="7708468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Georgia" panose="02040502050405020303" pitchFamily="18" charset="0"/>
              </a:rPr>
              <a:t>Результативность</a:t>
            </a:r>
            <a:r>
              <a:rPr lang="ru-RU" dirty="0" smtClean="0">
                <a:latin typeface="Georgia" panose="02040502050405020303" pitchFamily="18" charset="0"/>
              </a:rPr>
              <a:t>:</a:t>
            </a:r>
            <a:endParaRPr lang="ru-RU" dirty="0">
              <a:latin typeface="Georgia" panose="02040502050405020303" pitchFamily="18" charset="0"/>
            </a:endParaRPr>
          </a:p>
          <a:p>
            <a:pPr algn="just"/>
            <a:r>
              <a:rPr lang="ru-RU" dirty="0">
                <a:latin typeface="Georgia" panose="02040502050405020303" pitchFamily="18" charset="0"/>
              </a:rPr>
              <a:t>1.повышение успеваемости и </a:t>
            </a:r>
            <a:r>
              <a:rPr lang="ru-RU" dirty="0">
                <a:solidFill>
                  <a:srgbClr val="FF0000"/>
                </a:solidFill>
                <a:latin typeface="Georgia" panose="02040502050405020303" pitchFamily="18" charset="0"/>
              </a:rPr>
              <a:t>улучшение психоэмоционального фона внутри класса (группы) и образовательной организации</a:t>
            </a:r>
            <a:r>
              <a:rPr lang="ru-RU" dirty="0">
                <a:latin typeface="Georgia" panose="02040502050405020303" pitchFamily="18" charset="0"/>
              </a:rPr>
              <a:t>; </a:t>
            </a:r>
          </a:p>
          <a:p>
            <a:pPr algn="just">
              <a:spcBef>
                <a:spcPts val="600"/>
              </a:spcBef>
            </a:pPr>
            <a:r>
              <a:rPr lang="ru-RU" dirty="0">
                <a:latin typeface="Georgia" panose="02040502050405020303" pitchFamily="18" charset="0"/>
              </a:rPr>
              <a:t>2.численный рост посещаемости творческих кружков, объединений, спортивных секций; </a:t>
            </a:r>
            <a:r>
              <a:rPr lang="ru-RU" dirty="0">
                <a:solidFill>
                  <a:srgbClr val="FF0000"/>
                </a:solidFill>
                <a:latin typeface="Georgia" panose="02040502050405020303" pitchFamily="18" charset="0"/>
              </a:rPr>
              <a:t>(если это было серьёзное творческое или спортивное мероприятие, которое смогло увлечь учащихся)</a:t>
            </a:r>
          </a:p>
          <a:p>
            <a:pPr algn="just">
              <a:spcBef>
                <a:spcPts val="600"/>
              </a:spcBef>
            </a:pPr>
            <a:r>
              <a:rPr lang="ru-RU" dirty="0">
                <a:latin typeface="Georgia" panose="02040502050405020303" pitchFamily="18" charset="0"/>
              </a:rPr>
              <a:t>3.количественный и качественный рост успешно реализованных образовательных и творческих проектов; </a:t>
            </a:r>
          </a:p>
          <a:p>
            <a:pPr algn="just">
              <a:spcBef>
                <a:spcPts val="600"/>
              </a:spcBef>
            </a:pPr>
            <a:r>
              <a:rPr lang="ru-RU" dirty="0">
                <a:solidFill>
                  <a:srgbClr val="FF0000"/>
                </a:solidFill>
                <a:latin typeface="Georgia" panose="02040502050405020303" pitchFamily="18" charset="0"/>
              </a:rPr>
              <a:t>4.снижение числа обучающихся, состоящих на учете в полиции</a:t>
            </a:r>
            <a:r>
              <a:rPr lang="ru-RU" dirty="0">
                <a:latin typeface="Georgia" panose="02040502050405020303" pitchFamily="18" charset="0"/>
              </a:rPr>
              <a:t> и психоневрологических диспансерах; </a:t>
            </a:r>
            <a:r>
              <a:rPr lang="ru-RU" dirty="0">
                <a:solidFill>
                  <a:srgbClr val="FF0000"/>
                </a:solidFill>
                <a:latin typeface="Georgia" panose="02040502050405020303" pitchFamily="18" charset="0"/>
              </a:rPr>
              <a:t>(если образовательная событийность проходит не единично, если все учащиеся будут вовлечены по своим возможностям и интересам в неё)</a:t>
            </a:r>
          </a:p>
          <a:p>
            <a:pPr algn="just">
              <a:spcBef>
                <a:spcPts val="600"/>
              </a:spcBef>
            </a:pPr>
            <a:r>
              <a:rPr lang="ru-RU" dirty="0">
                <a:latin typeface="Georgia" panose="02040502050405020303" pitchFamily="18" charset="0"/>
              </a:rPr>
              <a:t>5.снижение числа жалоб от родителей и педагогов, связанных  с социальной незащищенностью и </a:t>
            </a:r>
            <a:r>
              <a:rPr lang="ru-RU" dirty="0">
                <a:solidFill>
                  <a:srgbClr val="FF0000"/>
                </a:solidFill>
                <a:latin typeface="Georgia" panose="02040502050405020303" pitchFamily="18" charset="0"/>
              </a:rPr>
              <a:t>конфликтами внутри коллектива обучающихся</a:t>
            </a:r>
          </a:p>
        </p:txBody>
      </p:sp>
    </p:spTree>
    <p:extLst>
      <p:ext uri="{BB962C8B-B14F-4D97-AF65-F5344CB8AC3E}">
        <p14:creationId xmlns:p14="http://schemas.microsoft.com/office/powerpoint/2010/main" val="101313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172</TotalTime>
  <Words>661</Words>
  <Application>Microsoft Office PowerPoint</Application>
  <PresentationFormat>Экран (4:3)</PresentationFormat>
  <Paragraphs>73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Воздушный поток</vt:lpstr>
      <vt:lpstr>Практические приёмы и  методы реализации целевой модели наставничества в формах «ученик-ученик», «ученик-студент» в современной школе.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Практические приёмы и  методы реализации целевой модели наставничества в формах «ученик-ученик», «ученик-студент» в современной школе.</dc:title>
  <dc:creator>First</dc:creator>
  <cp:lastModifiedBy>First</cp:lastModifiedBy>
  <cp:revision>14</cp:revision>
  <dcterms:created xsi:type="dcterms:W3CDTF">2021-03-17T00:19:03Z</dcterms:created>
  <dcterms:modified xsi:type="dcterms:W3CDTF">2021-03-17T03:43:47Z</dcterms:modified>
</cp:coreProperties>
</file>