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2" r:id="rId5"/>
    <p:sldId id="259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Школа Заочная" initials="ШЗ" lastIdx="1" clrIdx="0">
    <p:extLst>
      <p:ext uri="{19B8F6BF-5375-455C-9EA6-DF929625EA0E}">
        <p15:presenceInfo xmlns:p15="http://schemas.microsoft.com/office/powerpoint/2012/main" userId="768b6ed29505ff4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DEE32-C461-4194-8596-06DC9A29CE9A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44129-9F0E-47A3-A8CB-A020A8C19F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22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644129-9F0E-47A3-A8CB-A020A8C19FB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608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CDAFBC-1EE1-9610-088A-55A14F3284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27127B-F801-39D4-7996-D80CB5623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9CF169-6B00-50E7-93B5-738463276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732332-B831-C0B6-E567-89A22BDD6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E7E7FC-5ED3-63EF-53B5-A69788BC6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61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EFD51-510D-AF18-060B-FE08FDD05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B39B71D-2893-86F3-1C31-3B0808B22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337C8F-EE52-F0A8-7C8A-E0CF8F289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564DE7-FB77-F76C-50FD-774E6E0D2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A6B223-2EEC-01C4-CFAA-724AC186B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31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8D5F5DC-A9C2-6DA1-38C2-329B9A386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843FCF8-5B12-F54B-CC99-0BDD6CB4A9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1571AE-F499-810C-CA53-34A9BBA9D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AC7209-3FC4-D6A9-D164-11E7208E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A38406-C5A2-6670-077D-DE55B9097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38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626F80-538E-5ECE-C5C3-5DE008FB0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1331A5-9D36-AE99-4867-D79328163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D93A53-7ED0-854E-1F83-ED9540469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C0143D-4EE9-8D37-3978-F3A576A0A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F59946-9166-2C0F-87A9-32C0D549D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10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7B52BC-1B93-A08A-38DB-790C0B1C7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00182A-41A4-C4EC-79FD-25F9B88A1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BD8F05-74AD-E22E-70F0-7B991B7BF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6C3090-4CD0-CF81-79F8-5C0895B75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D00222-C9A7-686E-DA4C-1793B3F16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17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9468BE-3E57-6A4D-0DE8-83F4120C7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96CA10-F59C-837C-1DAB-9BCC5E4616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8058935-A1CF-654F-C05F-B7C968CED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27B139-027E-7B31-52C9-1578D1CDB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9511DC-2F7E-34F8-7209-5994286EA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EEFC678-7CB9-EF5F-37A0-8FC9AEB9D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833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94A14E-4AC2-6794-091E-DD28EFA40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A85ECB-F7E4-3B2D-7629-EEB4FF55D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0C8638-61EA-2334-F341-FF8BCDB03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77AAA2-8DFE-C4F8-CA2D-136A6C9B3E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D0511BD-57FE-F5BE-0D3F-34D816CC2F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4E80831-D35D-34A7-2A12-4F0BF2472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D26FD4B-B6ED-B04A-5AC8-77EBEE658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A9BFC82-9FAA-D718-3B95-5D7B5E5F6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24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B2F435-4AC2-EBD3-EF14-11A31BC8D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C66543C-8385-1671-6BC9-B919432CF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F8EC78D-93E6-4B7A-7EB6-CD9F0764C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F795585-D43B-3F5D-1C7F-DEE60AEB4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21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9D1210D-D7B9-72DC-53EC-528F3F45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EDB5C0B-81D3-B711-24DD-30A38673F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90DF667-F886-74F8-1A8B-64A11A4F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7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79B23B-026D-AD2A-F4F3-EDB64B451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F49E1A-6091-33BF-18EF-4579E8F46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B0CE571-4DF8-3C8E-C289-CE4A72993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790CEF4-438F-503D-81AD-B7096C0C0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73A6ED-8F88-4D95-FFE6-FA3A243A4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47A19F-77A6-6352-DA01-26A8A459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862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90F70C-9725-D333-EB36-47C87187F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A0E1664-A4DE-586F-1460-AC7CC9EBB9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85E884-EAF6-6B2D-3F4A-74472515BA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B2D14E-0C56-835B-62C1-4FB706677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2E51AB-A499-7CE4-6D77-7DE9157A0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C84D128-84F4-00E8-CE49-D6E5A9802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13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CA45E3-9B24-0503-AE45-2DB0DB9E9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540ABD-785A-78CB-CFF3-81ECADBF4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3DFB4-61E4-DC21-8227-0DDE55B9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FC2A6-8163-4243-9640-6D4FA92B9506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21D53A-4AA2-E2A7-7E09-B863EA7786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925FB4-805C-8F76-64E7-23E9595830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86EAA-6534-4356-823C-AA54F2CDFA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46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alpha val="7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5FCB52-2C97-C43C-00F8-1CCEC295E9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53415"/>
            <a:ext cx="9144000" cy="2300438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«Организация нормативно-правового и методического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сопровождения муниципальной системы наставничества: от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наставнической пары к сетевому взаимодействию»</a:t>
            </a:r>
            <a:br>
              <a:rPr lang="ru-RU" sz="24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1B4BD6-CB23-8D53-0624-F37AE75DE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79" y="4851133"/>
            <a:ext cx="5736657" cy="1299409"/>
          </a:xfrm>
        </p:spPr>
        <p:txBody>
          <a:bodyPr>
            <a:normAutofit/>
          </a:bodyPr>
          <a:lstStyle/>
          <a:p>
            <a:r>
              <a:rPr lang="ru-RU" sz="1800" dirty="0"/>
              <a:t>Заведующий методическим кабинетом МКУ «ОДОУ»</a:t>
            </a:r>
          </a:p>
          <a:p>
            <a:r>
              <a:rPr lang="ru-RU" sz="1800" dirty="0"/>
              <a:t>Буглак С.Г.</a:t>
            </a:r>
          </a:p>
        </p:txBody>
      </p:sp>
    </p:spTree>
    <p:extLst>
      <p:ext uri="{BB962C8B-B14F-4D97-AF65-F5344CB8AC3E}">
        <p14:creationId xmlns:p14="http://schemas.microsoft.com/office/powerpoint/2010/main" val="4025663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EDD45-C776-B590-EBB7-81AEE963F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0281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Управленческий цикл в реализации целевой модели наставничества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173A184-9595-56E4-0E55-59F72BC16BAA}"/>
              </a:ext>
            </a:extLst>
          </p:cNvPr>
          <p:cNvSpPr/>
          <p:nvPr/>
        </p:nvSpPr>
        <p:spPr>
          <a:xfrm>
            <a:off x="257452" y="1827263"/>
            <a:ext cx="1524493" cy="10970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нормативно-правовой базы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4CCDF5B-C186-E980-DB39-F2D025614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8188" y="1825621"/>
            <a:ext cx="1725133" cy="110045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/фиксация проблемных точек ОО</a:t>
            </a:r>
          </a:p>
        </p:txBody>
      </p:sp>
      <p:sp>
        <p:nvSpPr>
          <p:cNvPr id="7" name="Объект 5">
            <a:extLst>
              <a:ext uri="{FF2B5EF4-FFF2-40B4-BE49-F238E27FC236}">
                <a16:creationId xmlns:a16="http://schemas.microsoft.com/office/drawing/2014/main" id="{1BF5A691-D29F-83D5-56FD-B516779C9AA3}"/>
              </a:ext>
            </a:extLst>
          </p:cNvPr>
          <p:cNvSpPr txBox="1">
            <a:spLocks/>
          </p:cNvSpPr>
          <p:nvPr/>
        </p:nvSpPr>
        <p:spPr>
          <a:xfrm>
            <a:off x="6141302" y="1816860"/>
            <a:ext cx="1725133" cy="110045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внутренних и внешних ресурсов ОО</a:t>
            </a:r>
          </a:p>
        </p:txBody>
      </p:sp>
      <p:sp>
        <p:nvSpPr>
          <p:cNvPr id="8" name="Объект 5">
            <a:extLst>
              <a:ext uri="{FF2B5EF4-FFF2-40B4-BE49-F238E27FC236}">
                <a16:creationId xmlns:a16="http://schemas.microsoft.com/office/drawing/2014/main" id="{A9D41D62-3DF4-7F7A-BD18-B60E2322A440}"/>
              </a:ext>
            </a:extLst>
          </p:cNvPr>
          <p:cNvSpPr txBox="1">
            <a:spLocks/>
          </p:cNvSpPr>
          <p:nvPr/>
        </p:nvSpPr>
        <p:spPr>
          <a:xfrm>
            <a:off x="8312678" y="1825621"/>
            <a:ext cx="1461269" cy="110045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партнёров</a:t>
            </a:r>
          </a:p>
        </p:txBody>
      </p:sp>
      <p:sp>
        <p:nvSpPr>
          <p:cNvPr id="9" name="Объект 5">
            <a:extLst>
              <a:ext uri="{FF2B5EF4-FFF2-40B4-BE49-F238E27FC236}">
                <a16:creationId xmlns:a16="http://schemas.microsoft.com/office/drawing/2014/main" id="{7F8DB1D7-9085-58FD-F091-4427BE07632F}"/>
              </a:ext>
            </a:extLst>
          </p:cNvPr>
          <p:cNvSpPr txBox="1">
            <a:spLocks/>
          </p:cNvSpPr>
          <p:nvPr/>
        </p:nvSpPr>
        <p:spPr>
          <a:xfrm>
            <a:off x="10164933" y="1825622"/>
            <a:ext cx="1909828" cy="110045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договоров о сетевом взаимодействии/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договоров о сотрудничестве </a:t>
            </a:r>
          </a:p>
        </p:txBody>
      </p:sp>
      <p:sp>
        <p:nvSpPr>
          <p:cNvPr id="10" name="Объект 5">
            <a:extLst>
              <a:ext uri="{FF2B5EF4-FFF2-40B4-BE49-F238E27FC236}">
                <a16:creationId xmlns:a16="http://schemas.microsoft.com/office/drawing/2014/main" id="{1391918C-4BAE-0EFA-3ABA-A35E0E8B90BA}"/>
              </a:ext>
            </a:extLst>
          </p:cNvPr>
          <p:cNvSpPr txBox="1">
            <a:spLocks/>
          </p:cNvSpPr>
          <p:nvPr/>
        </p:nvSpPr>
        <p:spPr>
          <a:xfrm>
            <a:off x="7619785" y="4110360"/>
            <a:ext cx="2376146" cy="130356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программ наставничества, персонифицированных программ с учетом партнёрских отношений, дорожных карт , КП</a:t>
            </a:r>
          </a:p>
        </p:txBody>
      </p:sp>
      <p:sp>
        <p:nvSpPr>
          <p:cNvPr id="11" name="Объект 5">
            <a:extLst>
              <a:ext uri="{FF2B5EF4-FFF2-40B4-BE49-F238E27FC236}">
                <a16:creationId xmlns:a16="http://schemas.microsoft.com/office/drawing/2014/main" id="{D9827C68-6BBD-636C-2046-8560AD4121A2}"/>
              </a:ext>
            </a:extLst>
          </p:cNvPr>
          <p:cNvSpPr txBox="1">
            <a:spLocks/>
          </p:cNvSpPr>
          <p:nvPr/>
        </p:nvSpPr>
        <p:spPr>
          <a:xfrm>
            <a:off x="10480854" y="4110361"/>
            <a:ext cx="1696764" cy="130356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партнёрских пар /групп</a:t>
            </a:r>
          </a:p>
        </p:txBody>
      </p:sp>
      <p:sp>
        <p:nvSpPr>
          <p:cNvPr id="12" name="Объект 5">
            <a:extLst>
              <a:ext uri="{FF2B5EF4-FFF2-40B4-BE49-F238E27FC236}">
                <a16:creationId xmlns:a16="http://schemas.microsoft.com/office/drawing/2014/main" id="{B5D7F9F1-1C6E-C5BC-85D8-5B1C1695042C}"/>
              </a:ext>
            </a:extLst>
          </p:cNvPr>
          <p:cNvSpPr txBox="1">
            <a:spLocks/>
          </p:cNvSpPr>
          <p:nvPr/>
        </p:nvSpPr>
        <p:spPr>
          <a:xfrm>
            <a:off x="4807855" y="4181382"/>
            <a:ext cx="2223435" cy="12325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 ( мероприятия: фестивали, форумы и т.д.)  </a:t>
            </a:r>
          </a:p>
        </p:txBody>
      </p:sp>
      <p:sp>
        <p:nvSpPr>
          <p:cNvPr id="13" name="Объект 5">
            <a:extLst>
              <a:ext uri="{FF2B5EF4-FFF2-40B4-BE49-F238E27FC236}">
                <a16:creationId xmlns:a16="http://schemas.microsoft.com/office/drawing/2014/main" id="{5E030174-E495-9A5B-2A6A-41878620E1DE}"/>
              </a:ext>
            </a:extLst>
          </p:cNvPr>
          <p:cNvSpPr txBox="1">
            <a:spLocks/>
          </p:cNvSpPr>
          <p:nvPr/>
        </p:nvSpPr>
        <p:spPr>
          <a:xfrm>
            <a:off x="1781945" y="4181382"/>
            <a:ext cx="2331400" cy="123254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Отбор лучших практик наставничества / банк наставничества</a:t>
            </a:r>
          </a:p>
        </p:txBody>
      </p:sp>
      <p:sp>
        <p:nvSpPr>
          <p:cNvPr id="14" name="Объект 5">
            <a:extLst>
              <a:ext uri="{FF2B5EF4-FFF2-40B4-BE49-F238E27FC236}">
                <a16:creationId xmlns:a16="http://schemas.microsoft.com/office/drawing/2014/main" id="{382A5C24-6E09-CEB9-6489-5FF5A37CA4D6}"/>
              </a:ext>
            </a:extLst>
          </p:cNvPr>
          <p:cNvSpPr txBox="1">
            <a:spLocks/>
          </p:cNvSpPr>
          <p:nvPr/>
        </p:nvSpPr>
        <p:spPr>
          <a:xfrm>
            <a:off x="2200250" y="1825621"/>
            <a:ext cx="1751837" cy="110045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/фиксация проблемных точек ОО</a:t>
            </a:r>
          </a:p>
        </p:txBody>
      </p:sp>
      <p:sp>
        <p:nvSpPr>
          <p:cNvPr id="16" name="Объект 5">
            <a:extLst>
              <a:ext uri="{FF2B5EF4-FFF2-40B4-BE49-F238E27FC236}">
                <a16:creationId xmlns:a16="http://schemas.microsoft.com/office/drawing/2014/main" id="{8184BEB6-ED50-DC52-4D8F-A4E50C460141}"/>
              </a:ext>
            </a:extLst>
          </p:cNvPr>
          <p:cNvSpPr txBox="1">
            <a:spLocks/>
          </p:cNvSpPr>
          <p:nvPr/>
        </p:nvSpPr>
        <p:spPr>
          <a:xfrm>
            <a:off x="4289048" y="1825621"/>
            <a:ext cx="1461269" cy="110045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целей и задач</a:t>
            </a:r>
          </a:p>
        </p:txBody>
      </p: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A5A3E01B-4401-FB12-DD26-994504AF29BD}"/>
              </a:ext>
            </a:extLst>
          </p:cNvPr>
          <p:cNvCxnSpPr>
            <a:cxnSpLocks/>
            <a:stCxn id="5" idx="3"/>
            <a:endCxn id="14" idx="1"/>
          </p:cNvCxnSpPr>
          <p:nvPr/>
        </p:nvCxnSpPr>
        <p:spPr>
          <a:xfrm>
            <a:off x="1781945" y="2375807"/>
            <a:ext cx="418305" cy="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60C32F69-9ADE-2ED8-9ACF-40191B2007A8}"/>
              </a:ext>
            </a:extLst>
          </p:cNvPr>
          <p:cNvCxnSpPr>
            <a:cxnSpLocks/>
          </p:cNvCxnSpPr>
          <p:nvPr/>
        </p:nvCxnSpPr>
        <p:spPr>
          <a:xfrm flipV="1">
            <a:off x="3938735" y="2399071"/>
            <a:ext cx="362431" cy="3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750E8012-473E-BCC7-849C-BEC2FE5771EA}"/>
              </a:ext>
            </a:extLst>
          </p:cNvPr>
          <p:cNvCxnSpPr>
            <a:cxnSpLocks/>
          </p:cNvCxnSpPr>
          <p:nvPr/>
        </p:nvCxnSpPr>
        <p:spPr>
          <a:xfrm>
            <a:off x="5775218" y="2409472"/>
            <a:ext cx="4213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60FB236F-B7EB-78BF-0658-B6C6D23746FD}"/>
              </a:ext>
            </a:extLst>
          </p:cNvPr>
          <p:cNvCxnSpPr>
            <a:cxnSpLocks/>
          </p:cNvCxnSpPr>
          <p:nvPr/>
        </p:nvCxnSpPr>
        <p:spPr>
          <a:xfrm>
            <a:off x="7921693" y="2354277"/>
            <a:ext cx="4213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id="{568C4B4F-6E99-1E3F-DF96-087B08DE7B04}"/>
              </a:ext>
            </a:extLst>
          </p:cNvPr>
          <p:cNvCxnSpPr>
            <a:cxnSpLocks/>
          </p:cNvCxnSpPr>
          <p:nvPr/>
        </p:nvCxnSpPr>
        <p:spPr>
          <a:xfrm>
            <a:off x="7921693" y="2350868"/>
            <a:ext cx="4213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70F4943A-0F41-0792-EAF1-2B560FC3C6CD}"/>
              </a:ext>
            </a:extLst>
          </p:cNvPr>
          <p:cNvCxnSpPr>
            <a:cxnSpLocks/>
          </p:cNvCxnSpPr>
          <p:nvPr/>
        </p:nvCxnSpPr>
        <p:spPr>
          <a:xfrm>
            <a:off x="9773947" y="2375807"/>
            <a:ext cx="4213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31578E9D-8F49-E23C-D8C9-821D3BC231F7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11119847" y="2926076"/>
            <a:ext cx="0" cy="1162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1AB38A77-8D4A-74A2-8AF5-93658D781690}"/>
              </a:ext>
            </a:extLst>
          </p:cNvPr>
          <p:cNvCxnSpPr>
            <a:cxnSpLocks/>
          </p:cNvCxnSpPr>
          <p:nvPr/>
        </p:nvCxnSpPr>
        <p:spPr>
          <a:xfrm>
            <a:off x="11119847" y="2924351"/>
            <a:ext cx="0" cy="1162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0A001AF8-AFAB-F442-5DE0-4AD1BC242B93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7003869" y="2917315"/>
            <a:ext cx="1651859" cy="1169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8AD7B9F9-2AC1-2D4D-B526-A136685C4DD2}"/>
              </a:ext>
            </a:extLst>
          </p:cNvPr>
          <p:cNvCxnSpPr>
            <a:cxnSpLocks/>
            <a:stCxn id="13" idx="0"/>
          </p:cNvCxnSpPr>
          <p:nvPr/>
        </p:nvCxnSpPr>
        <p:spPr>
          <a:xfrm flipV="1">
            <a:off x="2947645" y="2924351"/>
            <a:ext cx="0" cy="1257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141ADAE8-0A13-8DEA-93B8-2F954AE6E1BD}"/>
              </a:ext>
            </a:extLst>
          </p:cNvPr>
          <p:cNvCxnSpPr>
            <a:cxnSpLocks/>
            <a:stCxn id="11" idx="1"/>
            <a:endCxn id="10" idx="3"/>
          </p:cNvCxnSpPr>
          <p:nvPr/>
        </p:nvCxnSpPr>
        <p:spPr>
          <a:xfrm flipH="1">
            <a:off x="9995931" y="4762142"/>
            <a:ext cx="4849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id="{B48D4A59-1D57-9586-D316-0544344811A0}"/>
              </a:ext>
            </a:extLst>
          </p:cNvPr>
          <p:cNvCxnSpPr>
            <a:cxnSpLocks/>
          </p:cNvCxnSpPr>
          <p:nvPr/>
        </p:nvCxnSpPr>
        <p:spPr>
          <a:xfrm flipH="1">
            <a:off x="9995931" y="4762141"/>
            <a:ext cx="4849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 стрелкой 58">
            <a:extLst>
              <a:ext uri="{FF2B5EF4-FFF2-40B4-BE49-F238E27FC236}">
                <a16:creationId xmlns:a16="http://schemas.microsoft.com/office/drawing/2014/main" id="{08940C2D-6F1B-6FEE-C6CB-F574728761DE}"/>
              </a:ext>
            </a:extLst>
          </p:cNvPr>
          <p:cNvCxnSpPr>
            <a:cxnSpLocks/>
          </p:cNvCxnSpPr>
          <p:nvPr/>
        </p:nvCxnSpPr>
        <p:spPr>
          <a:xfrm flipH="1">
            <a:off x="6979504" y="4833168"/>
            <a:ext cx="6402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Прямая со стрелкой 64">
            <a:extLst>
              <a:ext uri="{FF2B5EF4-FFF2-40B4-BE49-F238E27FC236}">
                <a16:creationId xmlns:a16="http://schemas.microsoft.com/office/drawing/2014/main" id="{48F92F45-75C7-6A74-C5DA-4E0FC3D50967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4113345" y="4793973"/>
            <a:ext cx="694510" cy="36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291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290154-8D4A-166F-25FF-75E39EE34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партнёры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4F5456AF-F93F-1826-C465-417D029D62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1800" dirty="0"/>
              <a:t>Образовательные организации (договоры на реализацию части ООП, форма договор о сетевом взаимодействии при наличии лицензии или договор о сотрудничестве)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1DB3A0-733D-D479-4314-2F36D049CF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СПО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ВПО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ДПО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Другие ОО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617B6B0F-1C23-A938-346F-BC507B01A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564887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образовательные организации (договор о сотрудничестве)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605C971B-C7CA-8F28-453C-B4BB2FE2591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НКО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Предприятия</a:t>
            </a: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183531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BEFF6093-9737-05F1-FF8B-0263302C3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Нормативные и методические документы, обеспечивающие организацию образовательной деятельности при сетевой форме реализации образовательных программ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D040AAC8-DDF1-97DF-AF12-BC4507C37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19874" cy="4351338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Федеральный закон от 29.12.2012 № 273-ФЗ «Об образовании в Российской Федерации» (далее - Закон об образовании);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науки и высшего образования РФ № 882, Министерства просвещения РФ № 391 от 05.08.2020 «Об организации и осуществлении образовательной деятельности при сетевой форме реализации образовательных программ» (далее - Приказ № 882/391, Порядок);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Приказ Министерства науки и высшего образования РФ № 845, Министерства просвещения РФ № 369 от 30.06.2020 «Об утверждении Порядка зачета организацией, осуществляющей образовательную деятельность, результатов освоения обучающимися учебных предметов, курсов, дисциплин (модулей), практики, дополнительных образовательных программ в других организациях, осуществляющих образовательную деятельность» (далее - Приказ № 845/369, Порядок зачета);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Министерства просвещения РФ от 28.06.2019 № МР-81/02вн «Методические рекомендации для субъектов Российской Федерации по вопросам реализации основных и дополнительных общеобразовательных программ в сетевой форме»;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Министерства образования и науки РФ от 28.08.2015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 АК-2563/05 «О методических рекомендациях».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483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CD0A6CD3-BD09-2F4D-B2D2-C62F4CF9079F}"/>
              </a:ext>
            </a:extLst>
          </p:cNvPr>
          <p:cNvSpPr txBox="1"/>
          <p:nvPr/>
        </p:nvSpPr>
        <p:spPr>
          <a:xfrm>
            <a:off x="1597981" y="568171"/>
            <a:ext cx="8280646" cy="5926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Сетевая форма реализации ОП не является обязательной и применяется образовательной организацией только в тех случаях,  когда это требуется для обеспечения  необходимого  уровня освоения обучающимися  образовательной программы, при этом образовательная деятельность: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•направлена на повышение качества образования;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позволяет  использовать  в  образовательном  процессе опыт разных образовательных организаций, объединить  их ресурсы, а также рационально использовать их имущество;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•повышает уровень знаний и компетенций обучающихся и педагогов за счет организации  углубленного  изучения  учащимися  отдельных  модулей образовательных программ;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•позволяет сделать осознанный выбор  собственной профессиональной образовательной траектории. (</a:t>
            </a:r>
            <a:r>
              <a:rPr lang="ru-RU" sz="1600" dirty="0">
                <a:solidFill>
                  <a:srgbClr val="000000"/>
                </a:solidFill>
                <a:effectLst/>
                <a:latin typeface="YS Text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Методическое письмо «Об организации образовательной деятельности при сетевой форме реализации образовательных программ»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0509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1BAC2B6B-83F4-F938-59CC-57D2D078C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7749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из анализа организации методической работы школы Спасского района</a:t>
            </a: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89021ED8-697C-FCD7-9507-368F1D4C0EF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indent="450215" algn="just">
              <a:lnSpc>
                <a:spcPct val="115000"/>
              </a:lnSpc>
              <a:spcAft>
                <a:spcPts val="6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Методические объединения школы: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6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ШМО учителей естественно-гуманитарного, общественного цикла. Руководитель Голубенко Н.П.. Тема: «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качества учебно-воспитательного процесса и знаний в условиях реализации ФГОС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через различные методы обучения, повышения компетенции учителя и учеников».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6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ШМО учителей начальных классов. Руководитель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Ашихмина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Ю.В. Тема: «Формирование творческой личности через учебно-воспитательный процесс».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ШМО учителей филологического цикла. Руководитель: Павлова Е.Б. Тема: «Развитие познавательных и творческих способностей учащихся в свете перехода на Федеральные государственные образовательные  стандарты нового поколения».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ШМО классных руководителей. Руководитель: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Петик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И.А. Тема: «Развитие профессиональной компетентности классного руководителя как фактор повышения качества воспитания в условиях введения обновленного ФГОС ».  </a:t>
            </a:r>
            <a:endParaRPr lang="ru-RU" dirty="0"/>
          </a:p>
        </p:txBody>
      </p:sp>
      <p:sp>
        <p:nvSpPr>
          <p:cNvPr id="12" name="Объект 11">
            <a:extLst>
              <a:ext uri="{FF2B5EF4-FFF2-40B4-BE49-F238E27FC236}">
                <a16:creationId xmlns:a16="http://schemas.microsoft.com/office/drawing/2014/main" id="{8F13C477-C4FE-D7B2-E5FA-8D0866D07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42874"/>
            <a:ext cx="5181600" cy="4934089"/>
          </a:xfrm>
        </p:spPr>
        <p:txBody>
          <a:bodyPr>
            <a:normAutofit fontScale="62500" lnSpcReduction="20000"/>
          </a:bodyPr>
          <a:lstStyle/>
          <a:p>
            <a:pPr indent="270510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Инновации: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 Интегрированные уроки, как средство формирования метапредметных навыков.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Применение приемов  стратегии смыслового чтения и работа с текстом на уроках истории.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Работа с текстом, как основной способ развития навыков функционального чтения.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Формирование Целевой  модели наставничества для реализации программ наставничества «Ученик-ученик»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Применение технологии эффективной социализации дошкольников в образовательном учреждении.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Формирование </a:t>
            </a:r>
            <a:r>
              <a:rPr lang="ru-RU" sz="1800" dirty="0">
                <a:solidFill>
                  <a:srgbClr val="020B22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гражданственности как интегративного качества личности, позволяющего человеку осуществлять себя юридически, нравственно и политически дееспособным через внеурочную деятельность.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solidFill>
                  <a:srgbClr val="020B22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8) </a:t>
            </a:r>
            <a:r>
              <a:rPr lang="ru-RU" sz="1800" dirty="0">
                <a:solidFill>
                  <a:srgbClr val="020B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структуры общероссийской общественно-государственной детско-юношеской  организации РДШ на школьном уровне.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051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 на районный уровень: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«Сетевые сообщества как фактор профессионального мастерства учителя»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55797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705</Words>
  <Application>Microsoft Office PowerPoint</Application>
  <PresentationFormat>Широкоэкранный</PresentationFormat>
  <Paragraphs>59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Times New Roman</vt:lpstr>
      <vt:lpstr>YS Text</vt:lpstr>
      <vt:lpstr>Тема Office</vt:lpstr>
      <vt:lpstr>«Организация нормативно-правового и методического сопровождения муниципальной системы наставничества: от наставнической пары к сетевому взаимодействию» </vt:lpstr>
      <vt:lpstr>Управленческий цикл в реализации целевой модели наставничества</vt:lpstr>
      <vt:lpstr>Сетевые партнёры</vt:lpstr>
      <vt:lpstr>Нормативные и методические документы, обеспечивающие организацию образовательной деятельности при сетевой форме реализации образовательных программ </vt:lpstr>
      <vt:lpstr>Презентация PowerPoint</vt:lpstr>
      <vt:lpstr>Пример из анализа организации методической работы школы Спасского района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Школа Заочная</dc:creator>
  <cp:lastModifiedBy>Школа Заочная</cp:lastModifiedBy>
  <cp:revision>8</cp:revision>
  <dcterms:created xsi:type="dcterms:W3CDTF">2022-10-25T05:06:42Z</dcterms:created>
  <dcterms:modified xsi:type="dcterms:W3CDTF">2022-10-26T00:58:28Z</dcterms:modified>
</cp:coreProperties>
</file>