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27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6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1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5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8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1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9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5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05E57-183D-4079-9B94-6946FAB857A7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2B34-A421-449E-9C8C-ADC65BA79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52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hool-16-artem.ucoz.ru/index/nastavnichestvo/0-163" TargetMode="External"/><Relationship Id="rId4" Type="http://schemas.openxmlformats.org/officeDocument/2006/relationships/hyperlink" Target="http://school-16-artem.ucoz.ru/index/povyshenie_kachestva_obrazovanija/0-13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ы для презентаций на школьную тематику (42 фото)">
            <a:extLst>
              <a:ext uri="{FF2B5EF4-FFF2-40B4-BE49-F238E27FC236}">
                <a16:creationId xmlns:a16="http://schemas.microsoft.com/office/drawing/2014/main" id="{17FA97DB-9798-4DAB-98BF-2C1928AC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9" y="0"/>
            <a:ext cx="11327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3449-EE6A-4F7D-B0D5-B4F4321BF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8055"/>
            <a:ext cx="9144000" cy="1583509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Реализация программы </a:t>
            </a:r>
            <a:b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</a:br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«Школа молодого учителя»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EE25A-9E49-4E05-8670-D19CFE435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181" y="1117600"/>
            <a:ext cx="9144000" cy="12229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2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>
              <a:lnSpc>
                <a:spcPct val="110000"/>
              </a:lnSpc>
            </a:pPr>
            <a:r>
              <a:rPr lang="ru-RU" sz="2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«Средняя общеобразовательная школа № 16»</a:t>
            </a:r>
          </a:p>
          <a:p>
            <a:pPr>
              <a:lnSpc>
                <a:spcPct val="110000"/>
              </a:lnSpc>
            </a:pPr>
            <a:r>
              <a:rPr lang="ru-RU" sz="2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Артёмовского городского округа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A8C2DF5-DE60-41FB-BF32-BF61CE7D2862}"/>
              </a:ext>
            </a:extLst>
          </p:cNvPr>
          <p:cNvSpPr txBox="1">
            <a:spLocks/>
          </p:cNvSpPr>
          <p:nvPr/>
        </p:nvSpPr>
        <p:spPr>
          <a:xfrm>
            <a:off x="3065417" y="4517410"/>
            <a:ext cx="3422469" cy="122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43FF6F-71DE-48CA-9D51-906593D90D59}"/>
              </a:ext>
            </a:extLst>
          </p:cNvPr>
          <p:cNvSpPr/>
          <p:nvPr/>
        </p:nvSpPr>
        <p:spPr>
          <a:xfrm>
            <a:off x="6096000" y="4671705"/>
            <a:ext cx="2804159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Куратор программы, ЗДУВР МБОУ СОШ № 16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Широкова Т.М.</a:t>
            </a:r>
          </a:p>
        </p:txBody>
      </p:sp>
    </p:spTree>
    <p:extLst>
      <p:ext uri="{BB962C8B-B14F-4D97-AF65-F5344CB8AC3E}">
        <p14:creationId xmlns:p14="http://schemas.microsoft.com/office/powerpoint/2010/main" val="2566712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DB314-DA94-44A8-8DB4-08BD5599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Планируемые результаты программы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B1C9-C39A-408C-8F61-E2152180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949450"/>
            <a:ext cx="11890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A258631-FBCD-4EE4-B9E8-1B2FFD77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3017838"/>
            <a:ext cx="11890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1546FD5-C189-4EBB-AC75-F8756552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4086226"/>
            <a:ext cx="11890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A4B40F-A905-4B47-A721-C812EBFBF2A9}"/>
              </a:ext>
            </a:extLst>
          </p:cNvPr>
          <p:cNvSpPr/>
          <p:nvPr/>
        </p:nvSpPr>
        <p:spPr>
          <a:xfrm>
            <a:off x="3609894" y="2884416"/>
            <a:ext cx="5647317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Совершенствуется система научно-методической работы учреждения образования.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89F3AC-1DD4-4283-8C25-5B3632709C3F}"/>
              </a:ext>
            </a:extLst>
          </p:cNvPr>
          <p:cNvSpPr/>
          <p:nvPr/>
        </p:nvSpPr>
        <p:spPr>
          <a:xfrm>
            <a:off x="3609894" y="3950538"/>
            <a:ext cx="5647317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Повысилось качество образования школы, вышли из статуса ШНОР-2021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0F9EAB-1734-415A-8433-1A93F9E9717C}"/>
              </a:ext>
            </a:extLst>
          </p:cNvPr>
          <p:cNvSpPr/>
          <p:nvPr/>
        </p:nvSpPr>
        <p:spPr>
          <a:xfrm>
            <a:off x="3609895" y="5016660"/>
            <a:ext cx="5647316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 уровень аналитической культуры участников учебно-воспитательного процесса.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DBB1738-1871-4ADC-B29F-EA5B6BF4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5077620"/>
            <a:ext cx="118903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5180D86-507C-4A4B-A5C3-C8D9A766BBD5}"/>
              </a:ext>
            </a:extLst>
          </p:cNvPr>
          <p:cNvSpPr/>
          <p:nvPr/>
        </p:nvSpPr>
        <p:spPr>
          <a:xfrm>
            <a:off x="3609894" y="1842410"/>
            <a:ext cx="5647317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Становление молодого учителя как профессионала, формирование умений собственной педагогической деятельности.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215BE73-87CA-40ED-9F18-B5DC848DEFAE}"/>
              </a:ext>
            </a:extLst>
          </p:cNvPr>
          <p:cNvCxnSpPr/>
          <p:nvPr/>
        </p:nvCxnSpPr>
        <p:spPr>
          <a:xfrm>
            <a:off x="2621280" y="2185851"/>
            <a:ext cx="783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24AFF3B-A143-401D-A530-AFC3C78A1BD6}"/>
              </a:ext>
            </a:extLst>
          </p:cNvPr>
          <p:cNvCxnSpPr/>
          <p:nvPr/>
        </p:nvCxnSpPr>
        <p:spPr>
          <a:xfrm>
            <a:off x="2621280" y="3331028"/>
            <a:ext cx="783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8BBE885-F0E0-4F06-B3B5-EAB670B6CBD7}"/>
              </a:ext>
            </a:extLst>
          </p:cNvPr>
          <p:cNvCxnSpPr/>
          <p:nvPr/>
        </p:nvCxnSpPr>
        <p:spPr>
          <a:xfrm>
            <a:off x="2621280" y="4384765"/>
            <a:ext cx="783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F0397D5-9D2A-4E99-A010-AEC1C590F810}"/>
              </a:ext>
            </a:extLst>
          </p:cNvPr>
          <p:cNvCxnSpPr/>
          <p:nvPr/>
        </p:nvCxnSpPr>
        <p:spPr>
          <a:xfrm>
            <a:off x="2621280" y="5377542"/>
            <a:ext cx="783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3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EC8513-BA7C-4244-A9A9-C53052F009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rgbClr val="780373"/>
                </a:solidFill>
                <a:effectLst>
                  <a:outerShdw dist="17962" dir="2700000">
                    <a:srgbClr val="000000"/>
                  </a:outerShdw>
                </a:effectLst>
                <a:latin typeface="Bad Script" panose="02000000000000000000" pitchFamily="2" charset="0"/>
                <a:cs typeface="Tahoma" pitchFamily="2"/>
              </a:rPr>
              <a:t>Городской конкурс педагогического мастерства </a:t>
            </a:r>
            <a:br>
              <a:rPr lang="ru-RU" sz="3600" dirty="0">
                <a:solidFill>
                  <a:srgbClr val="780373"/>
                </a:solidFill>
                <a:effectLst>
                  <a:outerShdw dist="17962" dir="2700000">
                    <a:srgbClr val="000000"/>
                  </a:outerShdw>
                </a:effectLst>
                <a:latin typeface="Bad Script" panose="02000000000000000000" pitchFamily="2" charset="0"/>
                <a:cs typeface="Tahoma" pitchFamily="2"/>
              </a:rPr>
            </a:br>
            <a:r>
              <a:rPr sz="3600" dirty="0">
                <a:solidFill>
                  <a:srgbClr val="780373"/>
                </a:solidFill>
                <a:effectLst>
                  <a:outerShdw dist="17962" dir="2700000">
                    <a:srgbClr val="000000"/>
                  </a:outerShdw>
                </a:effectLst>
                <a:latin typeface="Bad Script" panose="02000000000000000000" pitchFamily="2" charset="0"/>
                <a:cs typeface="Tahoma" pitchFamily="2"/>
              </a:rPr>
              <a:t>“Лучший по профессии</a:t>
            </a:r>
            <a:r>
              <a:rPr lang="ru-RU" sz="3600" dirty="0">
                <a:solidFill>
                  <a:srgbClr val="780373"/>
                </a:solidFill>
                <a:effectLst>
                  <a:outerShdw dist="17962" dir="2700000">
                    <a:srgbClr val="000000"/>
                  </a:outerShdw>
                </a:effectLst>
                <a:latin typeface="Bad Script" panose="02000000000000000000" pitchFamily="2" charset="0"/>
                <a:cs typeface="Tahoma" pitchFamily="2"/>
              </a:rPr>
              <a:t>"</a:t>
            </a:r>
            <a:endParaRPr sz="3600" dirty="0">
              <a:solidFill>
                <a:srgbClr val="780373"/>
              </a:solidFill>
              <a:effectLst>
                <a:outerShdw dist="17962" dir="2700000">
                  <a:srgbClr val="000000"/>
                </a:outerShdw>
              </a:effectLst>
              <a:latin typeface="Bad Script" panose="02000000000000000000" pitchFamily="2" charset="0"/>
              <a:cs typeface="Tahoma" pitchFamily="2"/>
            </a:endParaRPr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2A9262B2-0CA0-44C7-BB8A-164B11439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5922" r="5438"/>
          <a:stretch>
            <a:fillRect/>
          </a:stretch>
        </p:blipFill>
        <p:spPr bwMode="auto">
          <a:xfrm>
            <a:off x="365551" y="1817620"/>
            <a:ext cx="2677899" cy="29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7BCD67DB-6CE0-44BE-88AE-599FB1D442F4}"/>
              </a:ext>
            </a:extLst>
          </p:cNvPr>
          <p:cNvSpPr txBox="1">
            <a:spLocks/>
          </p:cNvSpPr>
          <p:nvPr/>
        </p:nvSpPr>
        <p:spPr>
          <a:xfrm>
            <a:off x="365551" y="4946607"/>
            <a:ext cx="2677899" cy="1431763"/>
          </a:xfrm>
          <a:prstGeom prst="rect">
            <a:avLst/>
          </a:prstGeom>
        </p:spPr>
        <p:txBody>
          <a:bodyPr vert="horz" lIns="91440" tIns="45720" rIns="91440" bIns="45720" rtlCol="0" anchorCtr="1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i="1" dirty="0">
                <a:solidFill>
                  <a:srgbClr val="5530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Елена Андреевна Пискеева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 заняла 1 место 2020 г.</a:t>
            </a:r>
            <a:r>
              <a:rPr lang="ru-RU" altLang="ru-RU" sz="1600" dirty="0">
                <a:latin typeface="Liberation Sans"/>
                <a:cs typeface="Tahoma" panose="020B0604030504040204" pitchFamily="34" charset="0"/>
              </a:rPr>
              <a:t>               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dirty="0">
                <a:latin typeface="Liberation Sans"/>
                <a:cs typeface="Tahoma" panose="020B0604030504040204" pitchFamily="34" charset="0"/>
              </a:rPr>
              <a:t>в номинации “Молодой специалист”.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1E454C-7B8A-4DA4-8343-2A91E20FA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6067"/>
          <a:stretch/>
        </p:blipFill>
        <p:spPr>
          <a:xfrm>
            <a:off x="3340255" y="1864533"/>
            <a:ext cx="2909910" cy="2891970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C3C33916-FFA8-40BA-9985-A18C6B65CD8D}"/>
              </a:ext>
            </a:extLst>
          </p:cNvPr>
          <p:cNvSpPr txBox="1">
            <a:spLocks/>
          </p:cNvSpPr>
          <p:nvPr/>
        </p:nvSpPr>
        <p:spPr>
          <a:xfrm>
            <a:off x="3032925" y="4946607"/>
            <a:ext cx="3217240" cy="1431763"/>
          </a:xfrm>
          <a:prstGeom prst="rect">
            <a:avLst/>
          </a:prstGeom>
        </p:spPr>
        <p:txBody>
          <a:bodyPr vert="horz" lIns="91440" tIns="45720" rIns="91440" bIns="45720" rtlCol="0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i="1" dirty="0">
                <a:solidFill>
                  <a:srgbClr val="5530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Горлач Анастасия Алексеевна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 заняла 1 место</a:t>
            </a:r>
            <a:r>
              <a:rPr lang="ru-RU" altLang="ru-RU" sz="1600" dirty="0">
                <a:latin typeface="Liberation Sans"/>
                <a:cs typeface="Tahoma" panose="020B0604030504040204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Liberation Sans"/>
                <a:cs typeface="Tahoma" panose="020B0604030504040204" pitchFamily="34" charset="0"/>
              </a:rPr>
              <a:t>2021 г.       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dirty="0">
                <a:latin typeface="Liberation Sans"/>
                <a:cs typeface="Tahoma" panose="020B0604030504040204" pitchFamily="34" charset="0"/>
              </a:rPr>
              <a:t>в номинации “Молодой специалист”.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4CD5E0-BD3E-4114-BA5F-C4FBF7DB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70" y="1841076"/>
            <a:ext cx="2710158" cy="28919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0832E-7441-40BF-AB6C-3B11194FE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6994" r="34428"/>
          <a:stretch/>
        </p:blipFill>
        <p:spPr>
          <a:xfrm>
            <a:off x="9394209" y="1832266"/>
            <a:ext cx="2677900" cy="2900780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0E2DF99E-18DD-4C15-AEFA-429C42BE3841}"/>
              </a:ext>
            </a:extLst>
          </p:cNvPr>
          <p:cNvSpPr txBox="1">
            <a:spLocks/>
          </p:cNvSpPr>
          <p:nvPr/>
        </p:nvSpPr>
        <p:spPr>
          <a:xfrm>
            <a:off x="6176969" y="4946607"/>
            <a:ext cx="3217240" cy="1431763"/>
          </a:xfrm>
          <a:prstGeom prst="rect">
            <a:avLst/>
          </a:prstGeom>
        </p:spPr>
        <p:txBody>
          <a:bodyPr vert="horz" lIns="91440" tIns="45720" rIns="91440" bIns="45720" rtlCol="0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i="1" dirty="0">
                <a:solidFill>
                  <a:srgbClr val="5530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Корчевская Наталия Сергеевна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 участница 2022 г.</a:t>
            </a:r>
            <a:endParaRPr lang="ru-RU" altLang="ru-RU" sz="1600" dirty="0">
              <a:latin typeface="Liberation Sans"/>
              <a:cs typeface="Tahoma" panose="020B0604030504040204" pitchFamily="34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AF053525-8651-46B8-9FFE-B1BC908F65D3}"/>
              </a:ext>
            </a:extLst>
          </p:cNvPr>
          <p:cNvSpPr txBox="1">
            <a:spLocks/>
          </p:cNvSpPr>
          <p:nvPr/>
        </p:nvSpPr>
        <p:spPr>
          <a:xfrm>
            <a:off x="8974760" y="4946607"/>
            <a:ext cx="3217240" cy="1431763"/>
          </a:xfrm>
          <a:prstGeom prst="rect">
            <a:avLst/>
          </a:prstGeom>
        </p:spPr>
        <p:txBody>
          <a:bodyPr vert="horz" lIns="91440" tIns="45720" rIns="91440" bIns="45720" rtlCol="0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i="1" dirty="0">
                <a:solidFill>
                  <a:srgbClr val="55308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Понкратенко Анастасия Павловна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ans"/>
                <a:cs typeface="Tahoma" panose="020B0604030504040204" pitchFamily="34" charset="0"/>
              </a:rPr>
              <a:t> участница 2022 г.</a:t>
            </a:r>
            <a:endParaRPr lang="ru-RU" altLang="ru-RU" sz="1600" dirty="0">
              <a:latin typeface="Liberation Sans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3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5CE39-3FEE-492D-9611-7DCDAF90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86" y="65640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Познакомиться с нашими </a:t>
            </a:r>
            <a:b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</a:b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документами можно по ссылкам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0CF27E-20FE-4890-8181-1407E8A0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40" y="3621291"/>
            <a:ext cx="4065717" cy="2672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C3E1A4-CB0E-4976-B731-71AE0076C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40" y="441337"/>
            <a:ext cx="4092074" cy="2672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1D51A4-F789-4C36-9DB9-AEF48AD925FD}"/>
              </a:ext>
            </a:extLst>
          </p:cNvPr>
          <p:cNvSpPr txBox="1"/>
          <p:nvPr/>
        </p:nvSpPr>
        <p:spPr>
          <a:xfrm>
            <a:off x="439202" y="2228671"/>
            <a:ext cx="6148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http://school-16-artem.ucoz.ru/index/povyshenie_kachestva_obrazovanija/0-136</a:t>
            </a:r>
            <a:endParaRPr lang="ru-RU" dirty="0"/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7A611-C1E7-4376-B9E6-1D7D4D78F27D}"/>
              </a:ext>
            </a:extLst>
          </p:cNvPr>
          <p:cNvSpPr txBox="1"/>
          <p:nvPr/>
        </p:nvSpPr>
        <p:spPr>
          <a:xfrm>
            <a:off x="439202" y="3416293"/>
            <a:ext cx="6148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http://school-16-artem.ucoz.ru/index/nastavnichestvo/0-163</a:t>
            </a:r>
            <a:endParaRPr lang="ru-RU" dirty="0"/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6DDEA-039E-42A5-A7F4-BC5A49F4C3C0}"/>
              </a:ext>
            </a:extLst>
          </p:cNvPr>
          <p:cNvSpPr txBox="1"/>
          <p:nvPr/>
        </p:nvSpPr>
        <p:spPr>
          <a:xfrm>
            <a:off x="439202" y="4186792"/>
            <a:ext cx="6148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Наш Инстаграм </a:t>
            </a:r>
            <a:r>
              <a:rPr lang="en-US" dirty="0"/>
              <a:t>school_16Artem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33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CE29C-2AD3-4342-9E8A-5CA4E5F6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75" y="783751"/>
            <a:ext cx="6695364" cy="132556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Программа в действии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B3AA7A-3DD8-4A82-8734-33FC6F03B23D}"/>
              </a:ext>
            </a:extLst>
          </p:cNvPr>
          <p:cNvSpPr/>
          <p:nvPr/>
        </p:nvSpPr>
        <p:spPr>
          <a:xfrm>
            <a:off x="914398" y="3429000"/>
            <a:ext cx="1705971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2019-2020 г.г.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6D2FAA-22A4-4CBE-88AA-E9D5CC5A9265}"/>
              </a:ext>
            </a:extLst>
          </p:cNvPr>
          <p:cNvSpPr/>
          <p:nvPr/>
        </p:nvSpPr>
        <p:spPr>
          <a:xfrm>
            <a:off x="3332326" y="2831461"/>
            <a:ext cx="1705971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2020-2021 г.г.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5E4651-8D67-4A5C-9A28-CDD42DE1F837}"/>
              </a:ext>
            </a:extLst>
          </p:cNvPr>
          <p:cNvSpPr/>
          <p:nvPr/>
        </p:nvSpPr>
        <p:spPr>
          <a:xfrm>
            <a:off x="5954976" y="2170112"/>
            <a:ext cx="1705971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2021-2022 г.г.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174CA4-CF72-44DF-A4FC-68C2438A2D90}"/>
              </a:ext>
            </a:extLst>
          </p:cNvPr>
          <p:cNvSpPr/>
          <p:nvPr/>
        </p:nvSpPr>
        <p:spPr>
          <a:xfrm>
            <a:off x="914398" y="5032375"/>
            <a:ext cx="1651380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3 молодых учителя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865306-F1FC-4C56-8ECF-292412A58850}"/>
              </a:ext>
            </a:extLst>
          </p:cNvPr>
          <p:cNvSpPr/>
          <p:nvPr/>
        </p:nvSpPr>
        <p:spPr>
          <a:xfrm>
            <a:off x="3332326" y="4575175"/>
            <a:ext cx="1651380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6 молодых учителей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DAE8EA-083B-4E50-8050-3DDA4C607853}"/>
              </a:ext>
            </a:extLst>
          </p:cNvPr>
          <p:cNvSpPr/>
          <p:nvPr/>
        </p:nvSpPr>
        <p:spPr>
          <a:xfrm>
            <a:off x="5986818" y="3888476"/>
            <a:ext cx="1596790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8 молодых учителей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50102B7-BFED-4DFE-83AE-4CA1A6B1381A}"/>
              </a:ext>
            </a:extLst>
          </p:cNvPr>
          <p:cNvCxnSpPr>
            <a:cxnSpLocks/>
          </p:cNvCxnSpPr>
          <p:nvPr/>
        </p:nvCxnSpPr>
        <p:spPr>
          <a:xfrm flipV="1">
            <a:off x="5221411" y="2637429"/>
            <a:ext cx="528843" cy="24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A507E56-C2F0-460B-984A-901A1532F49C}"/>
              </a:ext>
            </a:extLst>
          </p:cNvPr>
          <p:cNvCxnSpPr/>
          <p:nvPr/>
        </p:nvCxnSpPr>
        <p:spPr>
          <a:xfrm flipV="1">
            <a:off x="2729551" y="5063323"/>
            <a:ext cx="493592" cy="24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910A898-A4E3-4229-A0C4-B36166C2F992}"/>
              </a:ext>
            </a:extLst>
          </p:cNvPr>
          <p:cNvCxnSpPr/>
          <p:nvPr/>
        </p:nvCxnSpPr>
        <p:spPr>
          <a:xfrm flipV="1">
            <a:off x="5212306" y="4450520"/>
            <a:ext cx="493592" cy="24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043ACE5-5D05-4958-9DC1-80B075381B8F}"/>
              </a:ext>
            </a:extLst>
          </p:cNvPr>
          <p:cNvSpPr/>
          <p:nvPr/>
        </p:nvSpPr>
        <p:spPr>
          <a:xfrm>
            <a:off x="7910025" y="519362"/>
            <a:ext cx="3999923" cy="21079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молодого учителя – создание организационно-методических условий для успешной адаптации молодого учителя в условиях современной школы.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935AF28-F3CC-41AC-A4B3-BDAFFABFDC58}"/>
              </a:ext>
            </a:extLst>
          </p:cNvPr>
          <p:cNvCxnSpPr/>
          <p:nvPr/>
        </p:nvCxnSpPr>
        <p:spPr>
          <a:xfrm flipV="1">
            <a:off x="2712482" y="3500205"/>
            <a:ext cx="493592" cy="24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3D299D6-FDA2-4B3B-BF34-C2CD20F28713}"/>
              </a:ext>
            </a:extLst>
          </p:cNvPr>
          <p:cNvSpPr/>
          <p:nvPr/>
        </p:nvSpPr>
        <p:spPr>
          <a:xfrm>
            <a:off x="7941867" y="2886738"/>
            <a:ext cx="3999923" cy="36232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программы: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определить сформированность профессионально значимых качеств с целью разработки адаптационной программы профессионального становления молодого учителя;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сформировать навыки самоорганизации и активности;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выявить наиболее серьезные проблемы начинающих педагогов в учебном процессе и определить пути их разрешения.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239774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2F7B6-33A2-4A96-B8DC-B5520584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Этапы реализации программы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A6348E-3603-4136-9E92-2648DA09D080}"/>
              </a:ext>
            </a:extLst>
          </p:cNvPr>
          <p:cNvSpPr/>
          <p:nvPr/>
        </p:nvSpPr>
        <p:spPr>
          <a:xfrm>
            <a:off x="1323832" y="1690688"/>
            <a:ext cx="2456597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- диагностический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C53E05-5577-43B4-A134-687E84B214AC}"/>
              </a:ext>
            </a:extLst>
          </p:cNvPr>
          <p:cNvSpPr/>
          <p:nvPr/>
        </p:nvSpPr>
        <p:spPr>
          <a:xfrm>
            <a:off x="4867701" y="1690688"/>
            <a:ext cx="2456597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самостоятельный творческий поиск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388494-3323-4E51-BCB2-E4D4D18628FA}"/>
              </a:ext>
            </a:extLst>
          </p:cNvPr>
          <p:cNvSpPr/>
          <p:nvPr/>
        </p:nvSpPr>
        <p:spPr>
          <a:xfrm>
            <a:off x="8411570" y="1690688"/>
            <a:ext cx="2456597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оценочно-рефлексивный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247042-A1E7-4623-B9A6-AF8B42C543BB}"/>
              </a:ext>
            </a:extLst>
          </p:cNvPr>
          <p:cNvSpPr/>
          <p:nvPr/>
        </p:nvSpPr>
        <p:spPr>
          <a:xfrm>
            <a:off x="1323831" y="2971799"/>
            <a:ext cx="2456597" cy="3521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Цель этапа: 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определение сформированности профессионально значимых качеств, разработка программы профессионального становления молодого учителя.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D67167-A59B-4F53-B3D7-98FEB596B57E}"/>
              </a:ext>
            </a:extLst>
          </p:cNvPr>
          <p:cNvSpPr/>
          <p:nvPr/>
        </p:nvSpPr>
        <p:spPr>
          <a:xfrm>
            <a:off x="4867700" y="3016251"/>
            <a:ext cx="2456597" cy="34766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этапа: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потребности молодого специалиста в проектировании своего дальнейшего профессионального роста, в совершенствовании теоретических и практических знаний, умений, навыков.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D627D7-8D66-4BB0-A6FB-89043721F785}"/>
              </a:ext>
            </a:extLst>
          </p:cNvPr>
          <p:cNvSpPr/>
          <p:nvPr/>
        </p:nvSpPr>
        <p:spPr>
          <a:xfrm>
            <a:off x="8411570" y="3016251"/>
            <a:ext cx="2456597" cy="34766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этапа: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корректировка методических, профессиональных затруднений молодого учителя.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1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9A6E-E7E6-40D2-8456-2119A586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Роль куратора школы в реализации программы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55493F8-E011-464E-8A68-1DEDCC74598E}"/>
              </a:ext>
            </a:extLst>
          </p:cNvPr>
          <p:cNvSpPr/>
          <p:nvPr/>
        </p:nvSpPr>
        <p:spPr>
          <a:xfrm>
            <a:off x="2838414" y="1604959"/>
            <a:ext cx="210175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школы по организации наставничества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C921474-4405-4B08-B6F8-8E462F138575}"/>
              </a:ext>
            </a:extLst>
          </p:cNvPr>
          <p:cNvSpPr/>
          <p:nvPr/>
        </p:nvSpPr>
        <p:spPr>
          <a:xfrm>
            <a:off x="6096000" y="1636871"/>
            <a:ext cx="210175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пары учитель-учитель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3CD919-695D-4104-9914-27FD5608A55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40169" y="2062159"/>
            <a:ext cx="1155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человек 3D показывая шляпу градации Иллюстрация штока - иллюстрации  насчитывающей студент, степень: 34000266">
            <a:extLst>
              <a:ext uri="{FF2B5EF4-FFF2-40B4-BE49-F238E27FC236}">
                <a16:creationId xmlns:a16="http://schemas.microsoft.com/office/drawing/2014/main" id="{FA6EA785-510C-4F1C-8CBC-C3912E08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47" y="2999640"/>
            <a:ext cx="1037550" cy="1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D человечек в квадратной академической шапочке со свитком в руке —  Картинки и авы">
            <a:extLst>
              <a:ext uri="{FF2B5EF4-FFF2-40B4-BE49-F238E27FC236}">
                <a16:creationId xmlns:a16="http://schemas.microsoft.com/office/drawing/2014/main" id="{9127A653-80DF-45F6-B736-3D458D74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48" y="3019906"/>
            <a:ext cx="1037550" cy="1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Знак плюс + - Home | Facebook">
            <a:extLst>
              <a:ext uri="{FF2B5EF4-FFF2-40B4-BE49-F238E27FC236}">
                <a16:creationId xmlns:a16="http://schemas.microsoft.com/office/drawing/2014/main" id="{3C011050-2C4A-4240-A5B4-6617CDA8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95" y="3395072"/>
            <a:ext cx="554087" cy="5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A53FF7E-E8F1-4B83-A653-A4DF9BA131D2}"/>
              </a:ext>
            </a:extLst>
          </p:cNvPr>
          <p:cNvCxnSpPr>
            <a:cxnSpLocks/>
          </p:cNvCxnSpPr>
          <p:nvPr/>
        </p:nvCxnSpPr>
        <p:spPr>
          <a:xfrm flipH="1">
            <a:off x="2631927" y="2507689"/>
            <a:ext cx="496790" cy="52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FC376BF-EA8C-4644-BDEB-27AEC82FE650}"/>
              </a:ext>
            </a:extLst>
          </p:cNvPr>
          <p:cNvCxnSpPr>
            <a:cxnSpLocks/>
            <a:endCxn id="2052" idx="0"/>
          </p:cNvCxnSpPr>
          <p:nvPr/>
        </p:nvCxnSpPr>
        <p:spPr>
          <a:xfrm>
            <a:off x="4288203" y="2497453"/>
            <a:ext cx="422920" cy="52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C6C017F-E105-46D4-AEF9-5543CBE3E207}"/>
              </a:ext>
            </a:extLst>
          </p:cNvPr>
          <p:cNvSpPr/>
          <p:nvPr/>
        </p:nvSpPr>
        <p:spPr>
          <a:xfrm>
            <a:off x="3780391" y="4439949"/>
            <a:ext cx="2899013" cy="551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наставника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F631DF5-72B5-4312-8A2C-397FCC5B4DF7}"/>
              </a:ext>
            </a:extLst>
          </p:cNvPr>
          <p:cNvCxnSpPr>
            <a:stCxn id="2052" idx="2"/>
          </p:cNvCxnSpPr>
          <p:nvPr/>
        </p:nvCxnSpPr>
        <p:spPr>
          <a:xfrm>
            <a:off x="4711123" y="4203138"/>
            <a:ext cx="0" cy="20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2882D95-A58C-4D8C-B38C-668488C3CDFC}"/>
              </a:ext>
            </a:extLst>
          </p:cNvPr>
          <p:cNvSpPr/>
          <p:nvPr/>
        </p:nvSpPr>
        <p:spPr>
          <a:xfrm>
            <a:off x="779725" y="4439949"/>
            <a:ext cx="2899013" cy="551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молодого учителя, творческий поиск 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4B913AA-523B-4BD3-8BCB-1A178B74ABDD}"/>
              </a:ext>
            </a:extLst>
          </p:cNvPr>
          <p:cNvCxnSpPr>
            <a:stCxn id="2050" idx="2"/>
          </p:cNvCxnSpPr>
          <p:nvPr/>
        </p:nvCxnSpPr>
        <p:spPr>
          <a:xfrm>
            <a:off x="2452622" y="4182872"/>
            <a:ext cx="10504" cy="20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3DC76C-F1DF-4857-AB86-81C112BF7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3" t="16162" r="9020" b="21619"/>
          <a:stretch/>
        </p:blipFill>
        <p:spPr>
          <a:xfrm>
            <a:off x="5768657" y="3231826"/>
            <a:ext cx="1466101" cy="878116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DEA660C-0EFB-4139-89C5-57C09933BEB8}"/>
              </a:ext>
            </a:extLst>
          </p:cNvPr>
          <p:cNvSpPr/>
          <p:nvPr/>
        </p:nvSpPr>
        <p:spPr>
          <a:xfrm>
            <a:off x="7424440" y="3030142"/>
            <a:ext cx="2317842" cy="11832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направления собственной педагогической  деятельности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7F26A50-BF16-4C44-A3E7-9331322DB180}"/>
              </a:ext>
            </a:extLst>
          </p:cNvPr>
          <p:cNvSpPr/>
          <p:nvPr/>
        </p:nvSpPr>
        <p:spPr>
          <a:xfrm>
            <a:off x="9953767" y="1903215"/>
            <a:ext cx="210175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ФГОС внеурочная деятельность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41FC66E-A99A-497C-AE12-4108517FDFAE}"/>
              </a:ext>
            </a:extLst>
          </p:cNvPr>
          <p:cNvSpPr/>
          <p:nvPr/>
        </p:nvSpPr>
        <p:spPr>
          <a:xfrm>
            <a:off x="9953767" y="3019906"/>
            <a:ext cx="2101755" cy="11629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различных уровней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CDFE858-3E21-4809-86BB-9733FBB4DBD4}"/>
              </a:ext>
            </a:extLst>
          </p:cNvPr>
          <p:cNvSpPr/>
          <p:nvPr/>
        </p:nvSpPr>
        <p:spPr>
          <a:xfrm>
            <a:off x="9953767" y="4437256"/>
            <a:ext cx="2101755" cy="11629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статуса школы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C6E2717-7C53-482D-B409-F122AB04CB82}"/>
              </a:ext>
            </a:extLst>
          </p:cNvPr>
          <p:cNvCxnSpPr/>
          <p:nvPr/>
        </p:nvCxnSpPr>
        <p:spPr>
          <a:xfrm flipV="1">
            <a:off x="9512490" y="2661313"/>
            <a:ext cx="441277" cy="338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Прямая со стрелкой 2047">
            <a:extLst>
              <a:ext uri="{FF2B5EF4-FFF2-40B4-BE49-F238E27FC236}">
                <a16:creationId xmlns:a16="http://schemas.microsoft.com/office/drawing/2014/main" id="{0D422D0B-EE21-4B82-A136-B40062947AF6}"/>
              </a:ext>
            </a:extLst>
          </p:cNvPr>
          <p:cNvCxnSpPr>
            <a:cxnSpLocks/>
            <a:stCxn id="26" idx="3"/>
            <a:endCxn id="31" idx="1"/>
          </p:cNvCxnSpPr>
          <p:nvPr/>
        </p:nvCxnSpPr>
        <p:spPr>
          <a:xfrm flipV="1">
            <a:off x="9742282" y="3601389"/>
            <a:ext cx="211485" cy="20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 стрелкой 2052">
            <a:extLst>
              <a:ext uri="{FF2B5EF4-FFF2-40B4-BE49-F238E27FC236}">
                <a16:creationId xmlns:a16="http://schemas.microsoft.com/office/drawing/2014/main" id="{1C0D0FF8-1152-45B7-BC5B-9BE74CD1E766}"/>
              </a:ext>
            </a:extLst>
          </p:cNvPr>
          <p:cNvCxnSpPr/>
          <p:nvPr/>
        </p:nvCxnSpPr>
        <p:spPr>
          <a:xfrm>
            <a:off x="9742282" y="4109942"/>
            <a:ext cx="370709" cy="2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8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42ACD-9601-477B-9217-AB23FE08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Молодые учителя МБОУ СОШ №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75DA1-C0AD-4FAB-8C81-6DE17D02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24139" b="15881"/>
          <a:stretch>
            <a:fillRect/>
          </a:stretch>
        </p:blipFill>
        <p:spPr bwMode="auto">
          <a:xfrm>
            <a:off x="736979" y="1551856"/>
            <a:ext cx="1460312" cy="240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CEF162-AE5F-4DF9-B9EA-977605C4692C}"/>
              </a:ext>
            </a:extLst>
          </p:cNvPr>
          <p:cNvSpPr/>
          <p:nvPr/>
        </p:nvSpPr>
        <p:spPr>
          <a:xfrm>
            <a:off x="266132" y="4134647"/>
            <a:ext cx="1931159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Кочан (Хегай) Мария Сергеевна, учитель начальных классов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E1E2D8B-240E-4558-9307-1D4DDB7A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15321" r="13885" b="3169"/>
          <a:stretch>
            <a:fillRect/>
          </a:stretch>
        </p:blipFill>
        <p:spPr bwMode="auto">
          <a:xfrm>
            <a:off x="2854917" y="1424153"/>
            <a:ext cx="1255594" cy="240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D9B764-B612-41B2-9195-FFBBE9E3FF3B}"/>
              </a:ext>
            </a:extLst>
          </p:cNvPr>
          <p:cNvSpPr/>
          <p:nvPr/>
        </p:nvSpPr>
        <p:spPr>
          <a:xfrm>
            <a:off x="2492065" y="3957851"/>
            <a:ext cx="1931159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Bad Script" panose="02000000000000000000" pitchFamily="2" charset="0"/>
              </a:rPr>
              <a:t>Пискеева Елена Андреевна, учитель истории и обществознания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F62087B-E581-4A1B-B4E9-4A523809D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r="4843"/>
          <a:stretch>
            <a:fillRect/>
          </a:stretch>
        </p:blipFill>
        <p:spPr bwMode="auto">
          <a:xfrm>
            <a:off x="4768137" y="1551856"/>
            <a:ext cx="1460312" cy="240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D73C36-B731-4371-8C46-C756493DC90B}"/>
              </a:ext>
            </a:extLst>
          </p:cNvPr>
          <p:cNvSpPr/>
          <p:nvPr/>
        </p:nvSpPr>
        <p:spPr>
          <a:xfrm>
            <a:off x="4631042" y="4134647"/>
            <a:ext cx="1931160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Малькова Ирина Владимировна, учитель физической культуры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D179AA-A629-43DB-9F6E-2DD069E877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r="35187" b="12522"/>
          <a:stretch/>
        </p:blipFill>
        <p:spPr>
          <a:xfrm>
            <a:off x="7055893" y="1496140"/>
            <a:ext cx="1801506" cy="24617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2FE48B-4C53-463E-8E06-F2A50C92DA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28856" r="12764" b="5324"/>
          <a:stretch/>
        </p:blipFill>
        <p:spPr>
          <a:xfrm>
            <a:off x="9211563" y="1495797"/>
            <a:ext cx="2314694" cy="24617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B2FADC-FACE-419A-BDA7-B11B69E6B993}"/>
              </a:ext>
            </a:extLst>
          </p:cNvPr>
          <p:cNvSpPr/>
          <p:nvPr/>
        </p:nvSpPr>
        <p:spPr>
          <a:xfrm>
            <a:off x="6809558" y="4399342"/>
            <a:ext cx="2047841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Горлач Анастасия Алексеевна, учитель начальных классов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FB92058-13DA-4E9B-8227-E5865065E625}"/>
              </a:ext>
            </a:extLst>
          </p:cNvPr>
          <p:cNvSpPr/>
          <p:nvPr/>
        </p:nvSpPr>
        <p:spPr>
          <a:xfrm>
            <a:off x="9211563" y="4134647"/>
            <a:ext cx="2402005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Ермакова Антонина Сергеевна, Бутенко Екатерина Геннадьевна, учителя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42921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D07D09-9AF9-43B7-9F48-69ADF59A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Молодые учителя МБОУ СОШ № 16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4AE020-63A6-4F9D-8227-F00483B1A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82" y="1634600"/>
            <a:ext cx="1793962" cy="247617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893640-DFAF-41EC-9AB8-0ABA4684C630}"/>
              </a:ext>
            </a:extLst>
          </p:cNvPr>
          <p:cNvSpPr/>
          <p:nvPr/>
        </p:nvSpPr>
        <p:spPr>
          <a:xfrm>
            <a:off x="1529385" y="4203511"/>
            <a:ext cx="1931159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Корчевская Наталия Сергеевна, учитель-дефектолог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155E7E-A7F5-4E92-99C7-ABA264FB8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65" y="1634600"/>
            <a:ext cx="1793963" cy="23919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CE9D73-4D91-477B-9747-D69717073A7A}"/>
              </a:ext>
            </a:extLst>
          </p:cNvPr>
          <p:cNvSpPr/>
          <p:nvPr/>
        </p:nvSpPr>
        <p:spPr>
          <a:xfrm>
            <a:off x="4570069" y="4203511"/>
            <a:ext cx="1931159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Понкратенко Анастасия Павловна, учитель информатики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6B651A-EF55-4684-A65D-58161D3B0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28657" r="10907" b="5324"/>
          <a:stretch/>
        </p:blipFill>
        <p:spPr>
          <a:xfrm>
            <a:off x="7582042" y="1605545"/>
            <a:ext cx="1793963" cy="236491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1152EF-3327-4CFE-B9A1-0ECB1B604D6D}"/>
              </a:ext>
            </a:extLst>
          </p:cNvPr>
          <p:cNvSpPr/>
          <p:nvPr/>
        </p:nvSpPr>
        <p:spPr>
          <a:xfrm>
            <a:off x="7444846" y="4192139"/>
            <a:ext cx="1931159" cy="1379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Bad Script" panose="02000000000000000000" pitchFamily="2" charset="0"/>
              </a:rPr>
              <a:t>Романова Арина Сергеевна, учитель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50600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4C7AB-E468-4623-843A-ADC1C712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506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Модель «учитель-учитель»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D069016-E5FE-45B2-94F3-94B00DB9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11659" r="19537" b="3531"/>
          <a:stretch>
            <a:fillRect/>
          </a:stretch>
        </p:blipFill>
        <p:spPr bwMode="auto">
          <a:xfrm>
            <a:off x="546763" y="1310186"/>
            <a:ext cx="2811463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CD16D62-2BF9-4ABB-82CD-D2629D73A438}"/>
              </a:ext>
            </a:extLst>
          </p:cNvPr>
          <p:cNvSpPr/>
          <p:nvPr/>
        </p:nvSpPr>
        <p:spPr>
          <a:xfrm>
            <a:off x="1146412" y="4633414"/>
            <a:ext cx="4949588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Демура У.В. + Понкратенко А.П.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Направление деятельности – робототехника. Школьный клуб - ШкоБот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B432F-5242-4D83-952F-2CE5FEF0E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4" y="1294862"/>
            <a:ext cx="4099323" cy="306808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91CE7C-3C16-4C8F-ADCF-829B85EB78A9}"/>
              </a:ext>
            </a:extLst>
          </p:cNvPr>
          <p:cNvSpPr/>
          <p:nvPr/>
        </p:nvSpPr>
        <p:spPr>
          <a:xfrm>
            <a:off x="2852382" y="5578474"/>
            <a:ext cx="5718412" cy="11498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С 01.09.2020 г. МБОУ СОШ № 16 – стажировочная площадка ПК ИРО по теме «Дидактические возможности 3</a:t>
            </a:r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ru-RU" dirty="0">
                <a:solidFill>
                  <a:srgbClr val="7030A0"/>
                </a:solidFill>
              </a:rPr>
              <a:t> моделирования на примере </a:t>
            </a:r>
            <a:r>
              <a:rPr lang="en-US" dirty="0">
                <a:solidFill>
                  <a:srgbClr val="7030A0"/>
                </a:solidFill>
              </a:rPr>
              <a:t>FreCad </a:t>
            </a:r>
            <a:r>
              <a:rPr lang="ru-RU" dirty="0">
                <a:solidFill>
                  <a:srgbClr val="7030A0"/>
                </a:solidFill>
              </a:rPr>
              <a:t>и </a:t>
            </a:r>
            <a:r>
              <a:rPr lang="en-US" dirty="0">
                <a:solidFill>
                  <a:srgbClr val="7030A0"/>
                </a:solidFill>
              </a:rPr>
              <a:t>Tinkercad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C07369-C5C2-4274-A905-1D3831AE7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65" y="251543"/>
            <a:ext cx="2394590" cy="31927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E91F14-4F11-4F6A-8AEA-EC634B597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/>
          <a:stretch/>
        </p:blipFill>
        <p:spPr>
          <a:xfrm>
            <a:off x="8833776" y="2817449"/>
            <a:ext cx="3304180" cy="33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7A102-435F-471F-BF9E-5C1DB74B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Модель «учитель-учитель»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E089C9-F6CB-496F-B1CC-D0F86F695B5B}"/>
              </a:ext>
            </a:extLst>
          </p:cNvPr>
          <p:cNvSpPr/>
          <p:nvPr/>
        </p:nvSpPr>
        <p:spPr>
          <a:xfrm>
            <a:off x="7289229" y="235851"/>
            <a:ext cx="4776717" cy="10558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учителей начальных классов работает над формированием функциональной грамотности обучающихся.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C883F1-8448-4E03-B833-8FEAA67A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8" y="1690688"/>
            <a:ext cx="1941190" cy="2545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80F453-32FF-4B34-8E42-49897A0AB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3"/>
          <a:stretch/>
        </p:blipFill>
        <p:spPr>
          <a:xfrm rot="5400000">
            <a:off x="2518487" y="1833515"/>
            <a:ext cx="2565780" cy="2280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AAA71C-E423-49EB-A201-26A1DAB2A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32772" r="41420" b="13830"/>
          <a:stretch/>
        </p:blipFill>
        <p:spPr>
          <a:xfrm>
            <a:off x="5434328" y="1626514"/>
            <a:ext cx="1757093" cy="26941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EC2BA9-CFE1-4B06-B010-8CEFFC0D2F85}"/>
              </a:ext>
            </a:extLst>
          </p:cNvPr>
          <p:cNvSpPr/>
          <p:nvPr/>
        </p:nvSpPr>
        <p:spPr>
          <a:xfrm>
            <a:off x="7289229" y="1428728"/>
            <a:ext cx="4776717" cy="120263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 (наставники и молодые специалисты) постоянные участники городского методического объединения. Дают открытые уроки, делятся опытом работы. 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5F32378-02E0-431A-AB53-593316FAA6DD}"/>
              </a:ext>
            </a:extLst>
          </p:cNvPr>
          <p:cNvSpPr/>
          <p:nvPr/>
        </p:nvSpPr>
        <p:spPr>
          <a:xfrm>
            <a:off x="696036" y="4510583"/>
            <a:ext cx="4949588" cy="13255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Нячёнис В.Ю. + Романова А.С., Бутенко Е.Г.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Лисина О.В. + Ермакова А.С.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Медынина Н.П. + Горлач А.А.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Направление деятельности – формирование функциональной грамотности у обучающихся.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60FDF7-16B8-4165-98AB-0BE662F5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9452" y="2910262"/>
            <a:ext cx="3151496" cy="28207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BCA157-5E11-481F-8C2B-D97BA8F02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50" y="3429000"/>
            <a:ext cx="2474794" cy="31442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E1B540-7368-4B53-8581-839DF369B0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41207" r="9205"/>
          <a:stretch/>
        </p:blipFill>
        <p:spPr>
          <a:xfrm>
            <a:off x="7992316" y="5019172"/>
            <a:ext cx="3717463" cy="19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2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6B5E4B-7943-4F51-B16B-195776F0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9" y="115447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Модель «учитель-учитель»</a:t>
            </a: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142387C-AE69-492A-A76A-8C85E921D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/>
          <a:stretch/>
        </p:blipFill>
        <p:spPr bwMode="auto">
          <a:xfrm>
            <a:off x="52186" y="1441010"/>
            <a:ext cx="3220640" cy="189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A9FD90-01C4-48D6-BF22-CFE709B49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9"/>
          <a:stretch/>
        </p:blipFill>
        <p:spPr>
          <a:xfrm>
            <a:off x="7357936" y="72271"/>
            <a:ext cx="3516572" cy="191126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D878B0D-670B-4FC1-B290-FA65E91BA64D}"/>
              </a:ext>
            </a:extLst>
          </p:cNvPr>
          <p:cNvSpPr/>
          <p:nvPr/>
        </p:nvSpPr>
        <p:spPr>
          <a:xfrm>
            <a:off x="1170055" y="3443189"/>
            <a:ext cx="5404916" cy="101343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Методическая команда школы 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ЗДУВР: Широкова Т.М., Ромасенко Е.С.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Учителя: Пискеева Е.А., Акиньшина О.Б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Направление деятельности – методическая работа.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71A62D-F8E2-4EB1-9374-F042B814B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1529" y="2012204"/>
            <a:ext cx="2709081" cy="27090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A11842-FA2A-4348-BE7F-9FFFA4DF1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9" r="7264"/>
          <a:stretch/>
        </p:blipFill>
        <p:spPr>
          <a:xfrm>
            <a:off x="7210217" y="4749949"/>
            <a:ext cx="4143583" cy="1983539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947AB5A-6367-4421-AC2F-AC8DF16E0C6D}"/>
              </a:ext>
            </a:extLst>
          </p:cNvPr>
          <p:cNvSpPr/>
          <p:nvPr/>
        </p:nvSpPr>
        <p:spPr>
          <a:xfrm>
            <a:off x="2677456" y="4499816"/>
            <a:ext cx="2181147" cy="8067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Работаем над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EBAA665-6A5F-4107-ACD0-C4B86D108F0A}"/>
              </a:ext>
            </a:extLst>
          </p:cNvPr>
          <p:cNvSpPr/>
          <p:nvPr/>
        </p:nvSpPr>
        <p:spPr>
          <a:xfrm>
            <a:off x="79482" y="4722381"/>
            <a:ext cx="2181147" cy="11682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применением современных образовательных технологий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836D87-721C-4242-AC54-7F9359E05815}"/>
              </a:ext>
            </a:extLst>
          </p:cNvPr>
          <p:cNvSpPr/>
          <p:nvPr/>
        </p:nvSpPr>
        <p:spPr>
          <a:xfrm>
            <a:off x="2677455" y="5523509"/>
            <a:ext cx="2181147" cy="11682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формированием у обучающихся функциональной грамотности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BA2B248-1C65-43A1-8F39-FAB8A989324C}"/>
              </a:ext>
            </a:extLst>
          </p:cNvPr>
          <p:cNvSpPr/>
          <p:nvPr/>
        </p:nvSpPr>
        <p:spPr>
          <a:xfrm>
            <a:off x="4981784" y="4725276"/>
            <a:ext cx="2181147" cy="12797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внеурочной деятельности как способа подготовки к ВПР, ОГЭ, ЕГЭ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3FEAEA-1D3A-40E8-AE1D-1D9742B65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/>
          <a:stretch/>
        </p:blipFill>
        <p:spPr>
          <a:xfrm rot="5400000">
            <a:off x="3369991" y="1384964"/>
            <a:ext cx="1999405" cy="1898460"/>
          </a:xfrm>
          <a:prstGeom prst="rect">
            <a:avLst/>
          </a:prstGeom>
        </p:spPr>
      </p:pic>
      <p:pic>
        <p:nvPicPr>
          <p:cNvPr id="20" name="Рисунок 10">
            <a:extLst>
              <a:ext uri="{FF2B5EF4-FFF2-40B4-BE49-F238E27FC236}">
                <a16:creationId xmlns:a16="http://schemas.microsoft.com/office/drawing/2014/main" id="{FF6751A7-0F27-472A-BB70-66E356715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r="16699"/>
          <a:stretch>
            <a:fillRect/>
          </a:stretch>
        </p:blipFill>
        <p:spPr bwMode="auto">
          <a:xfrm>
            <a:off x="5575679" y="1061127"/>
            <a:ext cx="1886037" cy="247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02B9A39-9B06-4884-956C-AB5188F43DCF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374710" y="4903169"/>
            <a:ext cx="302746" cy="173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1848A89D-EBB1-4D40-9280-7EE7CF215215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3768029" y="5306522"/>
            <a:ext cx="1" cy="21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68471EB-831D-431F-A386-E9A819940FE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858603" y="4903169"/>
            <a:ext cx="99538" cy="59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7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641</Words>
  <Application>Microsoft Office PowerPoint</Application>
  <PresentationFormat>Широкоэкранный</PresentationFormat>
  <Paragraphs>86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Bad Script</vt:lpstr>
      <vt:lpstr>Calibri</vt:lpstr>
      <vt:lpstr>Calibri Light</vt:lpstr>
      <vt:lpstr>Liberation Sans</vt:lpstr>
      <vt:lpstr>Monotype Corsiva</vt:lpstr>
      <vt:lpstr>Times New Roman</vt:lpstr>
      <vt:lpstr>Office Theme</vt:lpstr>
      <vt:lpstr>Реализация программы  «Школа молодого учителя»</vt:lpstr>
      <vt:lpstr>Программа в действии</vt:lpstr>
      <vt:lpstr>Этапы реализации программы</vt:lpstr>
      <vt:lpstr>Роль куратора школы в реализации программы</vt:lpstr>
      <vt:lpstr>Молодые учителя МБОУ СОШ № 16</vt:lpstr>
      <vt:lpstr>Молодые учителя МБОУ СОШ № 16</vt:lpstr>
      <vt:lpstr>Модель «учитель-учитель»</vt:lpstr>
      <vt:lpstr>Модель «учитель-учитель»</vt:lpstr>
      <vt:lpstr>Модель «учитель-учитель»</vt:lpstr>
      <vt:lpstr>Планируемые результаты программы</vt:lpstr>
      <vt:lpstr>Городской конкурс педагогического мастерства  “Лучший по профессии"</vt:lpstr>
      <vt:lpstr>Познакомиться с нашими  документами можно по ссылкам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программы «Школа молодого учителя»</dc:title>
  <dc:creator>Ирина Колотий</dc:creator>
  <cp:lastModifiedBy>Tatyana Shirokova</cp:lastModifiedBy>
  <cp:revision>8</cp:revision>
  <dcterms:created xsi:type="dcterms:W3CDTF">2022-02-23T04:31:00Z</dcterms:created>
  <dcterms:modified xsi:type="dcterms:W3CDTF">2022-02-24T05:58:35Z</dcterms:modified>
</cp:coreProperties>
</file>