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  <p:sldMasterId id="2147483684" r:id="rId3"/>
  </p:sldMasterIdLst>
  <p:notesMasterIdLst>
    <p:notesMasterId r:id="rId45"/>
  </p:notesMasterIdLst>
  <p:sldIdLst>
    <p:sldId id="269" r:id="rId4"/>
    <p:sldId id="294" r:id="rId5"/>
    <p:sldId id="301" r:id="rId6"/>
    <p:sldId id="299" r:id="rId7"/>
    <p:sldId id="300" r:id="rId8"/>
    <p:sldId id="302" r:id="rId9"/>
    <p:sldId id="273" r:id="rId10"/>
    <p:sldId id="297" r:id="rId11"/>
    <p:sldId id="303" r:id="rId12"/>
    <p:sldId id="309" r:id="rId13"/>
    <p:sldId id="304" r:id="rId14"/>
    <p:sldId id="308" r:id="rId15"/>
    <p:sldId id="307" r:id="rId16"/>
    <p:sldId id="310" r:id="rId17"/>
    <p:sldId id="311" r:id="rId18"/>
    <p:sldId id="314" r:id="rId19"/>
    <p:sldId id="316" r:id="rId20"/>
    <p:sldId id="312" r:id="rId21"/>
    <p:sldId id="313" r:id="rId22"/>
    <p:sldId id="315" r:id="rId23"/>
    <p:sldId id="318" r:id="rId24"/>
    <p:sldId id="317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7" r:id="rId37"/>
    <p:sldId id="289" r:id="rId38"/>
    <p:sldId id="290" r:id="rId39"/>
    <p:sldId id="291" r:id="rId40"/>
    <p:sldId id="292" r:id="rId41"/>
    <p:sldId id="293" r:id="rId42"/>
    <p:sldId id="274" r:id="rId43"/>
    <p:sldId id="25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493" autoAdjust="0"/>
  </p:normalViewPr>
  <p:slideViewPr>
    <p:cSldViewPr>
      <p:cViewPr>
        <p:scale>
          <a:sx n="77" d="100"/>
          <a:sy n="77" d="100"/>
        </p:scale>
        <p:origin x="-2604" y="-732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B184C-913D-43D1-BD8F-0A9FA020047B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A75B-FBEC-4946-AF66-2C7F342B7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45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75B-FBEC-4946-AF66-2C7F342B789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567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Овал 16"/>
          <p:cNvSpPr/>
          <p:nvPr userDrawn="1"/>
        </p:nvSpPr>
        <p:spPr>
          <a:xfrm>
            <a:off x="5000628" y="35716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13-8</a:t>
            </a:r>
            <a:endParaRPr lang="ru-RU" sz="36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2857488" y="107154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13-7</a:t>
            </a:r>
            <a:endParaRPr lang="ru-RU" sz="3600" dirty="0"/>
          </a:p>
        </p:txBody>
      </p:sp>
      <p:sp>
        <p:nvSpPr>
          <p:cNvPr id="28" name="Овал 27"/>
          <p:cNvSpPr/>
          <p:nvPr userDrawn="1"/>
        </p:nvSpPr>
        <p:spPr>
          <a:xfrm>
            <a:off x="7072330" y="2000240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3+9</a:t>
            </a:r>
            <a:endParaRPr lang="ru-RU" sz="3600" dirty="0"/>
          </a:p>
        </p:txBody>
      </p:sp>
      <p:sp>
        <p:nvSpPr>
          <p:cNvPr id="29" name="Овал 28"/>
          <p:cNvSpPr/>
          <p:nvPr userDrawn="1"/>
        </p:nvSpPr>
        <p:spPr>
          <a:xfrm>
            <a:off x="7072330" y="528638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16-7</a:t>
            </a:r>
            <a:endParaRPr lang="ru-RU" sz="3600" dirty="0"/>
          </a:p>
        </p:txBody>
      </p:sp>
      <p:sp>
        <p:nvSpPr>
          <p:cNvPr id="30" name="Овал 29"/>
          <p:cNvSpPr/>
          <p:nvPr userDrawn="1"/>
        </p:nvSpPr>
        <p:spPr>
          <a:xfrm>
            <a:off x="5072066" y="314324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8+5</a:t>
            </a:r>
            <a:endParaRPr lang="ru-RU" sz="3600" dirty="0"/>
          </a:p>
        </p:txBody>
      </p:sp>
      <p:sp>
        <p:nvSpPr>
          <p:cNvPr id="31" name="Овал 30"/>
          <p:cNvSpPr/>
          <p:nvPr userDrawn="1"/>
        </p:nvSpPr>
        <p:spPr>
          <a:xfrm>
            <a:off x="1214414" y="542926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8+6</a:t>
            </a:r>
            <a:endParaRPr lang="ru-RU" sz="3600" dirty="0"/>
          </a:p>
        </p:txBody>
      </p:sp>
      <p:sp>
        <p:nvSpPr>
          <p:cNvPr id="32" name="Овал 31"/>
          <p:cNvSpPr/>
          <p:nvPr userDrawn="1"/>
        </p:nvSpPr>
        <p:spPr>
          <a:xfrm>
            <a:off x="3643306" y="471488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14-5</a:t>
            </a:r>
            <a:endParaRPr lang="ru-RU" sz="3600" dirty="0"/>
          </a:p>
        </p:txBody>
      </p:sp>
      <p:cxnSp>
        <p:nvCxnSpPr>
          <p:cNvPr id="50" name="Скругленная соединительная линия 49"/>
          <p:cNvCxnSpPr>
            <a:stCxn id="31" idx="0"/>
          </p:cNvCxnSpPr>
          <p:nvPr userDrawn="1"/>
        </p:nvCxnSpPr>
        <p:spPr>
          <a:xfrm rot="5400000" flipH="1" flipV="1">
            <a:off x="1071538" y="3000372"/>
            <a:ext cx="3500462" cy="1357322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 userDrawn="1"/>
        </p:nvCxnSpPr>
        <p:spPr>
          <a:xfrm>
            <a:off x="4000496" y="1928802"/>
            <a:ext cx="1714512" cy="1214446"/>
          </a:xfrm>
          <a:prstGeom prst="curvedConnector3">
            <a:avLst>
              <a:gd name="adj1" fmla="val 95021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 userDrawn="1"/>
        </p:nvCxnSpPr>
        <p:spPr>
          <a:xfrm rot="16200000" flipV="1">
            <a:off x="5322099" y="2178835"/>
            <a:ext cx="4143404" cy="2214578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>
            <a:stCxn id="17" idx="6"/>
            <a:endCxn id="28" idx="0"/>
          </p:cNvCxnSpPr>
          <p:nvPr userDrawn="1"/>
        </p:nvCxnSpPr>
        <p:spPr>
          <a:xfrm>
            <a:off x="6858016" y="785794"/>
            <a:ext cx="1143008" cy="1214446"/>
          </a:xfrm>
          <a:prstGeom prst="curvedConnector2">
            <a:avLst/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Скругленная соединительная линия 75"/>
          <p:cNvCxnSpPr/>
          <p:nvPr userDrawn="1"/>
        </p:nvCxnSpPr>
        <p:spPr>
          <a:xfrm rot="5400000">
            <a:off x="4357686" y="3857628"/>
            <a:ext cx="857256" cy="857256"/>
          </a:xfrm>
          <a:prstGeom prst="curvedConnector3">
            <a:avLst>
              <a:gd name="adj1" fmla="val -1255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>
            <a:endCxn id="29" idx="2"/>
          </p:cNvCxnSpPr>
          <p:nvPr userDrawn="1"/>
        </p:nvCxnSpPr>
        <p:spPr>
          <a:xfrm>
            <a:off x="5500694" y="5143512"/>
            <a:ext cx="1571636" cy="571504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Солнце 109"/>
          <p:cNvSpPr/>
          <p:nvPr userDrawn="1"/>
        </p:nvSpPr>
        <p:spPr>
          <a:xfrm>
            <a:off x="357158" y="285728"/>
            <a:ext cx="2286016" cy="178595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20</a:t>
            </a:r>
            <a:endParaRPr lang="ru-RU" sz="3600" dirty="0"/>
          </a:p>
        </p:txBody>
      </p:sp>
      <p:sp>
        <p:nvSpPr>
          <p:cNvPr id="111" name="Облако 110"/>
          <p:cNvSpPr/>
          <p:nvPr userDrawn="1"/>
        </p:nvSpPr>
        <p:spPr>
          <a:xfrm>
            <a:off x="285752" y="714356"/>
            <a:ext cx="2428860" cy="1428760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3267978"/>
            <a:ext cx="1714512" cy="2344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7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830661 w 9144000"/>
              <a:gd name="connsiteY7" fmla="*/ 65626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576661 w 9144000"/>
              <a:gd name="connsiteY7" fmla="*/ 63213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313339" y="313339"/>
                </a:moveTo>
                <a:lnTo>
                  <a:pt x="313339" y="6562661"/>
                </a:lnTo>
                <a:lnTo>
                  <a:pt x="8576661" y="6321361"/>
                </a:lnTo>
                <a:lnTo>
                  <a:pt x="8830661" y="313339"/>
                </a:lnTo>
                <a:lnTo>
                  <a:pt x="313339" y="31333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97352"/>
            <a:ext cx="1404000" cy="270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817">
            <a:off x="315710" y="3190048"/>
            <a:ext cx="4245348" cy="3576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мка 7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830661 w 9144000"/>
              <a:gd name="connsiteY7" fmla="*/ 65626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576661 w 9144000"/>
              <a:gd name="connsiteY7" fmla="*/ 63213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313339" y="313339"/>
                </a:moveTo>
                <a:lnTo>
                  <a:pt x="313339" y="6562661"/>
                </a:lnTo>
                <a:lnTo>
                  <a:pt x="8576661" y="6321361"/>
                </a:lnTo>
                <a:lnTo>
                  <a:pt x="8830661" y="313339"/>
                </a:lnTo>
                <a:lnTo>
                  <a:pt x="313339" y="31333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" y="5219389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78600"/>
            <a:ext cx="1404000" cy="2893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мка 14"/>
          <p:cNvSpPr/>
          <p:nvPr userDrawn="1"/>
        </p:nvSpPr>
        <p:spPr>
          <a:xfrm>
            <a:off x="0" y="0"/>
            <a:ext cx="9144000" cy="6876000"/>
          </a:xfrm>
          <a:prstGeom prst="frame">
            <a:avLst>
              <a:gd name="adj1" fmla="val 4557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 userDrawn="1"/>
        </p:nvSpPr>
        <p:spPr>
          <a:xfrm>
            <a:off x="360464" y="405392"/>
            <a:ext cx="8388000" cy="6084000"/>
          </a:xfrm>
          <a:custGeom>
            <a:avLst/>
            <a:gdLst>
              <a:gd name="connsiteX0" fmla="*/ 0 w 8388000"/>
              <a:gd name="connsiteY0" fmla="*/ 0 h 6084000"/>
              <a:gd name="connsiteX1" fmla="*/ 8388000 w 8388000"/>
              <a:gd name="connsiteY1" fmla="*/ 0 h 6084000"/>
              <a:gd name="connsiteX2" fmla="*/ 8388000 w 8388000"/>
              <a:gd name="connsiteY2" fmla="*/ 6084000 h 6084000"/>
              <a:gd name="connsiteX3" fmla="*/ 0 w 8388000"/>
              <a:gd name="connsiteY3" fmla="*/ 6084000 h 6084000"/>
              <a:gd name="connsiteX4" fmla="*/ 0 w 8388000"/>
              <a:gd name="connsiteY4" fmla="*/ 0 h 6084000"/>
              <a:gd name="connsiteX5" fmla="*/ 121193 w 8388000"/>
              <a:gd name="connsiteY5" fmla="*/ 121193 h 6084000"/>
              <a:gd name="connsiteX6" fmla="*/ 121193 w 8388000"/>
              <a:gd name="connsiteY6" fmla="*/ 5962807 h 6084000"/>
              <a:gd name="connsiteX7" fmla="*/ 8266807 w 8388000"/>
              <a:gd name="connsiteY7" fmla="*/ 5962807 h 6084000"/>
              <a:gd name="connsiteX8" fmla="*/ 8266807 w 8388000"/>
              <a:gd name="connsiteY8" fmla="*/ 121193 h 6084000"/>
              <a:gd name="connsiteX9" fmla="*/ 121193 w 8388000"/>
              <a:gd name="connsiteY9" fmla="*/ 121193 h 6084000"/>
              <a:gd name="connsiteX0" fmla="*/ 0 w 8388000"/>
              <a:gd name="connsiteY0" fmla="*/ 0 h 6084000"/>
              <a:gd name="connsiteX1" fmla="*/ 8388000 w 8388000"/>
              <a:gd name="connsiteY1" fmla="*/ 0 h 6084000"/>
              <a:gd name="connsiteX2" fmla="*/ 8388000 w 8388000"/>
              <a:gd name="connsiteY2" fmla="*/ 6084000 h 6084000"/>
              <a:gd name="connsiteX3" fmla="*/ 0 w 8388000"/>
              <a:gd name="connsiteY3" fmla="*/ 6084000 h 6084000"/>
              <a:gd name="connsiteX4" fmla="*/ 0 w 8388000"/>
              <a:gd name="connsiteY4" fmla="*/ 0 h 6084000"/>
              <a:gd name="connsiteX5" fmla="*/ 121193 w 8388000"/>
              <a:gd name="connsiteY5" fmla="*/ 121193 h 6084000"/>
              <a:gd name="connsiteX6" fmla="*/ 121193 w 8388000"/>
              <a:gd name="connsiteY6" fmla="*/ 5962807 h 6084000"/>
              <a:gd name="connsiteX7" fmla="*/ 8114407 w 8388000"/>
              <a:gd name="connsiteY7" fmla="*/ 5810407 h 6084000"/>
              <a:gd name="connsiteX8" fmla="*/ 8266807 w 8388000"/>
              <a:gd name="connsiteY8" fmla="*/ 121193 h 6084000"/>
              <a:gd name="connsiteX9" fmla="*/ 121193 w 8388000"/>
              <a:gd name="connsiteY9" fmla="*/ 121193 h 60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8000" h="6084000">
                <a:moveTo>
                  <a:pt x="0" y="0"/>
                </a:moveTo>
                <a:lnTo>
                  <a:pt x="8388000" y="0"/>
                </a:lnTo>
                <a:lnTo>
                  <a:pt x="8388000" y="6084000"/>
                </a:lnTo>
                <a:lnTo>
                  <a:pt x="0" y="6084000"/>
                </a:lnTo>
                <a:lnTo>
                  <a:pt x="0" y="0"/>
                </a:lnTo>
                <a:close/>
                <a:moveTo>
                  <a:pt x="121193" y="121193"/>
                </a:moveTo>
                <a:lnTo>
                  <a:pt x="121193" y="5962807"/>
                </a:lnTo>
                <a:lnTo>
                  <a:pt x="8114407" y="5810407"/>
                </a:lnTo>
                <a:lnTo>
                  <a:pt x="8266807" y="121193"/>
                </a:lnTo>
                <a:lnTo>
                  <a:pt x="121193" y="121193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614782"/>
            <a:ext cx="1404000" cy="2706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13176"/>
            <a:ext cx="1550096" cy="13059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0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" y="5445224"/>
            <a:ext cx="1550096" cy="1305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614782"/>
            <a:ext cx="1404000" cy="270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76000"/>
          </a:xfrm>
          <a:prstGeom prst="frame">
            <a:avLst>
              <a:gd name="adj1" fmla="val 1786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 userDrawn="1"/>
        </p:nvSpPr>
        <p:spPr>
          <a:xfrm>
            <a:off x="179512" y="189368"/>
            <a:ext cx="8784000" cy="6516000"/>
          </a:xfrm>
          <a:custGeom>
            <a:avLst/>
            <a:gdLst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689484 w 8820000"/>
              <a:gd name="connsiteY7" fmla="*/ 64214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308484 w 8820000"/>
              <a:gd name="connsiteY7" fmla="*/ 60912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0000" h="6552000">
                <a:moveTo>
                  <a:pt x="0" y="0"/>
                </a:moveTo>
                <a:lnTo>
                  <a:pt x="8820000" y="0"/>
                </a:lnTo>
                <a:lnTo>
                  <a:pt x="8820000" y="6552000"/>
                </a:lnTo>
                <a:lnTo>
                  <a:pt x="0" y="6552000"/>
                </a:lnTo>
                <a:lnTo>
                  <a:pt x="0" y="0"/>
                </a:lnTo>
                <a:close/>
                <a:moveTo>
                  <a:pt x="130516" y="130516"/>
                </a:moveTo>
                <a:lnTo>
                  <a:pt x="130516" y="6421484"/>
                </a:lnTo>
                <a:lnTo>
                  <a:pt x="8308484" y="6091284"/>
                </a:lnTo>
                <a:lnTo>
                  <a:pt x="8689484" y="130516"/>
                </a:lnTo>
                <a:lnTo>
                  <a:pt x="130516" y="130516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81328"/>
            <a:ext cx="1404000" cy="270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" y="5229200"/>
            <a:ext cx="1550096" cy="13059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Овал 16"/>
          <p:cNvSpPr/>
          <p:nvPr userDrawn="1"/>
        </p:nvSpPr>
        <p:spPr>
          <a:xfrm>
            <a:off x="5000628" y="35716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13-8</a:t>
            </a:r>
            <a:endParaRPr lang="ru-RU" sz="36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2857488" y="107154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13-7</a:t>
            </a:r>
            <a:endParaRPr lang="ru-RU" sz="3600" dirty="0"/>
          </a:p>
        </p:txBody>
      </p:sp>
      <p:sp>
        <p:nvSpPr>
          <p:cNvPr id="28" name="Овал 27"/>
          <p:cNvSpPr/>
          <p:nvPr userDrawn="1"/>
        </p:nvSpPr>
        <p:spPr>
          <a:xfrm>
            <a:off x="7072330" y="2000240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3+9</a:t>
            </a:r>
            <a:endParaRPr lang="ru-RU" sz="3600" dirty="0"/>
          </a:p>
        </p:txBody>
      </p:sp>
      <p:sp>
        <p:nvSpPr>
          <p:cNvPr id="29" name="Овал 28"/>
          <p:cNvSpPr/>
          <p:nvPr userDrawn="1"/>
        </p:nvSpPr>
        <p:spPr>
          <a:xfrm>
            <a:off x="7072330" y="528638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16-7</a:t>
            </a:r>
            <a:endParaRPr lang="ru-RU" sz="3600" dirty="0"/>
          </a:p>
        </p:txBody>
      </p:sp>
      <p:sp>
        <p:nvSpPr>
          <p:cNvPr id="30" name="Овал 29"/>
          <p:cNvSpPr/>
          <p:nvPr userDrawn="1"/>
        </p:nvSpPr>
        <p:spPr>
          <a:xfrm>
            <a:off x="5072066" y="314324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8+5</a:t>
            </a:r>
            <a:endParaRPr lang="ru-RU" sz="3600" dirty="0"/>
          </a:p>
        </p:txBody>
      </p:sp>
      <p:sp>
        <p:nvSpPr>
          <p:cNvPr id="31" name="Овал 30"/>
          <p:cNvSpPr/>
          <p:nvPr userDrawn="1"/>
        </p:nvSpPr>
        <p:spPr>
          <a:xfrm>
            <a:off x="1214414" y="542926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8+6</a:t>
            </a:r>
            <a:endParaRPr lang="ru-RU" sz="3600" dirty="0"/>
          </a:p>
        </p:txBody>
      </p:sp>
      <p:sp>
        <p:nvSpPr>
          <p:cNvPr id="32" name="Овал 31"/>
          <p:cNvSpPr/>
          <p:nvPr userDrawn="1"/>
        </p:nvSpPr>
        <p:spPr>
          <a:xfrm>
            <a:off x="3643306" y="471488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14-5</a:t>
            </a:r>
            <a:endParaRPr lang="ru-RU" sz="3600" dirty="0"/>
          </a:p>
        </p:txBody>
      </p:sp>
      <p:cxnSp>
        <p:nvCxnSpPr>
          <p:cNvPr id="50" name="Скругленная соединительная линия 49"/>
          <p:cNvCxnSpPr>
            <a:stCxn id="31" idx="0"/>
          </p:cNvCxnSpPr>
          <p:nvPr userDrawn="1"/>
        </p:nvCxnSpPr>
        <p:spPr>
          <a:xfrm rot="5400000" flipH="1" flipV="1">
            <a:off x="1071538" y="3000372"/>
            <a:ext cx="3500462" cy="1357322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 userDrawn="1"/>
        </p:nvCxnSpPr>
        <p:spPr>
          <a:xfrm>
            <a:off x="4000496" y="1928802"/>
            <a:ext cx="1714512" cy="1214446"/>
          </a:xfrm>
          <a:prstGeom prst="curvedConnector3">
            <a:avLst>
              <a:gd name="adj1" fmla="val 95021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 userDrawn="1"/>
        </p:nvCxnSpPr>
        <p:spPr>
          <a:xfrm rot="16200000" flipV="1">
            <a:off x="5322099" y="2178835"/>
            <a:ext cx="4143404" cy="2214578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>
            <a:stCxn id="17" idx="6"/>
            <a:endCxn id="28" idx="0"/>
          </p:cNvCxnSpPr>
          <p:nvPr userDrawn="1"/>
        </p:nvCxnSpPr>
        <p:spPr>
          <a:xfrm>
            <a:off x="6858016" y="785794"/>
            <a:ext cx="1143008" cy="1214446"/>
          </a:xfrm>
          <a:prstGeom prst="curvedConnector2">
            <a:avLst/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Скругленная соединительная линия 75"/>
          <p:cNvCxnSpPr/>
          <p:nvPr userDrawn="1"/>
        </p:nvCxnSpPr>
        <p:spPr>
          <a:xfrm rot="5400000">
            <a:off x="4357686" y="3857628"/>
            <a:ext cx="857256" cy="857256"/>
          </a:xfrm>
          <a:prstGeom prst="curvedConnector3">
            <a:avLst>
              <a:gd name="adj1" fmla="val -1255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>
            <a:endCxn id="29" idx="2"/>
          </p:cNvCxnSpPr>
          <p:nvPr userDrawn="1"/>
        </p:nvCxnSpPr>
        <p:spPr>
          <a:xfrm>
            <a:off x="5500694" y="5143512"/>
            <a:ext cx="1571636" cy="571504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Солнце 109"/>
          <p:cNvSpPr/>
          <p:nvPr userDrawn="1"/>
        </p:nvSpPr>
        <p:spPr>
          <a:xfrm>
            <a:off x="357158" y="285728"/>
            <a:ext cx="2286016" cy="178595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20</a:t>
            </a:r>
            <a:endParaRPr lang="ru-RU" sz="3600" dirty="0"/>
          </a:p>
        </p:txBody>
      </p:sp>
      <p:sp>
        <p:nvSpPr>
          <p:cNvPr id="111" name="Облако 110"/>
          <p:cNvSpPr/>
          <p:nvPr userDrawn="1"/>
        </p:nvSpPr>
        <p:spPr>
          <a:xfrm>
            <a:off x="285752" y="714356"/>
            <a:ext cx="2428860" cy="1428760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3267978"/>
            <a:ext cx="1714512" cy="2344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654" r:id="rId3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85786" y="428604"/>
            <a:ext cx="7772400" cy="3000375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/>
                <a:solidFill>
                  <a:srgbClr val="002060"/>
                </a:solidFill>
                <a:effectLst/>
                <a:latin typeface="Arial Black" pitchFamily="34" charset="0"/>
              </a:rPr>
              <a:t>Кейс-технология</a:t>
            </a:r>
            <a:br>
              <a:rPr lang="ru-RU" sz="6600" dirty="0" smtClean="0">
                <a:ln/>
                <a:solidFill>
                  <a:srgbClr val="002060"/>
                </a:solidFill>
                <a:effectLst/>
                <a:latin typeface="Arial Black" pitchFamily="34" charset="0"/>
              </a:rPr>
            </a:br>
            <a:r>
              <a:rPr lang="ru-RU" sz="6600" dirty="0" smtClean="0">
                <a:ln/>
                <a:solidFill>
                  <a:srgbClr val="002060"/>
                </a:solidFill>
                <a:effectLst/>
                <a:latin typeface="Arial Black" pitchFamily="34" charset="0"/>
              </a:rPr>
              <a:t>в начальной школе</a:t>
            </a:r>
            <a:endParaRPr lang="ru-RU" sz="6600" dirty="0">
              <a:ln/>
              <a:solidFill>
                <a:srgbClr val="002060"/>
              </a:solidFill>
              <a:effectLst/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686" y="4714884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Нестерова Наталья Валерьевна, учитель начальных классов</a:t>
            </a:r>
          </a:p>
          <a:p>
            <a:pPr algn="ctr"/>
            <a:r>
              <a:rPr lang="ru-RU" dirty="0" smtClean="0"/>
              <a:t> МБОУ СОШ № 2 </a:t>
            </a:r>
          </a:p>
          <a:p>
            <a:pPr algn="ctr"/>
            <a:r>
              <a:rPr lang="ru-RU" dirty="0" smtClean="0"/>
              <a:t>го Большой Камень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2031" t="24166" r="49844" b="45000"/>
          <a:stretch>
            <a:fillRect/>
          </a:stretch>
        </p:blipFill>
        <p:spPr bwMode="auto">
          <a:xfrm>
            <a:off x="285720" y="428604"/>
            <a:ext cx="3929090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0938" t="21667" r="17656" b="32500"/>
          <a:stretch>
            <a:fillRect/>
          </a:stretch>
        </p:blipFill>
        <p:spPr bwMode="auto">
          <a:xfrm>
            <a:off x="4786314" y="428604"/>
            <a:ext cx="3786214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Практические задания:</a:t>
            </a:r>
          </a:p>
          <a:p>
            <a:endParaRPr lang="ru-RU" sz="2400" b="1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500042"/>
            <a:ext cx="85725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1.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Проанализируйте пищевой рацион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Кэчэгэй-бая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(таблицы 2,3, приложение 4).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2.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выводы о питании и калорийности  пищи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Кэчэгэй-бая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(таблица 2).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rgonFear\Desktop\IMG_20230119_15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876"/>
            <a:ext cx="583328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344" t="22500" r="51250" b="7499"/>
          <a:stretch>
            <a:fillRect/>
          </a:stretch>
        </p:blipFill>
        <p:spPr bwMode="auto">
          <a:xfrm>
            <a:off x="357158" y="357166"/>
            <a:ext cx="4000528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936" t="20000" r="67283" b="7692"/>
          <a:stretch>
            <a:fillRect/>
          </a:stretch>
        </p:blipFill>
        <p:spPr bwMode="auto">
          <a:xfrm>
            <a:off x="4786314" y="285728"/>
            <a:ext cx="3500462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4062" t="21528" r="46094" b="31944"/>
          <a:stretch>
            <a:fillRect/>
          </a:stretch>
        </p:blipFill>
        <p:spPr bwMode="auto">
          <a:xfrm>
            <a:off x="4786314" y="4857760"/>
            <a:ext cx="3500462" cy="1573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214290"/>
            <a:ext cx="8572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ЗАДАНИЯ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3.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Предположите, как выглядит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Кэчэгэй-бай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и почему он так выглядит (приложение 5).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16667" r="34375" b="22222"/>
          <a:stretch>
            <a:fillRect/>
          </a:stretch>
        </p:blipFill>
        <p:spPr bwMode="auto">
          <a:xfrm>
            <a:off x="2143108" y="2109777"/>
            <a:ext cx="5715040" cy="4191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224173"/>
            <a:ext cx="857256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ЗАДАНИЯ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Сформулируйте  и запишите решение этой проблемы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50938" t="21667" r="17656" b="32500"/>
          <a:stretch>
            <a:fillRect/>
          </a:stretch>
        </p:blipFill>
        <p:spPr bwMode="auto">
          <a:xfrm>
            <a:off x="4857752" y="1357298"/>
            <a:ext cx="3786214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ArgonFear\Desktop\IMG_20230119_155142.jpg"/>
          <p:cNvPicPr>
            <a:picLocks noChangeAspect="1" noChangeArrowheads="1"/>
          </p:cNvPicPr>
          <p:nvPr/>
        </p:nvPicPr>
        <p:blipFill>
          <a:blip r:embed="rId3" cstate="print"/>
          <a:srcRect r="7865"/>
          <a:stretch>
            <a:fillRect/>
          </a:stretch>
        </p:blipFill>
        <p:spPr bwMode="auto">
          <a:xfrm>
            <a:off x="357158" y="2143116"/>
            <a:ext cx="3982831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142852"/>
            <a:ext cx="857256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ЗАДАНИЯ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4.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Составьте примерное меню суточного пищевого рациона для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Кэчэгэй-бая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(приложение 12,4, 6, 7, 8, таблица 3, 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3672" t="20139" r="46875" b="34027"/>
          <a:stretch>
            <a:fillRect/>
          </a:stretch>
        </p:blipFill>
        <p:spPr bwMode="auto">
          <a:xfrm>
            <a:off x="214282" y="2643182"/>
            <a:ext cx="3500462" cy="2287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55859" t="21528" r="3906" b="34027"/>
          <a:stretch>
            <a:fillRect/>
          </a:stretch>
        </p:blipFill>
        <p:spPr bwMode="auto">
          <a:xfrm>
            <a:off x="2928926" y="3429000"/>
            <a:ext cx="3219175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14453" t="15278" r="46484" b="39583"/>
          <a:stretch>
            <a:fillRect/>
          </a:stretch>
        </p:blipFill>
        <p:spPr bwMode="auto">
          <a:xfrm>
            <a:off x="5857884" y="4500570"/>
            <a:ext cx="2714644" cy="1764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gonFear\Desktop\IMG_20230119_15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677921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ArgonFear\Desktop\IMG_20230119_155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643314"/>
            <a:ext cx="6786610" cy="2826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844" y="142852"/>
            <a:ext cx="85725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ЗАДАНИЯ</a:t>
            </a:r>
          </a:p>
          <a:p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</a:t>
            </a: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тарелку здорового питания (приложение 10), сделайте вывод, как её использовать.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Оформите тарелку своим завтраком, обедом, ужином.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 l="16015" t="18750" r="48828" b="18055"/>
          <a:stretch>
            <a:fillRect/>
          </a:stretch>
        </p:blipFill>
        <p:spPr bwMode="auto">
          <a:xfrm>
            <a:off x="2643174" y="2497925"/>
            <a:ext cx="3857652" cy="3900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gonFear\Desktop\IMG_20230119_175500.jpg"/>
          <p:cNvPicPr>
            <a:picLocks noChangeAspect="1" noChangeArrowheads="1"/>
          </p:cNvPicPr>
          <p:nvPr/>
        </p:nvPicPr>
        <p:blipFill>
          <a:blip r:embed="rId2" cstate="print"/>
          <a:srcRect l="4275" t="1887" r="10230" b="11321"/>
          <a:stretch>
            <a:fillRect/>
          </a:stretch>
        </p:blipFill>
        <p:spPr bwMode="auto">
          <a:xfrm>
            <a:off x="3786182" y="4143380"/>
            <a:ext cx="4804982" cy="2210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rgonFear\Desktop\IMG_20230119_175411.jpg"/>
          <p:cNvPicPr>
            <a:picLocks noChangeAspect="1" noChangeArrowheads="1"/>
          </p:cNvPicPr>
          <p:nvPr/>
        </p:nvPicPr>
        <p:blipFill>
          <a:blip r:embed="rId3" cstate="print"/>
          <a:srcRect l="3329" t="6522" r="8016" b="4348"/>
          <a:stretch>
            <a:fillRect/>
          </a:stretch>
        </p:blipFill>
        <p:spPr bwMode="auto">
          <a:xfrm>
            <a:off x="214282" y="857232"/>
            <a:ext cx="5174899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214290"/>
            <a:ext cx="8572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ОБЕД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20" y="3429000"/>
            <a:ext cx="8572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УЖИН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4282" y="142852"/>
            <a:ext cx="85725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Сформулируйте и запишите, как можно было предупредить создавшуюся ситуацию  (таблица 1)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50938" t="21667" r="17656" b="32500"/>
          <a:stretch>
            <a:fillRect/>
          </a:stretch>
        </p:blipFill>
        <p:spPr bwMode="auto">
          <a:xfrm>
            <a:off x="3500430" y="1428736"/>
            <a:ext cx="4286280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00042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Что такое кейс – технология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700808"/>
            <a:ext cx="78581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Кейс-технология</a:t>
            </a:r>
            <a:r>
              <a:rPr lang="ru-RU" sz="2800" dirty="0"/>
              <a:t>  (от англ. «</a:t>
            </a:r>
            <a:r>
              <a:rPr lang="ru-RU" sz="2800" dirty="0" err="1"/>
              <a:t>case</a:t>
            </a:r>
            <a:r>
              <a:rPr lang="ru-RU" sz="2800" dirty="0"/>
              <a:t>» — </a:t>
            </a:r>
            <a:r>
              <a:rPr lang="ru-RU" sz="2800" dirty="0" smtClean="0"/>
              <a:t>запутанный или необычный случай</a:t>
            </a:r>
            <a:r>
              <a:rPr lang="ru-RU" sz="2800" dirty="0"/>
              <a:t>)— интерактивная технология обучения, направленная на формирование у обучающихся знаний, умений, личностных качеств на основе анализа и решения реальной или смоделированной проблемной ситуации в контексте профессиональной деятельности, представленной в виде кейса.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ПОДВЕДЕНИЕ ИТОГОВ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pic>
        <p:nvPicPr>
          <p:cNvPr id="3" name="Picture 2" descr="C:\Users\ArgonFear\Desktop\IMG_20230119_152251.jpg"/>
          <p:cNvPicPr>
            <a:picLocks noChangeAspect="1" noChangeArrowheads="1"/>
          </p:cNvPicPr>
          <p:nvPr/>
        </p:nvPicPr>
        <p:blipFill>
          <a:blip r:embed="rId2" cstate="print"/>
          <a:srcRect l="20267" t="24490" r="12175" b="26531"/>
          <a:stretch>
            <a:fillRect/>
          </a:stretch>
        </p:blipFill>
        <p:spPr bwMode="auto">
          <a:xfrm>
            <a:off x="4357686" y="1571612"/>
            <a:ext cx="3500462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000108"/>
          <a:ext cx="7858180" cy="2714643"/>
        </p:xfrm>
        <a:graphic>
          <a:graphicData uri="http://schemas.openxmlformats.org/drawingml/2006/table">
            <a:tbl>
              <a:tblPr/>
              <a:tblGrid>
                <a:gridCol w="1068959"/>
                <a:gridCol w="1447756"/>
                <a:gridCol w="1317051"/>
                <a:gridCol w="1628414"/>
                <a:gridCol w="1348687"/>
                <a:gridCol w="1047313"/>
              </a:tblGrid>
              <a:tr h="226311">
                <a:tc>
                  <a:txBody>
                    <a:bodyPr/>
                    <a:lstStyle/>
                    <a:p>
                      <a:pPr marL="230505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1640840" marR="1636395" algn="ctr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Критерии</a:t>
                      </a:r>
                      <a:r>
                        <a:rPr lang="ru-RU" sz="900" spc="-35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оценивания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22555" marR="116840" indent="-635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Общие</a:t>
                      </a:r>
                      <a:r>
                        <a:rPr lang="ru-RU" sz="9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  <a:r>
                        <a:rPr lang="ru-RU" sz="900" spc="-2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баллов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934">
                <a:tc>
                  <a:txBody>
                    <a:bodyPr/>
                    <a:lstStyle/>
                    <a:p>
                      <a:pPr marL="6794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39370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Понимание</a:t>
                      </a:r>
                      <a:r>
                        <a:rPr lang="ru-RU" sz="900" spc="-15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пред-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55575" marR="68580" indent="-7048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ставленной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информации</a:t>
                      </a:r>
                      <a:r>
                        <a:rPr lang="ru-RU" sz="900" spc="-1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(задания)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7747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Предложение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83185" marR="77470" algn="ctr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способа решения</a:t>
                      </a:r>
                      <a:r>
                        <a:rPr lang="ru-RU" sz="900" spc="-2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проблемы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805" marR="8509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ru-RU" sz="900" spc="-5" dirty="0">
                          <a:latin typeface="Times New Roman"/>
                          <a:ea typeface="Times New Roman"/>
                          <a:cs typeface="Times New Roman"/>
                        </a:rPr>
                        <a:t>Обоснование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способа</a:t>
                      </a:r>
                      <a:r>
                        <a:rPr lang="ru-RU" sz="900" spc="-21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решения</a:t>
                      </a:r>
                      <a:r>
                        <a:rPr lang="ru-RU" sz="900" spc="-1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проблемы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90170" marR="8509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(своего</a:t>
                      </a:r>
                      <a:r>
                        <a:rPr lang="ru-RU" sz="900" spc="-5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выбора)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745" indent="6159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Предложение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64795" marR="110490" indent="-14668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900" spc="-5">
                          <a:latin typeface="Times New Roman"/>
                          <a:ea typeface="Times New Roman"/>
                          <a:cs typeface="Times New Roman"/>
                        </a:rPr>
                        <a:t>альтернативных</a:t>
                      </a:r>
                      <a:r>
                        <a:rPr lang="ru-RU" sz="900" spc="-2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вариантов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1530">
                <a:tc>
                  <a:txBody>
                    <a:bodyPr/>
                    <a:lstStyle/>
                    <a:p>
                      <a:pPr marL="6794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6576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15595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43434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1310" marR="31750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320" marR="14224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934">
                <a:tc>
                  <a:txBody>
                    <a:bodyPr/>
                    <a:lstStyle/>
                    <a:p>
                      <a:pPr marL="6794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6576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15595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43434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1310" marR="31750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6050" marR="142875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934">
                <a:tc>
                  <a:txBody>
                    <a:bodyPr/>
                    <a:lstStyle/>
                    <a:p>
                      <a:pPr marL="6794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6576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15595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434340" algn="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1310" marR="317500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6050" marR="142875" algn="ctr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8596" y="285728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ОЦЕНИВАНИЕ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4000504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Решение оценивается в </a:t>
            </a:r>
            <a:r>
              <a:rPr lang="ru-RU" dirty="0" err="1" smtClean="0"/>
              <a:t>четырехбалльной</a:t>
            </a:r>
            <a:r>
              <a:rPr lang="ru-RU" dirty="0" smtClean="0"/>
              <a:t> системе: </a:t>
            </a:r>
          </a:p>
          <a:p>
            <a:r>
              <a:rPr lang="ru-RU" dirty="0" smtClean="0"/>
              <a:t>«нет» — 0, «скорее нет» — 1, «скорее да» — 2,</a:t>
            </a:r>
          </a:p>
          <a:p>
            <a:r>
              <a:rPr lang="ru-RU" dirty="0" smtClean="0"/>
              <a:t>«да» — 3. Учащиеся за выполнение кейса может набрать максимально 12 баллов: от 11 до 12 — «отлично»; от 10 до 8 — «хорошо»; от 6 до 7 — «удовлетворительно»; от 5 и ниже — «неудовлетворительно» </a:t>
            </a:r>
            <a:endParaRPr lang="ru-RU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26172" t="49306" r="44922" b="16666"/>
          <a:stretch>
            <a:fillRect/>
          </a:stretch>
        </p:blipFill>
        <p:spPr bwMode="auto">
          <a:xfrm>
            <a:off x="1785918" y="1571612"/>
            <a:ext cx="5717956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83192"/>
            <a:ext cx="83529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Предмет:</a:t>
            </a:r>
            <a:r>
              <a:rPr lang="ru-RU" sz="2400" dirty="0"/>
              <a:t> Окружающий мир</a:t>
            </a:r>
          </a:p>
          <a:p>
            <a:r>
              <a:rPr lang="ru-RU" sz="2400" b="1" dirty="0"/>
              <a:t>Программа:</a:t>
            </a:r>
            <a:r>
              <a:rPr lang="ru-RU" sz="2400" dirty="0"/>
              <a:t> Школа </a:t>
            </a:r>
            <a:r>
              <a:rPr lang="ru-RU" sz="2400" dirty="0" smtClean="0"/>
              <a:t>России   </a:t>
            </a:r>
          </a:p>
          <a:p>
            <a:r>
              <a:rPr lang="ru-RU" sz="2000" b="1" dirty="0" smtClean="0"/>
              <a:t>Учебник</a:t>
            </a:r>
            <a:r>
              <a:rPr lang="ru-RU" sz="2000" b="1" dirty="0"/>
              <a:t>:</a:t>
            </a:r>
            <a:r>
              <a:rPr lang="ru-RU" sz="2000" dirty="0"/>
              <a:t> А.А. Плешаков. Окружающий мир. </a:t>
            </a:r>
            <a:r>
              <a:rPr lang="ru-RU" sz="2000" dirty="0" smtClean="0"/>
              <a:t>3 класс. Часть2</a:t>
            </a:r>
            <a:r>
              <a:rPr lang="ru-RU" sz="2000" dirty="0"/>
              <a:t>. С.20-23.</a:t>
            </a:r>
          </a:p>
          <a:p>
            <a:r>
              <a:rPr lang="ru-RU" sz="2400" b="1" dirty="0"/>
              <a:t>Тема урока:</a:t>
            </a:r>
            <a:r>
              <a:rPr lang="ru-RU" sz="2400" dirty="0"/>
              <a:t> Опасные места</a:t>
            </a:r>
          </a:p>
          <a:p>
            <a:r>
              <a:rPr lang="ru-RU" sz="2400" b="1" dirty="0"/>
              <a:t>Проблема урока:</a:t>
            </a:r>
            <a:r>
              <a:rPr lang="ru-RU" sz="2400" dirty="0"/>
              <a:t> личная безопасность человека</a:t>
            </a:r>
          </a:p>
          <a:p>
            <a:r>
              <a:rPr lang="ru-RU" sz="2400" b="1" dirty="0"/>
              <a:t>Понятия, проверяемые данным кейсом:</a:t>
            </a:r>
            <a:r>
              <a:rPr lang="ru-RU" sz="2400" dirty="0"/>
              <a:t> Человеческая жизнь бесценна, нельзя подвергать ее неоправданному </a:t>
            </a:r>
            <a:r>
              <a:rPr lang="ru-RU" sz="2400" dirty="0" smtClean="0"/>
              <a:t>риску.</a:t>
            </a:r>
          </a:p>
          <a:p>
            <a:endParaRPr lang="ru-RU" sz="2400" dirty="0"/>
          </a:p>
          <a:p>
            <a:r>
              <a:rPr lang="ru-RU" sz="2400" b="1" dirty="0" smtClean="0"/>
              <a:t>1 этап – погружение в совместную деятельность</a:t>
            </a:r>
            <a:endParaRPr lang="ru-RU" sz="2400" b="1" dirty="0"/>
          </a:p>
          <a:p>
            <a:r>
              <a:rPr lang="ru-RU" dirty="0" smtClean="0"/>
              <a:t> - </a:t>
            </a:r>
            <a:r>
              <a:rPr lang="ru-RU" sz="2400" dirty="0" smtClean="0"/>
              <a:t>Вспомните песенку самого умного поросенка о своем доме.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Пример 2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143512"/>
            <a:ext cx="1282644" cy="135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5143512"/>
            <a:ext cx="1125385" cy="1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50467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</a:t>
            </a:r>
            <a:r>
              <a:rPr lang="ru-RU" sz="2400" b="1" dirty="0" smtClean="0"/>
              <a:t> </a:t>
            </a:r>
            <a:r>
              <a:rPr lang="ru-RU" sz="2400" b="1" dirty="0"/>
              <a:t>этап – </a:t>
            </a:r>
            <a:r>
              <a:rPr lang="ru-RU" sz="2400" b="1" dirty="0" smtClean="0"/>
              <a:t>организация совместной деятельности</a:t>
            </a:r>
          </a:p>
          <a:p>
            <a:r>
              <a:rPr lang="ru-RU" sz="2400" dirty="0" smtClean="0"/>
              <a:t>Каждая группа получает свой материал для изучения и обсуждения и работы с планом-карточкой для фиксации информации:</a:t>
            </a:r>
          </a:p>
          <a:p>
            <a:r>
              <a:rPr lang="ru-RU" sz="2400" b="1" dirty="0" smtClean="0"/>
              <a:t>1 группа – «Опасности на стройке» (интернет-статья)</a:t>
            </a:r>
          </a:p>
          <a:p>
            <a:endParaRPr lang="ru-RU" sz="2400" b="1" dirty="0"/>
          </a:p>
          <a:p>
            <a:r>
              <a:rPr lang="ru-RU" sz="2400" b="1" dirty="0" smtClean="0"/>
              <a:t>2 группа – «Опасности в доме» (интернет-источник)</a:t>
            </a:r>
          </a:p>
          <a:p>
            <a:endParaRPr lang="ru-RU" sz="2400" b="1" dirty="0"/>
          </a:p>
          <a:p>
            <a:r>
              <a:rPr lang="ru-RU" sz="2400" b="1" dirty="0" smtClean="0"/>
              <a:t>3 группа – «Если ты остался один дома» (учебный плакат)</a:t>
            </a:r>
          </a:p>
          <a:p>
            <a:endParaRPr lang="ru-RU" sz="2400" b="1" dirty="0"/>
          </a:p>
          <a:p>
            <a:r>
              <a:rPr lang="ru-RU" sz="2400" b="1" dirty="0" smtClean="0"/>
              <a:t>4 группа – «Опасности на льду» (брошюра)</a:t>
            </a:r>
          </a:p>
          <a:p>
            <a:endParaRPr lang="ru-RU" sz="2400" b="1" dirty="0"/>
          </a:p>
          <a:p>
            <a:r>
              <a:rPr lang="ru-RU" sz="2400" b="1" dirty="0" smtClean="0"/>
              <a:t>5 группа – «Будь осторожен с незнакомыми людьми» (плакат)</a:t>
            </a:r>
          </a:p>
          <a:p>
            <a:r>
              <a:rPr lang="ru-RU" sz="2400" b="1" dirty="0" smtClean="0"/>
              <a:t>6 группа – «Трансформаторная будка»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(материал из репортажей Новостей)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5666418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2574"/>
            <a:ext cx="8280920" cy="396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429132"/>
            <a:ext cx="2825564" cy="193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9282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Инструкция по выполнению задания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1</a:t>
            </a:r>
            <a:r>
              <a:rPr lang="ru-RU" sz="2400" dirty="0">
                <a:solidFill>
                  <a:srgbClr val="002060"/>
                </a:solidFill>
              </a:rPr>
              <a:t>. Прочитайте текст.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2. Прокомментируйте ситуацию.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3. Выявите проблему.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4. Предложите способ(ы) ее разрешения.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5. Ответьте на вопрос: Как можно было бы избежать подобной ситуации</a:t>
            </a:r>
            <a:r>
              <a:rPr lang="ru-RU" sz="2400" dirty="0" smtClean="0">
                <a:solidFill>
                  <a:srgbClr val="002060"/>
                </a:solidFill>
              </a:rPr>
              <a:t>?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dirty="0"/>
              <a:t> </a:t>
            </a:r>
            <a:r>
              <a:rPr lang="ru-RU" sz="2400" b="1" dirty="0"/>
              <a:t>Практические задания для каждой группы:</a:t>
            </a:r>
            <a:endParaRPr lang="ru-RU" sz="2400" dirty="0"/>
          </a:p>
          <a:p>
            <a:r>
              <a:rPr lang="ru-RU" sz="2400" u="sng" dirty="0" smtClean="0"/>
              <a:t>Примеры: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/>
              <a:t>Вы увидели младшего брата, играющего на подоконнике.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/>
              <a:t>Незнакомец на улице предложил вам бесплатно забрать породистого маленького котенка из машины.</a:t>
            </a:r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301"/>
            <a:ext cx="1007169" cy="124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5691157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3 этап </a:t>
            </a:r>
            <a:r>
              <a:rPr lang="ru-RU" sz="2400" b="1" dirty="0"/>
              <a:t>– </a:t>
            </a:r>
            <a:r>
              <a:rPr lang="ru-RU" sz="2400" b="1" dirty="0" smtClean="0"/>
              <a:t>анализ (выводы по теме) и рефлексия (подведение итогов)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5623769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999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Пример </a:t>
            </a:r>
            <a:r>
              <a:rPr lang="ru-RU" sz="2400" b="1" dirty="0" smtClean="0">
                <a:solidFill>
                  <a:srgbClr val="002060"/>
                </a:solidFill>
              </a:rPr>
              <a:t>3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78297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Предмет:</a:t>
            </a:r>
            <a:r>
              <a:rPr lang="ru-RU" sz="2400" dirty="0"/>
              <a:t> Окружающий мир</a:t>
            </a:r>
          </a:p>
          <a:p>
            <a:r>
              <a:rPr lang="ru-RU" sz="2400" b="1" dirty="0"/>
              <a:t>Программа:</a:t>
            </a:r>
            <a:r>
              <a:rPr lang="ru-RU" sz="2400" dirty="0"/>
              <a:t> Школа России</a:t>
            </a:r>
          </a:p>
          <a:p>
            <a:r>
              <a:rPr lang="ru-RU" sz="2000" b="1" dirty="0"/>
              <a:t>Учебник:</a:t>
            </a:r>
            <a:r>
              <a:rPr lang="ru-RU" sz="2000" dirty="0"/>
              <a:t> А.А. Плешаков. Окружающий мир. </a:t>
            </a:r>
            <a:r>
              <a:rPr lang="ru-RU" sz="2000" dirty="0" smtClean="0"/>
              <a:t>3 класс. Часть2</a:t>
            </a:r>
            <a:r>
              <a:rPr lang="ru-RU" sz="2000" dirty="0"/>
              <a:t>. С.31-38.</a:t>
            </a:r>
          </a:p>
          <a:p>
            <a:r>
              <a:rPr lang="ru-RU" sz="2400" b="1" dirty="0"/>
              <a:t>Тема урока:</a:t>
            </a:r>
            <a:r>
              <a:rPr lang="ru-RU" sz="2400" dirty="0"/>
              <a:t> Что такое экологическая безопасность?</a:t>
            </a:r>
          </a:p>
          <a:p>
            <a:r>
              <a:rPr lang="ru-RU" sz="2400" b="1" dirty="0"/>
              <a:t>Проблема урока:</a:t>
            </a:r>
            <a:r>
              <a:rPr lang="ru-RU" sz="2400" dirty="0"/>
              <a:t> сохранение здоровья человека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t="3893" r="3439" b="-2048"/>
          <a:stretch/>
        </p:blipFill>
        <p:spPr bwMode="auto">
          <a:xfrm>
            <a:off x="4500562" y="3071810"/>
            <a:ext cx="3881656" cy="334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www.playcast.ru/uploads/2016/10/04/2008927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98" y="4869160"/>
            <a:ext cx="1436011" cy="1772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67860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5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Задания для групп:</a:t>
            </a:r>
          </a:p>
          <a:p>
            <a:r>
              <a:rPr lang="ru-RU" sz="2400" dirty="0" smtClean="0"/>
              <a:t>№1 – Выполните творческую работу. Подумайте и нарисуйте плакат со своим примером.</a:t>
            </a:r>
          </a:p>
          <a:p>
            <a:endParaRPr lang="ru-RU" sz="2400" dirty="0"/>
          </a:p>
          <a:p>
            <a:r>
              <a:rPr lang="ru-RU" sz="2400" dirty="0" smtClean="0"/>
              <a:t>№2 – Закончите схему «Пути поступления загрязняющих веществ в организм человека»</a:t>
            </a:r>
            <a:endParaRPr lang="ru-RU" sz="2400" dirty="0"/>
          </a:p>
        </p:txBody>
      </p:sp>
      <p:pic>
        <p:nvPicPr>
          <p:cNvPr id="8194" name="Picture 2" descr="F:\КЕЙСЫ2\Окр.мир.Опасные места\img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70" y="2576543"/>
            <a:ext cx="5575043" cy="4181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64872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999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Пример </a:t>
            </a:r>
            <a:r>
              <a:rPr lang="ru-RU" sz="2400" b="1" dirty="0" smtClean="0">
                <a:solidFill>
                  <a:srgbClr val="002060"/>
                </a:solidFill>
              </a:rPr>
              <a:t>4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78297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Тема: Семейный </a:t>
            </a:r>
            <a:r>
              <a:rPr lang="ru-RU" sz="2400" b="1" dirty="0" smtClean="0"/>
              <a:t>бюджет.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b="1" dirty="0" smtClean="0"/>
              <a:t>3 </a:t>
            </a:r>
            <a:r>
              <a:rPr lang="ru-RU" sz="2400" b="1" dirty="0"/>
              <a:t>класс 1 часть </a:t>
            </a:r>
            <a:r>
              <a:rPr lang="ru-RU" sz="2400" b="1" dirty="0" smtClean="0"/>
              <a:t>С.75-77)</a:t>
            </a:r>
          </a:p>
          <a:p>
            <a:endParaRPr lang="ru-RU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Кто из взрослых в вашей семье работает и зарабатывает деньги? Есть ли в вашей семье те, кто получает пенсию, стипендию, пособие? На что ваша семья расходует деньги?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8" t="12641"/>
          <a:stretch/>
        </p:blipFill>
        <p:spPr bwMode="auto">
          <a:xfrm>
            <a:off x="2037949" y="3000372"/>
            <a:ext cx="6926539" cy="373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6" y="2734346"/>
            <a:ext cx="1016788" cy="12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02570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00042"/>
            <a:ext cx="735811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Этапы работы с кейсами: </a:t>
            </a:r>
            <a:endParaRPr lang="ru-RU" sz="4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400" b="1" dirty="0" smtClean="0"/>
              <a:t>I </a:t>
            </a:r>
            <a:r>
              <a:rPr lang="ru-RU" sz="2400" b="1" dirty="0"/>
              <a:t>этап </a:t>
            </a:r>
            <a:r>
              <a:rPr lang="ru-RU" sz="2400" dirty="0"/>
              <a:t>— знакомство с ситуацией, её особенностями; </a:t>
            </a:r>
            <a:endParaRPr lang="ru-RU" sz="2400" dirty="0" smtClean="0"/>
          </a:p>
          <a:p>
            <a:r>
              <a:rPr lang="ru-RU" sz="2400" b="1" dirty="0" smtClean="0"/>
              <a:t>II </a:t>
            </a:r>
            <a:r>
              <a:rPr lang="ru-RU" sz="2400" b="1" dirty="0"/>
              <a:t>этап </a:t>
            </a:r>
            <a:r>
              <a:rPr lang="ru-RU" sz="2400" dirty="0"/>
              <a:t>— выделение основной проблемы (проблем), выделение персоналий, которые могут реально воздействовать на ситуацию; </a:t>
            </a:r>
            <a:endParaRPr lang="ru-RU" sz="2400" dirty="0" smtClean="0"/>
          </a:p>
          <a:p>
            <a:r>
              <a:rPr lang="ru-RU" sz="2400" b="1" dirty="0" smtClean="0"/>
              <a:t>III </a:t>
            </a:r>
            <a:r>
              <a:rPr lang="ru-RU" sz="2400" b="1" dirty="0"/>
              <a:t>этап </a:t>
            </a:r>
            <a:r>
              <a:rPr lang="ru-RU" sz="2400" dirty="0"/>
              <a:t>— предложение концепций или тем для «мозгового штурма</a:t>
            </a:r>
            <a:r>
              <a:rPr lang="ru-RU" sz="2400" dirty="0" smtClean="0"/>
              <a:t>»;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IV этап </a:t>
            </a:r>
            <a:r>
              <a:rPr lang="ru-RU" sz="2400" dirty="0"/>
              <a:t>— анализ последствий принятия того или иного решения; </a:t>
            </a:r>
            <a:endParaRPr lang="ru-RU" sz="2400" dirty="0" smtClean="0"/>
          </a:p>
          <a:p>
            <a:r>
              <a:rPr lang="ru-RU" sz="2400" b="1" dirty="0" smtClean="0"/>
              <a:t>V </a:t>
            </a:r>
            <a:r>
              <a:rPr lang="ru-RU" sz="2400" b="1" dirty="0"/>
              <a:t>этап </a:t>
            </a:r>
            <a:r>
              <a:rPr lang="ru-RU" sz="2400" dirty="0"/>
              <a:t>— решение кейса — предложение одного или нескольких вариантов последовательности действий, указание на важные проблемы, механизмы их предотвращения и решения.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18"/>
            <a:ext cx="8568952" cy="405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56088"/>
            <a:ext cx="4577420" cy="23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1017587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079103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4795"/>
            <a:ext cx="6438908" cy="675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1686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074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Пример </a:t>
            </a:r>
            <a:r>
              <a:rPr lang="ru-RU" sz="2400" b="1" dirty="0" smtClean="0">
                <a:solidFill>
                  <a:srgbClr val="002060"/>
                </a:solidFill>
              </a:rPr>
              <a:t>5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78297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Предмет:</a:t>
            </a:r>
            <a:r>
              <a:rPr lang="ru-RU" sz="2000" dirty="0"/>
              <a:t> Математика</a:t>
            </a:r>
          </a:p>
          <a:p>
            <a:r>
              <a:rPr lang="ru-RU" sz="2000" b="1" dirty="0"/>
              <a:t>Программа:</a:t>
            </a:r>
            <a:r>
              <a:rPr lang="ru-RU" sz="2000" dirty="0"/>
              <a:t> Школа России</a:t>
            </a:r>
          </a:p>
          <a:p>
            <a:r>
              <a:rPr lang="ru-RU" sz="2000" b="1" dirty="0"/>
              <a:t>Учебник:</a:t>
            </a:r>
            <a:r>
              <a:rPr lang="ru-RU" sz="2000" dirty="0"/>
              <a:t> М.И. Моро. Математика 3 класс. Часть1. С. 73.</a:t>
            </a:r>
          </a:p>
          <a:p>
            <a:r>
              <a:rPr lang="ru-RU" sz="2000" b="1" dirty="0"/>
              <a:t>Тема урока:</a:t>
            </a:r>
            <a:r>
              <a:rPr lang="ru-RU" sz="2000" dirty="0"/>
              <a:t> Решение задач. Задачи – расчеты.</a:t>
            </a:r>
          </a:p>
          <a:p>
            <a:r>
              <a:rPr lang="ru-RU" sz="2000" b="1" dirty="0"/>
              <a:t>Проблема урока:</a:t>
            </a:r>
            <a:r>
              <a:rPr lang="ru-RU" sz="2000" dirty="0"/>
              <a:t> формирование хозяйственно-экономической культуры  </a:t>
            </a:r>
            <a:r>
              <a:rPr lang="ru-RU" sz="2000" dirty="0" smtClean="0"/>
              <a:t>обучающихся</a:t>
            </a:r>
            <a:endParaRPr lang="ru-RU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410593"/>
            <a:ext cx="4594262" cy="39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241388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28533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Задачи для решения по группам:</a:t>
            </a:r>
            <a:endParaRPr lang="ru-RU" sz="2800" dirty="0"/>
          </a:p>
          <a:p>
            <a:r>
              <a:rPr lang="ru-RU" sz="2800" b="1" dirty="0"/>
              <a:t>Задача 1</a:t>
            </a:r>
            <a:endParaRPr lang="ru-RU" sz="2800" dirty="0"/>
          </a:p>
          <a:p>
            <a:pPr algn="just"/>
            <a:r>
              <a:rPr lang="ru-RU" sz="2800" dirty="0"/>
              <a:t>Для того, чтобы связать шапку, варежки и носки хозяйке нужно 300 г шерсти красного цвета. Можно купить красную пряжу по цене 70 руб. за 60 г, а можно купить неокрашенную пряжу по цене 40 руб. за 50 г и окрасить ее. Один пакетик краски стоит 30 руб. и рассчитан на окраску 100 г пряжи. Какой вариант покупки вы предпочтете и почему?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59" y="4365104"/>
            <a:ext cx="14382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09341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5582008"/>
              </p:ext>
            </p:extLst>
          </p:nvPr>
        </p:nvGraphicFramePr>
        <p:xfrm>
          <a:off x="2000232" y="3195073"/>
          <a:ext cx="6892249" cy="3546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8462"/>
                <a:gridCol w="1059863"/>
                <a:gridCol w="1093671"/>
                <a:gridCol w="900253"/>
              </a:tblGrid>
              <a:tr h="6814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</a:rPr>
                        <a:t>       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продукт                                 Название магазина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Магнит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Дикси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Копеечка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Картофель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Морковь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Сливочное масло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210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Растительное масло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80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90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Сосиски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250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230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Сыр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340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360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350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Черный хлеб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Белый хлеб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32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3" y="106658"/>
            <a:ext cx="87129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2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таблице указаны средние цены (в рублях) на некоторые основные продукты питания в трех магазинах нашего города.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Определите, в каком из этих магазинов окажется самым дешевым следующий набор продуктов: 3 кг картофеля, 1 кг сосисок, 1 л растительного масла, буханка хлеба и батон.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Имеет ли смысл купить эти продукты в разных магазинах?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 ли, что при этом вы потеряете время, но сэкономите деньги?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Возможно, для вас будет лучше сэкономить время?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4090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5030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Предмет: литературное чтение</a:t>
            </a:r>
            <a:endParaRPr lang="ru-RU" sz="2400" dirty="0"/>
          </a:p>
          <a:p>
            <a:r>
              <a:rPr lang="ru-RU" sz="2400" b="1" dirty="0"/>
              <a:t>Учебник: М.Ф. Климанова, В.Г. Горецкий и др. 2 класс 2 часть</a:t>
            </a:r>
            <a:endParaRPr lang="ru-RU" sz="2400" dirty="0"/>
          </a:p>
          <a:p>
            <a:r>
              <a:rPr lang="ru-RU" sz="2400" b="1" dirty="0"/>
              <a:t>Тема: В. Осеева «Волшебное слово».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204864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5000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Пример </a:t>
            </a:r>
            <a:r>
              <a:rPr lang="ru-RU" sz="2400" b="1" dirty="0" smtClean="0">
                <a:solidFill>
                  <a:srgbClr val="002060"/>
                </a:solidFill>
              </a:rPr>
              <a:t>6.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76" y="1850635"/>
            <a:ext cx="6053962" cy="452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87676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4596205"/>
              </p:ext>
            </p:extLst>
          </p:nvPr>
        </p:nvGraphicFramePr>
        <p:xfrm>
          <a:off x="251520" y="1052663"/>
          <a:ext cx="7992890" cy="5419922"/>
        </p:xfrm>
        <a:graphic>
          <a:graphicData uri="http://schemas.openxmlformats.org/drawingml/2006/table">
            <a:tbl>
              <a:tblPr firstRow="1" firstCol="1" bandRow="1"/>
              <a:tblGrid>
                <a:gridCol w="2304256"/>
                <a:gridCol w="3217632"/>
                <a:gridCol w="2471002"/>
              </a:tblGrid>
              <a:tr h="32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Дедушка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лицо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спокойное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доброе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сердитое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морщинами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заплаканное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взгляд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добрый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злой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ласковый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обиженный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голос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спокойный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резкий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тихий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грубый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успокаивающий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громкий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движения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сидит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сопит от обиды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чертит зонтиком на песке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стукнул кулаком по скамейке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7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проявление 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чувств и эмоций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спокойно себя ведет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косится на деда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3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участвует в другом человеке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сердится, бурчит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утешает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восклицает: «Никто меня не жалеет!»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6222"/>
            <a:ext cx="878497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кейса: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Опираясь на текст, составьте словесный портрет дедушки и мальчика, заполните таблицу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7144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823335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25652" cy="28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409108" cy="31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5686"/>
            <a:ext cx="4186436" cy="29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http://etkul74.ru/img/projects_img/ee40375056ecc93291f61e58a54734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12490"/>
            <a:ext cx="4187692" cy="314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351945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Задание для 3 группы:</a:t>
            </a:r>
            <a:endParaRPr lang="ru-RU" sz="2400" dirty="0"/>
          </a:p>
          <a:p>
            <a:r>
              <a:rPr lang="ru-RU" sz="2400" dirty="0"/>
              <a:t>Распределите роли и инсценируйте содержание рассказа в лицах. Попытайтесь изобразить эмоциональные состояния героев и их изменения в конце истории.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4482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Задание </a:t>
            </a:r>
            <a:r>
              <a:rPr lang="ru-RU" sz="2400" b="1" dirty="0"/>
              <a:t>для 4 группы:</a:t>
            </a:r>
            <a:endParaRPr lang="ru-RU" sz="2400" dirty="0"/>
          </a:p>
          <a:p>
            <a:r>
              <a:rPr lang="ru-RU" sz="2400" dirty="0"/>
              <a:t>Составьте список «волшебных» слов.</a:t>
            </a:r>
          </a:p>
          <a:p>
            <a:r>
              <a:rPr lang="ru-RU" sz="2400" dirty="0"/>
              <a:t>Ответьте на вопрос: какую силу имеют «волшебные» слова.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5699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Задание </a:t>
            </a:r>
            <a:r>
              <a:rPr lang="ru-RU" sz="2400" b="1" dirty="0"/>
              <a:t>для 5 группы:</a:t>
            </a:r>
            <a:endParaRPr lang="ru-RU" sz="2400" dirty="0"/>
          </a:p>
          <a:p>
            <a:r>
              <a:rPr lang="ru-RU" sz="2400" dirty="0"/>
              <a:t>Найдите из разных источников пословицы и поговорке о добрых словах, о добром отношении людей, о добре. Какие из них наиболее точно подойдут к рассказу.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58" y="4916604"/>
            <a:ext cx="14382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439131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285720" y="214290"/>
            <a:ext cx="864399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классификации кейсов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выделяют такие виды: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кейсы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которые отражают реальные жизненные ситуации;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 кейсы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основной задачей которых выступает обучение;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научно-исследовательские кейсы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ориентированные на осуществление исследовательской деятельности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Преимущества кейс -  технологии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05342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dirty="0">
                <a:latin typeface="Arial" charset="0"/>
                <a:cs typeface="Arial" charset="0"/>
              </a:rPr>
              <a:t>обеспечивает активизацию познавательной деятельности школьников, учит критически мыслить, решать сложные проблемы, принимать продуманные решения, общаться с людьми, развивает самостоятельность и творческие способности </a:t>
            </a:r>
            <a:r>
              <a:rPr lang="ru-RU" sz="2000" dirty="0" smtClean="0">
                <a:latin typeface="Arial" charset="0"/>
                <a:cs typeface="Arial" charset="0"/>
              </a:rPr>
              <a:t>обучающихся;</a:t>
            </a:r>
          </a:p>
          <a:p>
            <a:endParaRPr lang="ru-RU" sz="2000" dirty="0">
              <a:latin typeface="Arial" charset="0"/>
              <a:cs typeface="Arial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>
                <a:latin typeface="Arial" charset="0"/>
                <a:cs typeface="Arial" charset="0"/>
              </a:rPr>
              <a:t>повышает интерес </a:t>
            </a:r>
            <a:r>
              <a:rPr lang="ru-RU" sz="2000" dirty="0" err="1" smtClean="0">
                <a:latin typeface="Arial" charset="0"/>
                <a:cs typeface="Arial" charset="0"/>
              </a:rPr>
              <a:t>обучащихся</a:t>
            </a:r>
            <a:r>
              <a:rPr lang="ru-RU" sz="2000" dirty="0" smtClean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к предмету и формирует ключевые образовательные </a:t>
            </a:r>
            <a:r>
              <a:rPr lang="ru-RU" sz="2000" dirty="0" smtClean="0">
                <a:latin typeface="Arial" charset="0"/>
                <a:cs typeface="Arial" charset="0"/>
              </a:rPr>
              <a:t>компетенции;</a:t>
            </a:r>
          </a:p>
          <a:p>
            <a:endParaRPr lang="ru-RU" sz="2000" dirty="0">
              <a:latin typeface="Arial" charset="0"/>
              <a:cs typeface="Arial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>
                <a:latin typeface="Arial" charset="0"/>
                <a:cs typeface="Arial" charset="0"/>
              </a:rPr>
              <a:t>любой </a:t>
            </a:r>
            <a:r>
              <a:rPr lang="ru-RU" sz="2000" dirty="0" smtClean="0">
                <a:latin typeface="Arial" charset="0"/>
                <a:cs typeface="Arial" charset="0"/>
              </a:rPr>
              <a:t>учитель</a:t>
            </a:r>
            <a:r>
              <a:rPr lang="ru-RU" sz="2000" dirty="0">
                <a:latin typeface="Arial" charset="0"/>
                <a:cs typeface="Arial" charset="0"/>
              </a:rPr>
              <a:t>, который пожелает внедрять кейс - технологии, имея на руках руководство и набор ситуаций, сможет это сделать вполне профессионально. </a:t>
            </a:r>
          </a:p>
        </p:txBody>
      </p:sp>
    </p:spTree>
    <p:extLst>
      <p:ext uri="{BB962C8B-B14F-4D97-AF65-F5344CB8AC3E}">
        <p14:creationId xmlns="" xmlns:p14="http://schemas.microsoft.com/office/powerpoint/2010/main" val="958610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57288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blipFill dpi="0" rotWithShape="1">
                  <a:blip r:embed="rId3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Источники:</a:t>
            </a:r>
            <a:endParaRPr lang="ru-RU" dirty="0">
              <a:blipFill dpi="0" rotWithShape="1">
                <a:blip r:embed="rId3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636588" y="3357563"/>
            <a:ext cx="8507412" cy="6477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1800" b="0" dirty="0">
                <a:ln w="11430">
                  <a:noFill/>
                </a:ln>
                <a:solidFill>
                  <a:srgbClr val="002060"/>
                </a:solidFill>
                <a:effectLst/>
              </a:rPr>
              <a:t>http://www.playcast.ru/uploads/2016/10/04/20089273.png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42845" y="1600200"/>
            <a:ext cx="9001156" cy="373221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sz="1800" dirty="0">
              <a:solidFill>
                <a:schemeClr val="tx1"/>
              </a:solidFill>
              <a:effectLst/>
            </a:endParaRPr>
          </a:p>
          <a:p>
            <a:endParaRPr lang="ru-RU" sz="18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  <a:effectLst/>
            </a:endParaRPr>
          </a:p>
          <a:p>
            <a:endParaRPr lang="ru-RU" sz="1800" dirty="0">
              <a:solidFill>
                <a:schemeClr val="tx1"/>
              </a:solidFill>
              <a:effectLst/>
            </a:endParaRPr>
          </a:p>
          <a:p>
            <a:endParaRPr lang="ru-RU" sz="18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https://im0-tub-ru.yandex.net/i?id=a07b68b5809c0c401c0a6d8620e4dae3-l&amp;n=13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933056"/>
            <a:ext cx="7458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http://2017-godu.ru/wp-content/uploads/2016/02/family1-1024x533.jpg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4860162"/>
            <a:ext cx="7101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http://nommurestobar.com/imagelib/5704fd858e477.jpg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55721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http://flirt.jofo.me/data/userfiles/98/images/639111-rebenok-ne-prinimaet-moego-muzhiny.jpg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857364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http://mtdata.ru/u9/photoC33D/20216525559-0/original.jpg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2357430"/>
            <a:ext cx="8429684" cy="66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http://www.workingly.ru/wp-content/uploads/2012/01/nanny-diaries.jpg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285720" y="17482"/>
            <a:ext cx="857256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Существуют различные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кейс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технологии: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метод инцидентов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метод разбора деловой корреспонденции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игровое проектирование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ситуационно-ролевая игра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метод дискуссии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кейс- 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стади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метода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кейс-стади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совместными усилиями группы учащихся проанализировать представленную ситуацию, разработать варианты проблем, найти их практическое решение, закончить оценкой предложенных алгоритмов и выбором лучшего из них.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Где применять кейс-технологию?</a:t>
            </a:r>
            <a:endParaRPr lang="ru-RU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http://www.bookin.org.ru/book/2496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929066"/>
            <a:ext cx="2036195" cy="2608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1-tub-ru.yandex.net/i?id=02dc2587139acd00073991542a4a758f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62768"/>
            <a:ext cx="1857388" cy="2457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a07b68b5809c0c401c0a6d8620e4dae3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4054041"/>
            <a:ext cx="1996577" cy="2496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36" r="70751" b="44685"/>
          <a:stretch/>
        </p:blipFill>
        <p:spPr bwMode="auto">
          <a:xfrm>
            <a:off x="6357950" y="4000504"/>
            <a:ext cx="2143140" cy="244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86" t="7399" r="12066" b="14293"/>
          <a:stretch/>
        </p:blipFill>
        <p:spPr bwMode="auto">
          <a:xfrm>
            <a:off x="6572264" y="1214422"/>
            <a:ext cx="1853451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10" y="1187633"/>
            <a:ext cx="1889860" cy="25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0926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ПРИМЕР 1</a:t>
            </a:r>
          </a:p>
          <a:p>
            <a:r>
              <a:rPr lang="ru-RU" sz="2800" b="1" dirty="0" smtClean="0"/>
              <a:t>Предмет</a:t>
            </a:r>
            <a:r>
              <a:rPr lang="ru-RU" sz="2800" b="1" dirty="0"/>
              <a:t>:</a:t>
            </a:r>
            <a:r>
              <a:rPr lang="ru-RU" sz="2800" dirty="0"/>
              <a:t> Окружающий мир</a:t>
            </a:r>
          </a:p>
          <a:p>
            <a:r>
              <a:rPr lang="ru-RU" sz="2800" b="1" dirty="0"/>
              <a:t>Программа:</a:t>
            </a:r>
            <a:r>
              <a:rPr lang="ru-RU" sz="2800" dirty="0"/>
              <a:t> Школа </a:t>
            </a:r>
            <a:r>
              <a:rPr lang="ru-RU" sz="2800" dirty="0" smtClean="0"/>
              <a:t>России   </a:t>
            </a:r>
          </a:p>
          <a:p>
            <a:r>
              <a:rPr lang="ru-RU" sz="2800" b="1" dirty="0" smtClean="0"/>
              <a:t>Учебник</a:t>
            </a:r>
            <a:r>
              <a:rPr lang="ru-RU" sz="2800" b="1" dirty="0"/>
              <a:t>:</a:t>
            </a:r>
            <a:r>
              <a:rPr lang="ru-RU" sz="2800" dirty="0"/>
              <a:t> А.А. Плешаков. Окружающий мир. </a:t>
            </a:r>
            <a:r>
              <a:rPr lang="ru-RU" sz="2800" dirty="0" smtClean="0"/>
              <a:t>3 класс. Часть1. С.135-137.</a:t>
            </a:r>
            <a:endParaRPr lang="ru-RU" sz="2800" dirty="0"/>
          </a:p>
          <a:p>
            <a:r>
              <a:rPr lang="ru-RU" sz="2800" b="1" dirty="0"/>
              <a:t>Тема урока:</a:t>
            </a:r>
            <a:r>
              <a:rPr lang="ru-RU" sz="2800" dirty="0"/>
              <a:t> </a:t>
            </a:r>
            <a:r>
              <a:rPr lang="ru-RU" sz="2800" dirty="0" smtClean="0"/>
              <a:t>Наше питание</a:t>
            </a:r>
            <a:endParaRPr lang="ru-RU" sz="2800" dirty="0"/>
          </a:p>
          <a:p>
            <a:r>
              <a:rPr lang="ru-RU" sz="2800" b="1" dirty="0"/>
              <a:t>Проблема урока:</a:t>
            </a:r>
            <a:r>
              <a:rPr lang="ru-RU" sz="2800" dirty="0"/>
              <a:t> </a:t>
            </a:r>
            <a:r>
              <a:rPr lang="ru-RU" sz="2800" smtClean="0"/>
              <a:t>как правильно </a:t>
            </a:r>
            <a:r>
              <a:rPr lang="ru-RU" sz="2800" dirty="0" smtClean="0"/>
              <a:t>питаться</a:t>
            </a:r>
            <a:endParaRPr lang="ru-RU" sz="2800" dirty="0"/>
          </a:p>
          <a:p>
            <a:r>
              <a:rPr lang="ru-RU" sz="2800" b="1" dirty="0"/>
              <a:t>Понятия, проверяемые данным </a:t>
            </a:r>
            <a:r>
              <a:rPr lang="ru-RU" sz="2800" b="1" dirty="0" smtClean="0"/>
              <a:t>кейсом: </a:t>
            </a:r>
            <a:r>
              <a:rPr lang="ru-RU" sz="2800" dirty="0" smtClean="0"/>
              <a:t>чтобы быть здоровым очень важно правильно питаться.</a:t>
            </a:r>
          </a:p>
          <a:p>
            <a:endParaRPr lang="ru-RU" sz="2800" dirty="0"/>
          </a:p>
          <a:p>
            <a:r>
              <a:rPr lang="ru-RU" sz="2800" b="1" dirty="0" smtClean="0"/>
              <a:t>1 этап – погружение в совместную деятельность</a:t>
            </a:r>
            <a:endParaRPr lang="ru-RU" sz="2800" b="1" dirty="0"/>
          </a:p>
          <a:p>
            <a:r>
              <a:rPr lang="ru-RU" sz="2800" dirty="0" smtClean="0"/>
              <a:t> - Вспомните отрывок из м/</a:t>
            </a:r>
            <a:r>
              <a:rPr lang="ru-RU" sz="2800" dirty="0" err="1" smtClean="0"/>
              <a:t>ф</a:t>
            </a:r>
            <a:r>
              <a:rPr lang="ru-RU" sz="2800" dirty="0" smtClean="0"/>
              <a:t> «</a:t>
            </a:r>
            <a:r>
              <a:rPr lang="ru-RU" sz="2800" dirty="0" err="1" smtClean="0"/>
              <a:t>Винни</a:t>
            </a:r>
            <a:r>
              <a:rPr lang="ru-RU" sz="2800" dirty="0" smtClean="0"/>
              <a:t> Пух идёт в гости к Кролику».</a:t>
            </a:r>
            <a:endParaRPr lang="ru-RU" sz="28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</a:t>
            </a:r>
            <a:r>
              <a:rPr lang="ru-RU" sz="2400" b="1" dirty="0" smtClean="0"/>
              <a:t> </a:t>
            </a:r>
            <a:r>
              <a:rPr lang="ru-RU" sz="2400" b="1" dirty="0"/>
              <a:t>этап – </a:t>
            </a:r>
            <a:r>
              <a:rPr lang="ru-RU" sz="2400" b="1" dirty="0" smtClean="0"/>
              <a:t>организация совместной деятельности</a:t>
            </a:r>
          </a:p>
          <a:p>
            <a:r>
              <a:rPr lang="ru-RU" sz="2400" dirty="0" smtClean="0"/>
              <a:t>Каждая группа получает свой материал для изучения и обсуждения и работы с планом-карточкой для фиксации информации: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Инструкция по выполнению задания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1. Прочитайте текст.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2. Прокомментируйте ситуацию.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3. Выявите проблему. </a:t>
            </a:r>
          </a:p>
          <a:p>
            <a:endParaRPr lang="ru-RU" sz="2400" dirty="0" smtClean="0"/>
          </a:p>
        </p:txBody>
      </p:sp>
      <p:pic>
        <p:nvPicPr>
          <p:cNvPr id="1029" name="Picture 5" descr="C:\Users\Мама\Desktop\IMG_20230119_145030.jpg"/>
          <p:cNvPicPr>
            <a:picLocks noChangeAspect="1" noChangeArrowheads="1"/>
          </p:cNvPicPr>
          <p:nvPr/>
        </p:nvPicPr>
        <p:blipFill>
          <a:blip r:embed="rId2" cstate="print"/>
          <a:srcRect l="15859" r="13906"/>
          <a:stretch>
            <a:fillRect/>
          </a:stretch>
        </p:blipFill>
        <p:spPr bwMode="auto">
          <a:xfrm>
            <a:off x="3714744" y="3228513"/>
            <a:ext cx="4664902" cy="3009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1458</Words>
  <Application>Microsoft Office PowerPoint</Application>
  <PresentationFormat>Экран (4:3)</PresentationFormat>
  <Paragraphs>253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2_Тема Office</vt:lpstr>
      <vt:lpstr>1_Тема Office</vt:lpstr>
      <vt:lpstr>Открытая</vt:lpstr>
      <vt:lpstr>Кейс-технология в начальной школе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Кроссворд Школа</dc:title>
  <dc:creator>Неверова О.И.</dc:creator>
  <cp:lastModifiedBy>ArgonFear</cp:lastModifiedBy>
  <cp:revision>164</cp:revision>
  <dcterms:modified xsi:type="dcterms:W3CDTF">2023-01-22T10:21:57Z</dcterms:modified>
</cp:coreProperties>
</file>