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9" r:id="rId4"/>
    <p:sldId id="275" r:id="rId5"/>
    <p:sldId id="277" r:id="rId6"/>
    <p:sldId id="266" r:id="rId7"/>
    <p:sldId id="261" r:id="rId8"/>
    <p:sldId id="283" r:id="rId9"/>
    <p:sldId id="258" r:id="rId10"/>
    <p:sldId id="271" r:id="rId11"/>
    <p:sldId id="260" r:id="rId12"/>
    <p:sldId id="280" r:id="rId13"/>
    <p:sldId id="279" r:id="rId14"/>
    <p:sldId id="265" r:id="rId15"/>
    <p:sldId id="264" r:id="rId16"/>
    <p:sldId id="276" r:id="rId17"/>
    <p:sldId id="278" r:id="rId18"/>
    <p:sldId id="262" r:id="rId19"/>
    <p:sldId id="267" r:id="rId20"/>
    <p:sldId id="268" r:id="rId21"/>
    <p:sldId id="270" r:id="rId22"/>
    <p:sldId id="269" r:id="rId23"/>
    <p:sldId id="281" r:id="rId24"/>
    <p:sldId id="282" r:id="rId25"/>
    <p:sldId id="284" r:id="rId26"/>
    <p:sldId id="27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55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0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6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9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9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18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26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0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96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2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22.09.2022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isk.yandex.ru/d/H9c8Gf-DwggFq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cnppm/regionalnye-nastavnicheskie-komandy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wp-content/uploads/2021/03/analiticheskaya-spravka-k-monitoringu-programm-nastavnichestva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cnppm/pelican/" TargetMode="External"/><Relationship Id="rId7" Type="http://schemas.openxmlformats.org/officeDocument/2006/relationships/hyperlink" Target="https://pkiro.ru/activities/cnppm/regionalnye-nastavnicheskie-komandy/" TargetMode="External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teacheroffareast" TargetMode="External"/><Relationship Id="rId5" Type="http://schemas.openxmlformats.org/officeDocument/2006/relationships/hyperlink" Target="https://pkiro.ru/activities/proekty/regionalnyj-nastavnicheskij-czentr-primorskogo-kraya/#link-popup-nastavniki" TargetMode="External"/><Relationship Id="rId4" Type="http://schemas.openxmlformats.org/officeDocument/2006/relationships/hyperlink" Target="https://t.me/TeacherOfTHEyearPrimory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8159824" cy="3980596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500"/>
              </a:spcBef>
              <a:spcAft>
                <a:spcPts val="500"/>
              </a:spcAft>
            </a:pP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Приморский краевой институт развития образования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Ц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ентр непрерывного повышения профессионального мастерства 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Региональный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наставнический 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центр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>Развитие системы наставничества </a:t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>в Приморском крае.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подготовки ОО к федеральному мониторингу реализации целевой модели наставничества в соответствии с методическими рекомендациями Министерства просвещения РФ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589240"/>
            <a:ext cx="4824536" cy="72008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8486"/>
            <a:ext cx="2520280" cy="271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/>
          <a:srcRect l="6887" t="13703" r="53427" b="61224"/>
          <a:stretch/>
        </p:blipFill>
        <p:spPr bwMode="auto">
          <a:xfrm>
            <a:off x="6372200" y="4241244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0348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20080"/>
          </a:xfrm>
        </p:spPr>
        <p:txBody>
          <a:bodyPr>
            <a:normAutofit fontScale="90000"/>
          </a:bodyPr>
          <a:lstStyle/>
          <a:p>
            <a:pPr algn="just">
              <a:lnSpc>
                <a:spcPct val="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формы наставничества (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Методрекомендации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Мипроса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665816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</a:pPr>
            <a:endParaRPr lang="ru-RU" dirty="0"/>
          </a:p>
          <a:p>
            <a:pPr algn="just"/>
            <a:r>
              <a:rPr lang="ru-RU" dirty="0"/>
              <a:t>привлечение молодых педагогов к выполнению роли наставника по отношению к более опытным педагогам с целью преодоления их профессиональных </a:t>
            </a:r>
            <a:r>
              <a:rPr lang="ru-RU" dirty="0" smtClean="0"/>
              <a:t>затруднений;</a:t>
            </a:r>
            <a:endParaRPr lang="ru-RU" dirty="0"/>
          </a:p>
          <a:p>
            <a:pPr algn="just"/>
            <a:r>
              <a:rPr lang="ru-RU" dirty="0" smtClean="0"/>
              <a:t>реализация </a:t>
            </a:r>
            <a:r>
              <a:rPr lang="ru-RU" dirty="0"/>
              <a:t>индивидуальных траекторий (индивидуализация запросов от наставляемых), выбор форм и видов наставничества «под </a:t>
            </a:r>
            <a:r>
              <a:rPr lang="ru-RU" dirty="0" smtClean="0"/>
              <a:t>запрос»; </a:t>
            </a:r>
            <a:endParaRPr lang="ru-RU" dirty="0"/>
          </a:p>
          <a:p>
            <a:pPr algn="just"/>
            <a:r>
              <a:rPr lang="ru-RU" dirty="0" smtClean="0"/>
              <a:t>использование </a:t>
            </a:r>
            <a:r>
              <a:rPr lang="ru-RU" dirty="0"/>
              <a:t>групповых форм наставничества; </a:t>
            </a:r>
          </a:p>
          <a:p>
            <a:pPr algn="just"/>
            <a:r>
              <a:rPr lang="ru-RU" dirty="0" smtClean="0"/>
              <a:t>взаимодействие </a:t>
            </a:r>
            <a:r>
              <a:rPr lang="ru-RU" dirty="0"/>
              <a:t>наставников и наставляемых в рамках тематических проектов/проектной деятельности (целевые </a:t>
            </a:r>
            <a:r>
              <a:rPr lang="ru-RU" dirty="0" err="1"/>
              <a:t>интенсивы</a:t>
            </a:r>
            <a:r>
              <a:rPr lang="ru-RU" dirty="0"/>
              <a:t>, онлайн-марафоны от наставников, разработка дистанционных курсов, запись видеороликов и др.);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сетевую инициативу (взаимодействие с сетевыми партнерами, другими образовательными организациями, педагогическими вузами и организациями СПО, ЦНППМ ПР и др.); </a:t>
            </a:r>
          </a:p>
          <a:p>
            <a:pPr algn="just"/>
            <a:r>
              <a:rPr lang="ru-RU" dirty="0"/>
              <a:t>− виртуальное пространство многоуровневого сетевого наставничества и взаимодействия (формирование электронной базы наставничества, совместные интернет-проекты, консультации, конкурсы и пр.); </a:t>
            </a:r>
          </a:p>
          <a:p>
            <a:pPr algn="just"/>
            <a:r>
              <a:rPr lang="ru-RU" dirty="0"/>
              <a:t>− привлечение внешних компетентных наставников и экспертов</a:t>
            </a:r>
            <a:r>
              <a:rPr lang="ru-RU" dirty="0" smtClean="0"/>
              <a:t>. (заявка в произвольной форме </a:t>
            </a:r>
            <a:r>
              <a:rPr lang="en-US" dirty="0" smtClean="0">
                <a:hlinkClick r:id="rId2"/>
              </a:rPr>
              <a:t>yasen65@mail.ru</a:t>
            </a:r>
            <a:r>
              <a:rPr lang="en-US" dirty="0" smtClean="0"/>
              <a:t> </a:t>
            </a:r>
            <a:r>
              <a:rPr lang="ru-RU" dirty="0" smtClean="0"/>
              <a:t> ( ФИО, должность, место работы </a:t>
            </a:r>
            <a:r>
              <a:rPr lang="ru-RU" dirty="0" err="1" smtClean="0"/>
              <a:t>Сеничевой</a:t>
            </a:r>
            <a:r>
              <a:rPr lang="ru-RU" dirty="0" smtClean="0"/>
              <a:t> Ю.А, руководителю РНЦ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850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648072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работает  целевая модель наставничества в Приморском крае?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5737824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500" dirty="0" smtClean="0"/>
              <a:t>Изменение традиционных форматов наставничества:</a:t>
            </a:r>
          </a:p>
          <a:p>
            <a:pPr marL="109728" indent="0" algn="just">
              <a:buNone/>
            </a:pPr>
            <a:r>
              <a:rPr lang="ru-RU" sz="1700" dirty="0" smtClean="0"/>
              <a:t>1) </a:t>
            </a:r>
            <a:r>
              <a:rPr lang="ru-RU" sz="1700" dirty="0" smtClean="0"/>
              <a:t>Разработка и реализация программ наставничества </a:t>
            </a:r>
            <a:r>
              <a:rPr lang="ru-RU" sz="1700" b="1" dirty="0" smtClean="0">
                <a:solidFill>
                  <a:srgbClr val="FF0000"/>
                </a:solidFill>
              </a:rPr>
              <a:t>для обучающихся </a:t>
            </a:r>
            <a:r>
              <a:rPr lang="ru-RU" sz="1700" dirty="0" smtClean="0"/>
              <a:t>(«учитель-ученик», «ученик- ученик»   - непродуктивный  </a:t>
            </a:r>
            <a:r>
              <a:rPr lang="ru-RU" sz="1700" dirty="0" smtClean="0"/>
              <a:t>формат «один-один</a:t>
            </a:r>
            <a:r>
              <a:rPr lang="ru-RU" sz="1700" dirty="0" smtClean="0"/>
              <a:t>» в формат «наставник –группа»</a:t>
            </a:r>
            <a:endParaRPr lang="ru-RU" sz="1700" dirty="0" smtClean="0"/>
          </a:p>
          <a:p>
            <a:pPr marL="109728" indent="0">
              <a:buNone/>
            </a:pPr>
            <a:r>
              <a:rPr lang="ru-RU" sz="1700" dirty="0" smtClean="0"/>
              <a:t>2) Преобразование </a:t>
            </a:r>
            <a:r>
              <a:rPr lang="ru-RU" sz="1700" dirty="0"/>
              <a:t>основных форм и моделей методологии наставничества:</a:t>
            </a:r>
          </a:p>
          <a:p>
            <a:pPr marL="109728" indent="0" algn="just">
              <a:buNone/>
            </a:pPr>
            <a:r>
              <a:rPr lang="ru-RU" sz="1700" dirty="0"/>
              <a:t> </a:t>
            </a:r>
            <a:r>
              <a:rPr lang="ru-RU" sz="1700" dirty="0" smtClean="0"/>
              <a:t>а) </a:t>
            </a:r>
            <a:r>
              <a:rPr lang="ru-RU" sz="1700" dirty="0" smtClean="0"/>
              <a:t>как </a:t>
            </a:r>
            <a:r>
              <a:rPr lang="ru-RU" sz="1700" dirty="0"/>
              <a:t>вариант модель «Учитель – учитель» реализуется в формате «Школа в школе». Это формат работает в городских муниципальных образованиях, где много молодых специалистов. </a:t>
            </a:r>
            <a:r>
              <a:rPr lang="ru-RU" sz="1700" dirty="0" smtClean="0"/>
              <a:t>Автор  </a:t>
            </a:r>
            <a:r>
              <a:rPr lang="ru-RU" sz="1700" dirty="0"/>
              <a:t>модели </a:t>
            </a:r>
            <a:r>
              <a:rPr lang="ru-RU" sz="1700" dirty="0" smtClean="0"/>
              <a:t>– ММС  Артемовского </a:t>
            </a:r>
            <a:r>
              <a:rPr lang="ru-RU" sz="1700" dirty="0"/>
              <a:t>ГО. Здесь создана и функционирует в рамках наставнического проекта, муниципальная сетевая школа молодого педагога, которая включает школьные локации по разные профессиональные компетенции. </a:t>
            </a:r>
            <a:r>
              <a:rPr lang="ru-RU" sz="1700" dirty="0"/>
              <a:t>Местом презентации проектов молодых, работающих в школе 1 год,  является Фестиваль «Диалог педагогических идей. Мои первые проекты», где школьные наставники курируют проекты молодых, которые для них являются актуальными, личностно и профессионально значимыми на основе выявленных профессиональных дефицитов. Формой презентации результатов проектов для работающих 2-3 года является  Бенефис «Профессиональное становление молодого педагога».</a:t>
            </a:r>
          </a:p>
          <a:p>
            <a:pPr marL="109728" indent="0" algn="just">
              <a:buNone/>
            </a:pPr>
            <a:r>
              <a:rPr lang="ru-RU" sz="1700" dirty="0" smtClean="0"/>
              <a:t>б) </a:t>
            </a:r>
            <a:r>
              <a:rPr lang="ru-RU" sz="1700" dirty="0"/>
              <a:t>в формате «методической матрешки»: ОО, ММС, региональная система наставничества (опыт является открытым для педагогов края (каждый педагог имеет возможность получить доступ к лучшим педагогическим практикам и использовать их в своей деятельности)  </a:t>
            </a:r>
            <a:r>
              <a:rPr lang="en-US" sz="1700" dirty="0">
                <a:hlinkClick r:id="rId2"/>
              </a:rPr>
              <a:t>https://disk.yandex.ru/d/H9c8Gf-DwggFqQ</a:t>
            </a:r>
            <a:r>
              <a:rPr lang="ru-RU" sz="1700" dirty="0"/>
              <a:t> . </a:t>
            </a:r>
          </a:p>
          <a:p>
            <a:pPr marL="109728" indent="0" algn="just"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276306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традиционных форматов наставничества: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809832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модели «Учитель-учитель»  -  в модель «Мастер – мастеру» (лидер, обладающий определенными компетенциями, осуществляет наставничество для педагогов, имеющих профессиональные дефициты в данной области, но владеющих другими педагогическими компетенциями).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учителей-предметников естественнонаучного направления в ряде муниципалитетов Приморского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обусловил разработку </a:t>
            </a:r>
            <a:r>
              <a:rPr lang="ru-RU" dirty="0" smtClean="0"/>
              <a:t>модели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</a:t>
            </a:r>
            <a:r>
              <a:rPr lang="ru-RU" dirty="0" smtClean="0"/>
              <a:t> </a:t>
            </a:r>
            <a:r>
              <a:rPr lang="ru-RU" dirty="0"/>
              <a:t>и эффективного функционирования центров «Точка </a:t>
            </a:r>
            <a:r>
              <a:rPr lang="ru-RU" dirty="0" smtClean="0"/>
              <a:t>роста», которая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прошла успешную апробацию и показала хорошие результаты в области формирования методических компетенций педагогов  центров  естественнонаучной направленности «Точка роста» в трехкомпонентной системе: образовательная организация, муниципальная методическая система и региональная система непрерывного повышения профессионального мастерства (в рамках единой дорожной карты, обеспечивающей инновационные форматы повышения квалификации педагогов «Точки роста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Надеждинский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МР, МБОУ СОШ №1.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79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12968" cy="43204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системы наставничества – проектный подход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традиционных форматов наставничества: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r>
              <a:rPr lang="ru-RU" dirty="0" smtClean="0"/>
              <a:t>г </a:t>
            </a:r>
            <a:r>
              <a:rPr lang="ru-RU" dirty="0"/>
              <a:t>) классической модели «Наставник – молодой педагог»  в модель «сетевые наставнические команды». Команды двухуровневые или </a:t>
            </a:r>
            <a:r>
              <a:rPr lang="ru-RU" dirty="0" err="1"/>
              <a:t>двухстатусные</a:t>
            </a:r>
            <a:r>
              <a:rPr lang="ru-RU" dirty="0"/>
              <a:t>: региональные и муниципальные команды. Общая характеристика заключается в том, что вокруг сетевого наставника собирается команда молодых педагогов под определенную проектную или инновационную идею, задачу и реализуют под ключ, внедряя в собственную образовательную деятельность. </a:t>
            </a:r>
          </a:p>
          <a:p>
            <a:pPr marL="109728" indent="0" algn="just">
              <a:buNone/>
            </a:pPr>
            <a:r>
              <a:rPr lang="ru-RU" dirty="0"/>
              <a:t>Включение педагогов-лидеров общественного мнения в наставническую деятельность (деятельность регионального методического актива)  -  </a:t>
            </a:r>
            <a:r>
              <a:rPr lang="ru-RU" b="1" dirty="0"/>
              <a:t>тиражирование модели на муниципальном уровне. </a:t>
            </a:r>
            <a:r>
              <a:rPr lang="ru-RU" dirty="0"/>
              <a:t>(25% молодых не имеют наставников)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формате  сетевых наставнических команд  </a:t>
            </a:r>
            <a:r>
              <a:rPr lang="en-US" dirty="0">
                <a:hlinkClick r:id="rId2"/>
              </a:rPr>
              <a:t>https://pkiro.ru/activities/cnppm/regionalnye-nastavnicheskie-komand/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988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28803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наставнические команды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65816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9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проекты наставнических  команд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«Учебное исследование как инструмент постановки и решения субъективно новых задач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Конструкторское бюро: развиваем читательские навыки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сёрфинг"	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Сетевая краеведческая  школа «Мое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Приморье»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«Методический портфолио: формируем функциональную грамотность школьников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для учения и обучения»	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Учимся, действуя!»	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Геймификация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способ повышения учебной мотивации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подход  в практике социальных проектов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Ученические проекты – потенциал личностного развития  ученика и учителя»	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школы и ВУЗа как условие успешной адаптации и подготовки молодых педагогов"	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благотворительный проект "Ракушка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Добра», «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Рябец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Галина Михайловна  89143412424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604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201622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внедрения системы наставничества педагогических работников в образовательных организациях Российской Федерации – конец 2022 года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мониторинг декабрь - 2022 года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егиональный мониторинг – октябрь 2022 года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(мониторинг реализации программ наставничества) – показатели по поддержке молодых педагогов/реализации программ наставничества педагогических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4081640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sz="2000" b="1" dirty="0"/>
              <a:t>Наставничество – </a:t>
            </a:r>
            <a:r>
              <a:rPr lang="ru-RU" sz="2000" dirty="0"/>
              <a:t>форма обеспечения профессионального становления, развития и адаптации к квалифицированному исполнению должностных обязанностей лиц, в отношении которых осуществляется наставничество </a:t>
            </a:r>
            <a:r>
              <a:rPr lang="ru-RU" sz="2000" dirty="0" smtClean="0"/>
              <a:t>.</a:t>
            </a:r>
          </a:p>
          <a:p>
            <a:pPr marL="109728" indent="0" algn="just">
              <a:buNone/>
            </a:pPr>
            <a:r>
              <a:rPr lang="ru-RU" sz="2000" b="1" dirty="0"/>
              <a:t>Наставник </a:t>
            </a:r>
            <a:r>
              <a:rPr lang="ru-RU" sz="2000" b="1" dirty="0" smtClean="0"/>
              <a:t>и наставляемый</a:t>
            </a:r>
            <a:r>
              <a:rPr lang="ru-RU" sz="2000" dirty="0" smtClean="0"/>
              <a:t>– участники </a:t>
            </a:r>
            <a:r>
              <a:rPr lang="ru-RU" sz="2000" dirty="0"/>
              <a:t>персонализированной программы </a:t>
            </a:r>
            <a:r>
              <a:rPr lang="ru-RU" sz="2000" dirty="0" smtClean="0"/>
              <a:t>наставничества. </a:t>
            </a:r>
            <a:endParaRPr lang="ru-RU" sz="2000" b="1" dirty="0" smtClean="0"/>
          </a:p>
          <a:p>
            <a:pPr marL="109728" indent="0" algn="just">
              <a:buNone/>
            </a:pPr>
            <a:r>
              <a:rPr lang="ru-RU" sz="2000" dirty="0" smtClean="0"/>
              <a:t>Развитие </a:t>
            </a:r>
            <a:r>
              <a:rPr lang="ru-RU" sz="2000" dirty="0"/>
              <a:t>практик наставничества </a:t>
            </a:r>
            <a:r>
              <a:rPr lang="ru-RU" sz="2000" b="1" dirty="0"/>
              <a:t>с внедрением новой квалификационной категории «педагог-наставник». </a:t>
            </a:r>
            <a:endParaRPr lang="ru-RU" sz="2000" b="1" dirty="0" smtClean="0"/>
          </a:p>
          <a:p>
            <a:pPr marL="109728" indent="0" algn="just">
              <a:buNone/>
            </a:pPr>
            <a:r>
              <a:rPr lang="ru-RU" sz="2000" b="1" i="1" dirty="0"/>
              <a:t>Нематериальные способы </a:t>
            </a:r>
            <a:r>
              <a:rPr lang="ru-RU" sz="2000" b="1" i="1" dirty="0" smtClean="0"/>
              <a:t>стимулирования</a:t>
            </a:r>
          </a:p>
          <a:p>
            <a:r>
              <a:rPr lang="ru-RU" sz="2000" dirty="0" smtClean="0"/>
              <a:t>учтена </a:t>
            </a:r>
            <a:r>
              <a:rPr lang="ru-RU" sz="2000" dirty="0"/>
              <a:t>при проведении аттестации, </a:t>
            </a:r>
            <a:r>
              <a:rPr lang="ru-RU" sz="2000" dirty="0" smtClean="0"/>
              <a:t>выдвижении </a:t>
            </a:r>
            <a:r>
              <a:rPr lang="ru-RU" sz="2000" dirty="0"/>
              <a:t>на профессиональные конкурсы </a:t>
            </a:r>
            <a:r>
              <a:rPr lang="ru-RU" sz="2000" dirty="0" smtClean="0"/>
              <a:t>в </a:t>
            </a:r>
            <a:r>
              <a:rPr lang="ru-RU" sz="2000" dirty="0"/>
              <a:t>качестве членов жюри; </a:t>
            </a:r>
            <a:endParaRPr lang="ru-RU" sz="2000" dirty="0" smtClean="0"/>
          </a:p>
          <a:p>
            <a:r>
              <a:rPr lang="ru-RU" sz="2000" dirty="0"/>
              <a:t>представление к награждению ведомственными наградами, поощрение в социальных программах</a:t>
            </a:r>
          </a:p>
          <a:p>
            <a:pPr marL="109728" indent="0" algn="just">
              <a:buNone/>
            </a:pPr>
            <a:r>
              <a:rPr lang="ru-RU" sz="2000" b="1" i="1" dirty="0" smtClean="0"/>
              <a:t> </a:t>
            </a:r>
            <a:endParaRPr lang="ru-RU" sz="2000" b="1" dirty="0" smtClean="0"/>
          </a:p>
          <a:p>
            <a:pPr marL="109728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6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0668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2022 года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 мониторинговое исследование реализации целевой модели наставничества в соответствии с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методическими рекомендациями Министерства просвещения РФ.</a:t>
            </a:r>
          </a:p>
          <a:p>
            <a:pPr marL="109728" lv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262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10668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(февраль 2022) по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 наставничества педагогических работников и поддержке молодых педагогов  в общеобразовательных организациях Приморского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pkiro.ru/wp-content/uploads/2021/03/analiticheskaya-spravka-k-monitoringu-programm-nastavnichestva.pdf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50177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 муниципалитета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Ольгинский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МР).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в 10 муниципалитетах– есть во всех ОО,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–нет, 20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наставник  - в 14 муниципалитетах  у всех молодых педагогов, в 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нет,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17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частично, из них более 50% -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11 муниципалитетах  (24% молодых педагога не имеют наставников).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банк  программ наставничества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– в  15 муниципалитетах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17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банк наставнических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– в 4 муниципалитетах есть, в 28 – нет.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план по организации и проведению комплекса тематических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–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муниципалитетах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есть, 19 –нет, 1-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2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801720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ВНЕДРЕНИЮ СИСТЕМЫ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(ЦЕЛЕВОЙ МОДЕЛИ)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АСТАВНИЧЕСТВА ПЕДАГОГИЧЕСКИХ РАБОТНИКОВ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 ОБРАЗОВАТЕЛЬНЫХ ОРГАНИЗАЦИЯХ. 2021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283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632374" cy="2697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контур - 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737824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/>
              <a:t>Образовательная организация признается реализующей систему наставничества педагогических работников при наличии документов образовательной организации, утверждающих </a:t>
            </a:r>
            <a:r>
              <a:rPr lang="ru-RU" dirty="0">
                <a:solidFill>
                  <a:srgbClr val="FF0000"/>
                </a:solidFill>
              </a:rPr>
              <a:t>положение</a:t>
            </a:r>
            <a:r>
              <a:rPr lang="ru-RU" dirty="0"/>
              <a:t> о системе наставничества педагогических работников в образовательной организации. </a:t>
            </a:r>
            <a:endParaRPr lang="ru-RU" dirty="0" smtClean="0"/>
          </a:p>
          <a:p>
            <a:pPr marL="109728" indent="0" algn="just">
              <a:buNone/>
            </a:pPr>
            <a:r>
              <a:rPr lang="ru-RU" b="1" dirty="0" smtClean="0"/>
              <a:t>Общие </a:t>
            </a:r>
            <a:r>
              <a:rPr lang="ru-RU" b="1" dirty="0"/>
              <a:t>руководство </a:t>
            </a:r>
            <a:r>
              <a:rPr lang="ru-RU" dirty="0"/>
              <a:t>и контроль за организацией и реализацией </a:t>
            </a:r>
            <a:r>
              <a:rPr lang="ru-RU" dirty="0" smtClean="0"/>
              <a:t>целевой модели </a:t>
            </a:r>
            <a:r>
              <a:rPr lang="ru-RU" dirty="0"/>
              <a:t>наставничества осуществляет </a:t>
            </a:r>
            <a:r>
              <a:rPr lang="ru-RU" b="1" dirty="0"/>
              <a:t>руководитель образовательной организации</a:t>
            </a:r>
            <a:r>
              <a:rPr lang="ru-RU" dirty="0"/>
              <a:t>. </a:t>
            </a:r>
            <a:endParaRPr lang="ru-RU" dirty="0" smtClean="0"/>
          </a:p>
          <a:p>
            <a:pPr marL="109728" indent="0" algn="just">
              <a:buNone/>
            </a:pPr>
            <a:r>
              <a:rPr lang="ru-RU" b="1" dirty="0" smtClean="0"/>
              <a:t>Куратор </a:t>
            </a:r>
            <a:r>
              <a:rPr lang="ru-RU" b="1" dirty="0"/>
              <a:t>реализации программ наставничества </a:t>
            </a:r>
            <a:endParaRPr lang="ru-RU" b="1" dirty="0" smtClean="0"/>
          </a:p>
          <a:p>
            <a:pPr marL="109728" indent="0" algn="just">
              <a:buNone/>
            </a:pPr>
            <a:r>
              <a:rPr lang="ru-RU" b="1" dirty="0"/>
              <a:t>Методическое объединение (МО) /совет наставников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7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Год педагога и наставника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Российской Федерации Владимир Путин подписал  указ «в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признания особого статуса педагогических работников, в том числе осуществляющих наставническую деятельность».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развития системы наставничества - </a:t>
            </a:r>
            <a:r>
              <a:rPr lang="ru-RU" dirty="0" smtClean="0"/>
              <a:t>обеспечение </a:t>
            </a:r>
            <a:r>
              <a:rPr lang="ru-RU" dirty="0"/>
              <a:t>непрерывного профессионального роста и профессионального самоопределения педагогических работников, самореализации и закрепления в профессии, включая молодых/начинающих педагогов.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972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72008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реализации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ЦМН 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 - мониторинг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377784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algn="just"/>
            <a:r>
              <a:rPr lang="ru-RU" dirty="0"/>
              <a:t>непрерывный профессиональный рост, личностное развитие и самореализацию педагогических работников;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рост числа закрепившихся в профессии молодых/начинающих педагогов;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развитие профессиональных перспектив педагогов старшего возраста в условиях </a:t>
            </a:r>
            <a:r>
              <a:rPr lang="ru-RU" dirty="0" err="1"/>
              <a:t>цифровизации</a:t>
            </a:r>
            <a:r>
              <a:rPr lang="ru-RU" dirty="0"/>
              <a:t> образования; </a:t>
            </a:r>
          </a:p>
          <a:p>
            <a:pPr algn="just"/>
            <a:r>
              <a:rPr lang="ru-RU" dirty="0" smtClean="0"/>
              <a:t>методическое </a:t>
            </a:r>
            <a:r>
              <a:rPr lang="ru-RU" dirty="0"/>
              <a:t>сопровождение системы наставничества образовательной организации;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цифровую информационно-коммуникативную среду наставничества;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обмен инновационным опытом в сфере практик наставничества педагогических работников.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310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2697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Кого считать наставляемыми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737824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молодых/начинающих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приступивших к работе после длительного перерыва;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находящихся в процессе адаптации на новом месте работы;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желающих повысить свой профессиональный уровень в определенном направлении педагогической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желающих овладеть современными IT-программами, цифровыми навыками, ИКТ-компетенциями и т.д.;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находящихся в состоянии профессионального, эмоционального выгорания;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испытывающих другие профессиональные затруднения и осознающих потребность в наставнике;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стажеров/студентов, заключивших договор с обязательством последующего принятия на работу и/или проходящих стажировку/практику в образовательной организации. 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6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701824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документы 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77784"/>
          </a:xfrm>
        </p:spPr>
        <p:txBody>
          <a:bodyPr>
            <a:normAutofit fontScale="55000" lnSpcReduction="20000"/>
          </a:bodyPr>
          <a:lstStyle/>
          <a:p>
            <a:endParaRPr lang="ru-RU" sz="3600" dirty="0"/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«Об утверждении положения о системе наставничества педагогических работников в образовательной организации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приложениями: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Положение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Дорожная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(план мероприятий) по реализации Положения 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организации).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Приказ(ы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 закреплении наставнических пар/групп с письменного согласия их участников на возложение на них дополнительных обязанностей, связанных с наставнической деятельностью </a:t>
            </a:r>
          </a:p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(пояснительная записка, план мероприятий)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92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72008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44979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краткосрочной (от 3 месяцев до 1 года, при необходимости может быть продлена);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создается для конкретной пары/группы наставников и наставляемых;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разрабатывается совместно наставником и наставляемым, или наставляемый знакомится с разработанной наставником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программой.</a:t>
            </a: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 включает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форм и видов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наставнической деятельности,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наставнической деятельности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мероприятий, нацеленных на устранение выявленных профессиональных затруднений наставляемого и на поддержку его сильных сторон.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39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43204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наставника и наставляемого (на индивидуальной или групповой основе): описание проблемы, цели и задачи наставничества, описание возможного содержания деятельности наставника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наставляемого, сроки реализации программы наставничества, промежуточные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результаты, расписание встреч, режим работы (онлайн, очный, смешанный), условия обучения и т.д. </a:t>
            </a:r>
          </a:p>
          <a:p>
            <a:pPr marL="109728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основные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(научно-теоретические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нормативные правовые, предметно-профессиональные,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психолого-педагогические, методические,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ИКТ-компетенции,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внеурочная и воспитательная деятельность,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обучающихся)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3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мониторинга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377784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показателей системы наставничества в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 деятельности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ММС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(сайт):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системе наставничества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риказы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назначении/закреплении наставника за наставляемым/группой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наставляемых,  куратора наставничества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ерсонализированные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 различных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наставнических практик различных форм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план/дорожная карта/тематических мероприятий (образец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методрекомендациях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8429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413792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показателей системы наставничества в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потребности молодых педагогов в наставниках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реестр наставников и наставляемых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Банк персонализированных программ наставничества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Банк наставнических практик</a:t>
            </a:r>
          </a:p>
          <a:p>
            <a:pPr algn="just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комплексный план/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карта/тематических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15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36004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	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02585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sz="3600" b="1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Региональный наставнический центр </a:t>
            </a:r>
            <a:r>
              <a:rPr lang="en-US" sz="1400" dirty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109728" indent="0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Приморский клуб пеликанов </a:t>
            </a:r>
          </a:p>
          <a:p>
            <a:pPr marL="109728" indent="0">
              <a:buNone/>
            </a:pPr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://pkiro.ru/activities/cnppm/pelican</a:t>
            </a:r>
            <a:r>
              <a:rPr lang="en-US" sz="1600" dirty="0" smtClean="0">
                <a:hlinkClick r:id="rId3"/>
              </a:rPr>
              <a:t>/</a:t>
            </a:r>
            <a:r>
              <a:rPr lang="ru-RU" sz="1600" dirty="0" smtClean="0"/>
              <a:t>    ПК ИРО</a:t>
            </a:r>
          </a:p>
          <a:p>
            <a:pPr marL="109728" indent="0">
              <a:buNone/>
            </a:pPr>
            <a:r>
              <a:rPr lang="en-US" sz="1600" dirty="0">
                <a:hlinkClick r:id="rId4"/>
              </a:rPr>
              <a:t>https://</a:t>
            </a:r>
            <a:r>
              <a:rPr lang="en-US" sz="1600" dirty="0" smtClean="0">
                <a:hlinkClick r:id="rId4"/>
              </a:rPr>
              <a:t>t.me/TeacherOfTHEyearPrimorye</a:t>
            </a:r>
            <a:r>
              <a:rPr lang="ru-RU" sz="1600" dirty="0" smtClean="0"/>
              <a:t>      </a:t>
            </a:r>
            <a:r>
              <a:rPr lang="ru-RU" sz="1600" dirty="0" err="1" smtClean="0"/>
              <a:t>Телеграм</a:t>
            </a:r>
            <a:endParaRPr lang="ru-RU" sz="1600" dirty="0" smtClean="0"/>
          </a:p>
          <a:p>
            <a:pPr marL="109728" indent="0">
              <a:buNone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наставников</a:t>
            </a:r>
          </a:p>
          <a:p>
            <a:pPr marL="109728" indent="0">
              <a:buNone/>
            </a:pPr>
            <a:r>
              <a:rPr lang="en-US" sz="17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https://pkiro.ru/activities/proekty/regionalnyj-nastavnicheskij-czentr-primorskogo-kraya/#</a:t>
            </a:r>
            <a:r>
              <a:rPr lang="en-US" sz="17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link-popup-nastavniki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B050"/>
                </a:solidFill>
              </a:rPr>
              <a:t>Ассоциация молодых педагогов Приморского края</a:t>
            </a:r>
          </a:p>
          <a:p>
            <a:pPr marL="109728" indent="0">
              <a:buNone/>
            </a:pPr>
            <a:r>
              <a:rPr lang="en-US" sz="1400" dirty="0">
                <a:solidFill>
                  <a:srgbClr val="00B050"/>
                </a:solidFill>
                <a:hlinkClick r:id="rId3"/>
              </a:rPr>
              <a:t>https://pkiro.ru/activities/cnppm/pelican</a:t>
            </a:r>
            <a:r>
              <a:rPr lang="en-US" sz="1400" dirty="0" smtClean="0">
                <a:solidFill>
                  <a:srgbClr val="00B050"/>
                </a:solidFill>
                <a:hlinkClick r:id="rId3"/>
              </a:rPr>
              <a:t>/</a:t>
            </a:r>
            <a:r>
              <a:rPr lang="ru-RU" sz="1400" dirty="0" smtClean="0">
                <a:solidFill>
                  <a:srgbClr val="00B050"/>
                </a:solidFill>
              </a:rPr>
              <a:t> </a:t>
            </a:r>
            <a:r>
              <a:rPr lang="ru-RU" sz="1400" dirty="0" smtClean="0"/>
              <a:t>сайт ПК ИРО</a:t>
            </a:r>
          </a:p>
          <a:p>
            <a:pPr marL="109728" indent="0">
              <a:buNone/>
            </a:pPr>
            <a:r>
              <a:rPr lang="en-US" sz="1400" dirty="0">
                <a:solidFill>
                  <a:srgbClr val="00B050"/>
                </a:solidFill>
                <a:hlinkClick r:id="rId6"/>
              </a:rPr>
              <a:t>https://</a:t>
            </a:r>
            <a:r>
              <a:rPr lang="en-US" sz="1400" dirty="0" smtClean="0">
                <a:solidFill>
                  <a:srgbClr val="00B050"/>
                </a:solidFill>
                <a:hlinkClick r:id="rId6"/>
              </a:rPr>
              <a:t>t.me/teacheroffareast</a:t>
            </a:r>
            <a:r>
              <a:rPr lang="ru-RU" sz="1400" dirty="0" smtClean="0">
                <a:solidFill>
                  <a:srgbClr val="00B050"/>
                </a:solidFill>
              </a:rPr>
              <a:t>    </a:t>
            </a:r>
            <a:r>
              <a:rPr lang="ru-RU" sz="1400" dirty="0" err="1"/>
              <a:t>Т</a:t>
            </a:r>
            <a:r>
              <a:rPr lang="ru-RU" sz="1400" dirty="0" err="1" smtClean="0"/>
              <a:t>елеграм</a:t>
            </a:r>
            <a:endParaRPr lang="ru-RU" sz="1400" dirty="0" smtClean="0"/>
          </a:p>
          <a:p>
            <a:pPr marL="109728" indent="0">
              <a:buNone/>
            </a:pPr>
            <a:endParaRPr lang="ru-RU" sz="1400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 наставнические команды</a:t>
            </a:r>
          </a:p>
          <a:p>
            <a:pPr marL="109728" indent="0">
              <a:buNone/>
            </a:pPr>
            <a:r>
              <a:rPr lang="en-US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https://pkiro.ru/activities/cnppm/regionalnye-nastavnicheskie-komandy</a:t>
            </a:r>
            <a:r>
              <a:rPr lang="en-US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9728" indent="0">
              <a:buNone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9008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84976" cy="1066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планах регионального наставнического центра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5017744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«Сетевое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как эффективная форма реализации горизонтального обучения в контексте становления региональной  целевой модели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27.10.2022 </a:t>
            </a:r>
          </a:p>
          <a:p>
            <a:pPr lvl="0"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Проект-сессия «Эффективные механизмы развития муниципальных систем наставничества в Приморском крае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12.10.2022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06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4858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305776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на брендовый знак наставнического движения в Приморском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 (октябрь 2022)</a:t>
            </a: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наставнических практик «Формула успеха» 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эффективный ресурс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и диссеминации инновационного опыта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(декабрь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2022 - январь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Фестиваль наставнических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практик-2023 17.02.2023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 «Педагогические горизонтали ДВ-2023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и диссеминация лучших практик горизонтального обучения: сетевые наставнические команды, центры «Точки роста», участники проекта «Школы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марта 2023 года</a:t>
            </a:r>
          </a:p>
        </p:txBody>
      </p:sp>
    </p:spTree>
    <p:extLst>
      <p:ext uri="{BB962C8B-B14F-4D97-AF65-F5344CB8AC3E}">
        <p14:creationId xmlns:p14="http://schemas.microsoft.com/office/powerpoint/2010/main" val="140811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68952" cy="180020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25.12.2019 N Р-145 "Об утверждении методологии (целевой модели) наставничества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опыта 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/>
              <a:t>Региональная целевая модель наставничества в ПК «О внедрении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СПО» </a:t>
            </a:r>
            <a:r>
              <a:rPr lang="ru-RU" sz="3600" dirty="0">
                <a:solidFill>
                  <a:srgbClr val="D12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Минобразования ПК  №789-а от 23.07.2020)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9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>
                <a:latin typeface="+mn-lt"/>
              </a:rPr>
              <a:t>П</a:t>
            </a:r>
            <a:r>
              <a:rPr lang="ru-RU" b="1" smtClean="0">
                <a:latin typeface="+mn-lt"/>
              </a:rPr>
              <a:t>ланируемые  результаты ЦМН</a:t>
            </a:r>
            <a:endParaRPr lang="ru-RU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617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детей и </a:t>
            </a:r>
            <a:r>
              <a:rPr lang="ru-RU" sz="2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молодежи 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 до 19 лет, вошедших в программы наставничества в роли наставляемых ( от 10 до 70 % от общего числа);</a:t>
            </a:r>
          </a:p>
          <a:p>
            <a:pPr algn="just"/>
            <a:r>
              <a:rPr lang="ru-RU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детей и молодежи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до 19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вошедших в программы наставничества </a:t>
            </a:r>
            <a:r>
              <a:rPr lang="ru-RU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роли </a:t>
            </a:r>
            <a:r>
              <a:rPr lang="ru-RU" sz="2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от 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 общего числа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молодых специалистов (от 0 до 3 лет) в роли наставляемого(от 10 до 70% от общего числа)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предприятий от общего количества организаций, вошедших в программы наставничества и предоставивших своих наставников (от 2 до 10%)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удовлетворенности наставляемых участием в программах наставничества (опросный) от 55 до 85%;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удовлетворенности наставников участием в программах наставничества (опросный) от 55 до 85%;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34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lvl="0" algn="just"/>
            <a:r>
              <a:rPr lang="x-none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результативности внедрения (применения) системы (целевой модели) наставничества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Ожидаемые результаты : </a:t>
            </a:r>
            <a:endParaRPr lang="ru-RU" dirty="0"/>
          </a:p>
          <a:p>
            <a:pPr lvl="0" algn="just"/>
            <a:r>
              <a:rPr lang="x-none"/>
              <a:t>разработка, апробация и внедрение </a:t>
            </a:r>
            <a:r>
              <a:rPr lang="ru-RU" dirty="0"/>
              <a:t>персонализированных </a:t>
            </a:r>
            <a:r>
              <a:rPr lang="x-none"/>
              <a:t>программ наставничества для педагогических работников с учетом потребностей их профессиональн</a:t>
            </a:r>
            <a:r>
              <a:rPr lang="ru-RU" dirty="0"/>
              <a:t>ого роста</a:t>
            </a:r>
            <a:r>
              <a:rPr lang="x-none"/>
              <a:t> и </a:t>
            </a:r>
            <a:r>
              <a:rPr lang="ru-RU" dirty="0"/>
              <a:t>выявленных профессиональных затруднений</a:t>
            </a:r>
            <a:r>
              <a:rPr lang="x-none"/>
              <a:t>;</a:t>
            </a:r>
            <a:endParaRPr lang="ru-RU" dirty="0"/>
          </a:p>
          <a:p>
            <a:pPr lvl="0" algn="just"/>
            <a:r>
              <a:rPr lang="x-none"/>
              <a:t>создание электронного банка наставничества, доступного для взаимодействия педагогов в рамках наставнических практик вне зависимости от их места работы и проживания (открытое наставничество);</a:t>
            </a:r>
            <a:endParaRPr lang="ru-RU" dirty="0"/>
          </a:p>
          <a:p>
            <a:pPr lvl="0" algn="just"/>
            <a:r>
              <a:rPr lang="x-none"/>
              <a:t>создание </a:t>
            </a:r>
            <a:r>
              <a:rPr lang="ru-RU" b="1" dirty="0"/>
              <a:t>материалов мониторинга</a:t>
            </a:r>
            <a:r>
              <a:rPr lang="x-none" b="1"/>
              <a:t> </a:t>
            </a:r>
            <a:r>
              <a:rPr lang="x-none"/>
              <a:t>оценки эффективности осуществления </a:t>
            </a:r>
            <a:r>
              <a:rPr lang="ru-RU" dirty="0"/>
              <a:t>персонализированных </a:t>
            </a:r>
            <a:r>
              <a:rPr lang="x-none"/>
              <a:t>программ наставничества;</a:t>
            </a:r>
            <a:endParaRPr lang="ru-RU" dirty="0"/>
          </a:p>
          <a:p>
            <a:pPr lvl="0" algn="just"/>
            <a:r>
              <a:rPr lang="x-none"/>
              <a:t>увеличение доли педагогов, вовлеченных в процесс </a:t>
            </a:r>
            <a:r>
              <a:rPr lang="x-none"/>
              <a:t>наставничества</a:t>
            </a:r>
            <a:r>
              <a:rPr lang="x-none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28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036496" cy="504056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наставничества как инструмент повышения качества образования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30577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Задачи: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моделей!!!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обучающихся.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 и пополнение банка программ наставничества.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 баз наставников и наставляемых.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банка лучших наставнических практик, тиражирование и диссеминация инновационного опыта (Региональный конкурс «Формула успеха», краевой фестиваль наставнических практик, Форум «Педагогические горизонтали ДВ-23).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944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1860</Words>
  <Application>Microsoft Office PowerPoint</Application>
  <PresentationFormat>Экран (4:3)</PresentationFormat>
  <Paragraphs>152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Городская</vt:lpstr>
      <vt:lpstr>Приморский краевой институт развития образования Центр непрерывного повышения профессионального мастерства  Региональный наставнический центр  Развитие системы наставничества  в Приморском крае. Организация подготовки ОО к федеральному мониторингу реализации целевой модели наставничества в соответствии с методическими рекомендациями Министерства просвещения РФ  </vt:lpstr>
      <vt:lpstr>Год педагога и наставника </vt:lpstr>
      <vt:lpstr>     </vt:lpstr>
      <vt:lpstr>О планах регионального наставнического центра https://pkiro.ru/activities/proekty/regionalnyj-nastavnicheskij-czentr-primorskogo-kraya/ </vt:lpstr>
      <vt:lpstr>Презентация PowerPoint</vt:lpstr>
      <vt:lpstr>Распоряжение Минпросвещения России от 25.12.2019 N Р-145 "Об утверждении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опыта  между обучающимися </vt:lpstr>
      <vt:lpstr>Планируемые  результаты ЦМН</vt:lpstr>
      <vt:lpstr>Оценка результативности внедрения (применения) системы (целевой модели) наставничества </vt:lpstr>
      <vt:lpstr>Система наставничества как инструмент повышения качества образования</vt:lpstr>
      <vt:lpstr>Инновационные формы наставничества (Методрекомендации Мипроса)</vt:lpstr>
      <vt:lpstr>Как работает  целевая модель наставничества в Приморском крае? </vt:lpstr>
      <vt:lpstr>Изменение традиционных форматов наставничества: </vt:lpstr>
      <vt:lpstr>Конструкт  региональной системы наставничества – проектный подход</vt:lpstr>
      <vt:lpstr>Региональные наставнические команды</vt:lpstr>
      <vt:lpstr>Срок внедрения системы наставничества педагогических работников в образовательных организациях Российской Федерации – конец 2022 года. Федеральный мониторинг декабрь - 2022 года Региональный мониторинг – октябрь 2022 года РУМ (мониторинг реализации программ наставничества) – показатели по поддержке молодых педагогов/реализации программ наставничества педагогических работников</vt:lpstr>
      <vt:lpstr>Октябрь 2022 года</vt:lpstr>
      <vt:lpstr>Результаты мониторинга (февраль 2022) по реализации программ наставничества педагогических работников и поддержке молодых педагогов  в общеобразовательных организациях Приморского края https://pkiro.ru/wp-content/uploads/2021/03/analiticheskaya-spravka-k-monitoringu-programm-nastavnichestva.pdf </vt:lpstr>
      <vt:lpstr>Презентация PowerPoint</vt:lpstr>
      <vt:lpstr>Внутренний контур - ОО</vt:lpstr>
      <vt:lpstr>Ожидаемые результаты реализации ЦМН в ОО  - мониторинг</vt:lpstr>
      <vt:lpstr>Кого считать наставляемыми</vt:lpstr>
      <vt:lpstr>Обязательные документы ОО</vt:lpstr>
      <vt:lpstr>Персонализированная программа наставничества </vt:lpstr>
      <vt:lpstr>Презентация PowerPoint</vt:lpstr>
      <vt:lpstr>Объекты мониторинга </vt:lpstr>
      <vt:lpstr>Оценка показателей системы наставничества в ОО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Приморский краевой институт развития образования Центр непрерывного повышения профессионального мастерства  Региональный наставнический центр  Эффективные механизмы развития муниципальной системы наставничества: сетевое взаимодействие  в формате горизонтального обучения» </dc:title>
  <dc:creator>Юлия А. Сеничева</dc:creator>
  <cp:lastModifiedBy>Юлия А. Сеничева</cp:lastModifiedBy>
  <cp:revision>38</cp:revision>
  <dcterms:created xsi:type="dcterms:W3CDTF">2022-08-15T02:43:18Z</dcterms:created>
  <dcterms:modified xsi:type="dcterms:W3CDTF">2022-09-22T00:24:14Z</dcterms:modified>
</cp:coreProperties>
</file>