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206256" y="1155436"/>
            <a:ext cx="6298370" cy="3945187"/>
          </a:xfrm>
        </p:spPr>
        <p:txBody>
          <a:bodyPr/>
          <a:lstStyle/>
          <a:p>
            <a:pPr algn="ctr"/>
            <a:r>
              <a:rPr lang="ru-RU" sz="4000" dirty="0" smtClean="0"/>
              <a:t>Результаты мониторинга реализации целевой модели наставничества в Приморском крае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9140000">
            <a:off x="2643159" y="3891731"/>
            <a:ext cx="6710798" cy="1259177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Сеничева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Юлия Алексеевна, гл. эксперт ЦНППМ ПК ИРО,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yasen65@mail.ru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89242518521 </a:t>
            </a: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395536" y="332656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96974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65760"/>
            <a:ext cx="8136904" cy="254928"/>
          </a:xfrm>
        </p:spPr>
        <p:txBody>
          <a:bodyPr/>
          <a:lstStyle/>
          <a:p>
            <a:r>
              <a:rPr lang="ru-RU" i="1" dirty="0">
                <a:latin typeface="Times New Roman"/>
                <a:ea typeface="Times New Roman"/>
                <a:cs typeface="Times New Roman"/>
              </a:rPr>
              <a:t>Общие замечания.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/>
            </a:r>
            <a:br>
              <a:rPr lang="ru-RU" sz="2000" dirty="0"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548680"/>
            <a:ext cx="8640960" cy="576064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Специалисты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методических служб предоставляют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неверифицированную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информацию, с непроверенными ссылками // ошибка 404, несуществующий адрес, подложная, недостоверная информация (напр., на сайте МБОУ СОШ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ГО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размещена практика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Тубольцевой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И.В., победителя регионального конкурса наставнических практик ГО Спасск-Дальний; вместо практик размещены другие документы; размещенные документы являются плагиатом, не отредактированным, формальным, безадресным).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В большинстве образовательных организаций Приморского края не сформирована система наставничества, отмечается формальный подход, размещение требуемых документов только  для формального отчета. В более чем 50% образовательных организаций не разработана нормативно-правовая основа для формирования системы наставничества. Как следствие, отсутствуют управленческие механизмы для организации качественного и эффективного процесса наставничества в ОО. Поэтому в большинстве ОО (54%) полностью отсутствует как результат наставнической деятельности банк программ наставничества, а в 46% ОО банк чаще всего представлен 1-2 программами наставничества. Итогом реализации программ наставничества является наставническая практика. Отсутствие качественно описанных наставнических практик в 87% образовательных организаций свидетельствует о низком уровне педагогических и методических компетенций наставников, а также о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нерезультативности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деятельности куратора наставничества в ОО.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marL="0" indent="0">
              <a:spcBef>
                <a:spcPts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1473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1942147"/>
              </p:ext>
            </p:extLst>
          </p:nvPr>
        </p:nvGraphicFramePr>
        <p:xfrm>
          <a:off x="107504" y="116638"/>
          <a:ext cx="8784977" cy="6361312"/>
        </p:xfrm>
        <a:graphic>
          <a:graphicData uri="http://schemas.openxmlformats.org/drawingml/2006/table">
            <a:tbl>
              <a:tblPr firstRow="1" firstCol="1" bandRow="1"/>
              <a:tblGrid>
                <a:gridCol w="288032"/>
                <a:gridCol w="1584176"/>
                <a:gridCol w="1728192"/>
                <a:gridCol w="1368152"/>
                <a:gridCol w="1838887"/>
                <a:gridCol w="1977538"/>
              </a:tblGrid>
              <a:tr h="5328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униципалитет 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муниципальный реестр  наставников  и наставляемых молодых педагогов в ОО 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муниципальный банк  программ наставничества в ОО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муниципальный банк наставнических практик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Муниципальный план по организации и проведению комплекса тематических мероприятий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Арсеньевский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ГО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Артемовский ГО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Есть 2021\22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Большой Камень ГО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Владивостокский ГО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Дальнегорский ГО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Дальнереченский ГО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Лесозаводский ГО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Находкинский ГО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Партизанский ГО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 Спасск-Дальний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 ЗАТО г. Фокино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0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Дальнереченский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Кировский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2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Красноармейский МР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Михайловский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Надеждинский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Ольгинский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 данных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Партизанский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Пожарский МР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Спасский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Хасанский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Черниговский МР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Шкотовский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Яковлевский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МР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Анучинский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МО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Кавалеровский МО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Лазовский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FF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FF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Октябрьский МО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Пограничный МО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31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Тернейский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МО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32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Ханкайский  МО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 молодых педагогов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33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Хорольский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34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Чугуевский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56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Уссурийский ГО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437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21 - есть, 9 –нет, 2 -частично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 – есть, 17 –нет, 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 –есть, 28 - нет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 – есть, 19 –нет, 1- частично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530" marR="26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9966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20531"/>
              </p:ext>
            </p:extLst>
          </p:nvPr>
        </p:nvGraphicFramePr>
        <p:xfrm>
          <a:off x="323529" y="260648"/>
          <a:ext cx="8352926" cy="6336701"/>
        </p:xfrm>
        <a:graphic>
          <a:graphicData uri="http://schemas.openxmlformats.org/drawingml/2006/table">
            <a:tbl>
              <a:tblPr firstRow="1" firstCol="1" bandRow="1"/>
              <a:tblGrid>
                <a:gridCol w="459927"/>
                <a:gridCol w="1945413"/>
                <a:gridCol w="1688013"/>
                <a:gridCol w="1715448"/>
                <a:gridCol w="1399954"/>
                <a:gridCol w="1144171"/>
              </a:tblGrid>
              <a:tr h="379266">
                <a:tc>
                  <a:txBody>
                    <a:bodyPr/>
                    <a:lstStyle/>
                    <a:p>
                      <a:pPr marL="196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№</a:t>
                      </a:r>
                      <a:endParaRPr lang="ru-RU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Муниципалитет 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1.М реестр  наставников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2.М банк  программ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3.М Банк практик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4.М план 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Арсеньевский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ГО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Артемовский ГО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Большой Камень ГО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Владивостокский ГО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 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Дальнегорский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ГО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Дальнереченский ГО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Лесозаводский ГО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Находкинский ГО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 Спасск-Дальний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 baseline="-25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 ЗАТО г. Фокино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Уссурийский ГО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Дальнереченский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МР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Кировский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Красноармейский МР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Михайловский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Надеждинский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Ольгинский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Партизанский МО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Партизанский ГО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Пожарский МР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 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Спасский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Хасанский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Ссылка не рабочая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Черниговский МР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Шкотовский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Яковлевский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Да/2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Анучинский  МО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Да/ только молодые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Кавалеровский МО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Лазовский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Октябрьский МО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Пограничный МО 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Тернейский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МО 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Ханкайский  МО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48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Хорольский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6003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Чугуевский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29798">
                <a:tc>
                  <a:txBody>
                    <a:bodyPr/>
                    <a:lstStyle/>
                    <a:p>
                      <a:pPr marL="318135"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– есть, 14 –нет, 14 -частично</a:t>
                      </a:r>
                      <a:endParaRPr lang="ru-RU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– есть, 7 – частично, 21 - нет</a:t>
                      </a:r>
                      <a:endParaRPr lang="ru-RU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 –есть, 26 - нет, 3 - частично</a:t>
                      </a:r>
                      <a:endParaRPr lang="ru-RU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 –есть, 20 -нет</a:t>
                      </a:r>
                      <a:endParaRPr lang="ru-RU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479" marR="364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3568" y="332656"/>
            <a:ext cx="7520940" cy="548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784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00628"/>
            <a:ext cx="8092380" cy="5208692"/>
          </a:xfrm>
        </p:spPr>
        <p:txBody>
          <a:bodyPr>
            <a:normAutofit/>
          </a:bodyPr>
          <a:lstStyle/>
          <a:p>
            <a:pPr fontAlgn="t"/>
            <a:endParaRPr lang="ru-RU" b="0" dirty="0" smtClean="0"/>
          </a:p>
          <a:p>
            <a:pPr fontAlgn="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реестр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наставников        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21 - есть, 9 –нет, 2 -частично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fontAlgn="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</a:t>
            </a:r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есть, 14 –нет, 14 -частично</a:t>
            </a:r>
          </a:p>
          <a:p>
            <a:pPr fontAlgn="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                </a:t>
            </a:r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есть, 17 –нет, </a:t>
            </a:r>
          </a:p>
          <a:p>
            <a:pPr fontAlgn="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</a:t>
            </a:r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есть, 7 – частично, 21 - нет</a:t>
            </a:r>
          </a:p>
          <a:p>
            <a:pPr fontAlgn="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                    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–есть, 28 - нет</a:t>
            </a:r>
          </a:p>
          <a:p>
            <a:pPr fontAlgn="t"/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5 –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есть, 26 - нет, 3 </a:t>
            </a:r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частично</a:t>
            </a:r>
          </a:p>
          <a:p>
            <a:pPr fontAlgn="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есть, 19 –нет, 1- частично</a:t>
            </a:r>
          </a:p>
          <a:p>
            <a:pPr fontAlgn="t"/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14 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–есть, 20 -нет</a:t>
            </a:r>
          </a:p>
          <a:p>
            <a:pPr fontAlgn="t"/>
            <a:endParaRPr lang="ru-RU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endParaRPr 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endParaRPr lang="ru-RU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359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352928" cy="5616624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</a:pPr>
            <a:r>
              <a:rPr lang="ru-RU" sz="1800" i="1" dirty="0">
                <a:latin typeface="Times New Roman"/>
                <a:ea typeface="Calibri"/>
                <a:cs typeface="Times New Roman"/>
              </a:rPr>
              <a:t>Высокий уровень (от 80 до 100% достижение всех показателей мониторинг в 5 муниципалитетах (14,7%):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ГО Спасск-Дальний,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Шкотовский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МР,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Надеждинский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МР, Уссурийский ГО, Октябрьский МО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ru-RU" sz="1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50000"/>
              </a:lnSpc>
            </a:pPr>
            <a:r>
              <a:rPr lang="ru-RU" sz="2000" i="1" dirty="0">
                <a:latin typeface="Times New Roman"/>
                <a:ea typeface="Calibri"/>
                <a:cs typeface="Times New Roman"/>
              </a:rPr>
              <a:t>Критический уровень (отсутствие показателей по всем позициям/ по 1 частично):  4  муниципалитета (11,7%)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/>
                <a:ea typeface="Calibri"/>
                <a:cs typeface="Times New Roman"/>
              </a:rPr>
              <a:t>Черниговский МР 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err="1">
                <a:latin typeface="Times New Roman"/>
                <a:ea typeface="Calibri"/>
                <a:cs typeface="Times New Roman"/>
              </a:rPr>
              <a:t>Анучинский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 МО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err="1">
                <a:latin typeface="Times New Roman"/>
                <a:ea typeface="Calibri"/>
                <a:cs typeface="Times New Roman"/>
              </a:rPr>
              <a:t>Тернейский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 МО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err="1">
                <a:latin typeface="Times New Roman"/>
                <a:ea typeface="Calibri"/>
                <a:cs typeface="Times New Roman"/>
              </a:rPr>
              <a:t>Ольгинский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 МО 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ru-RU" sz="1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5198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100628"/>
            <a:ext cx="7732340" cy="4344596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Отсутствует муниципальная система наставничества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Владивостокский ГО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Лесозаводский ГО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ЗАТО Фокино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 Большой Камень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Пожарский МР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Партизанский ГО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Чугуевский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Хорольский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017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82920"/>
          </a:xfrm>
        </p:spPr>
        <p:txBody>
          <a:bodyPr/>
          <a:lstStyle/>
          <a:p>
            <a:r>
              <a:rPr lang="ru-RU" dirty="0" smtClean="0"/>
              <a:t>Задачи мониторинга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836712"/>
            <a:ext cx="8856984" cy="5832648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уровень организации деятельности образовательных организаций и муниципальных методических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служб: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доле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 от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количества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ОО,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которых есть </a:t>
            </a:r>
            <a:r>
              <a:rPr lang="ru-RU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куратор наставничества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назначенный приказом директора образовательной организации;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 доле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 от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количества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ОО, 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на сайте </a:t>
            </a:r>
            <a:r>
              <a:rPr lang="ru-RU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системе </a:t>
            </a:r>
            <a:r>
              <a:rPr lang="ru-RU" sz="1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  доле ОО от общего количества ОО,  имеющих на сайте </a:t>
            </a:r>
            <a:r>
              <a:rPr lang="ru-RU" sz="1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приказы о назначении/закреплении наставника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наставляемым/группой наставляемых;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 доле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 от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количества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ОО, 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размещенные на сайте </a:t>
            </a:r>
            <a:r>
              <a:rPr lang="ru-RU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персонализированные программы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 различных форм;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 доле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 от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количества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ОО,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размещенную на сайте  дорожную карту (план мероприятий) по реализации Положения о системе наставничества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 доле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 от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количества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 , 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размещенный на сайте </a:t>
            </a:r>
            <a:r>
              <a:rPr lang="ru-RU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банк наставнических </a:t>
            </a:r>
            <a:r>
              <a:rPr lang="ru-RU" sz="1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 различных форм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«педагог-педагог», «педагог-учащийся», «учащийся-учащийся»;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4000"/>
              </a:lnSpc>
              <a:spcBef>
                <a:spcPts val="0"/>
              </a:spcBef>
              <a:buFontTx/>
              <a:buChar char="-"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количеству и  доле  </a:t>
            </a:r>
            <a:r>
              <a:rPr lang="ru-RU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молодых педагогов, имеющих </a:t>
            </a:r>
            <a:r>
              <a:rPr lang="ru-RU" sz="1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наставников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наличию 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реестра  наставников 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наставляемых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ОО;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наличию 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банка наставнических практик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по наличию 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банка  программ наставничества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наличию 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 плана/дорожной карты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организации и проведению комплекса тематических мероприятий  с участием наставников и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наставляемых;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наличию 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оценки качества наставнических программ.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14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520940" cy="28803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20688"/>
            <a:ext cx="8280920" cy="535270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(апрель)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- наличие и количественный состав молодых педагогов и кураторов в общеобразовательных организациях муниципалитетов Приморского края (Таблица 1);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блок – наличие муниципальных баз данных наставничества  в муниципалитетах Приморского края (Таблица 2).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(октябрь)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- наличие нормативной документации, баз данных наставничества  в общеобразовательных организациях муниципалитетов Приморского края (Таблица 1);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блок – наличие муниципальных баз данных наставничества  в муниципалитетах Приморского края (Таблица 2).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19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1529639"/>
              </p:ext>
            </p:extLst>
          </p:nvPr>
        </p:nvGraphicFramePr>
        <p:xfrm>
          <a:off x="107504" y="188640"/>
          <a:ext cx="8784977" cy="6335782"/>
        </p:xfrm>
        <a:graphic>
          <a:graphicData uri="http://schemas.openxmlformats.org/drawingml/2006/table">
            <a:tbl>
              <a:tblPr firstRow="1" firstCol="1" bandRow="1"/>
              <a:tblGrid>
                <a:gridCol w="223347"/>
                <a:gridCol w="1340081"/>
                <a:gridCol w="2290159"/>
                <a:gridCol w="791320"/>
                <a:gridCol w="220536"/>
                <a:gridCol w="220536"/>
                <a:gridCol w="927249"/>
                <a:gridCol w="1102136"/>
                <a:gridCol w="220536"/>
                <a:gridCol w="220536"/>
                <a:gridCol w="1228541"/>
              </a:tblGrid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Муниципалитет 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Специалист ММС/МОУО, курирующий ЦМН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и доля ОО, в которых есть куратор </a:t>
                      </a:r>
                      <a:r>
                        <a:rPr lang="ru-RU" sz="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наставничества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Доля (% ) наставляемых от общего количества молодых педагогов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4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Арсеньевский ГО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(66%)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24/13/54,16%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Артемовский ГО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 (77%)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41/17/41,5%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Большой Камень ГО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(86%)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8/8/100%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4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Владивостокский ГО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42 (54%)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429/118/27,5%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Дальнегорский ГО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 (66,7%)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14/11/79%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2124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Дальнереченский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ГО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 (83%)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11/8/73%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Лесозаводский ГО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 (14%)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7/6/85%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Находкинский ГО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(0%)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122/21/17%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Партизанский ГО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 (100%)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3/3/100%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 Спасск-Дальний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 (100%)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13/13/100%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 ЗАТО г. Фокино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 (100%)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8/8/100%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4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Дальнереченский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МР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 (20%)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3/3/100%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4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Кировский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 (14,3%)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2/2/100%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4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Красноармейский МР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 (30,3%)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8/8/100%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Михайловский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 (57%)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9/7/77,7%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60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Надеждинский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 (33,3%) 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17/14/82%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Ольгинский</a:t>
                      </a:r>
                      <a:r>
                        <a:rPr lang="ru-RU" sz="9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МР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 данных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Партизанский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 (100%)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16/16/100%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4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Пожарский МР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 (15,4%)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3/2/66,6%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Спасский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 (100%)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11/11/100%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4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Хасанский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11(100%)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26/4/15,38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4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Черниговский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(35%)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12/6/50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Шкотовский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9(100%)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16/16/100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Яковлевский МР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 (100%)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11/8/73%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Анучинский  МО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 (75%)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21/6/29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Кавалеровский МО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 (100%)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9/9/100%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4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Лазовский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(16%)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1/1/100%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Октябрьский МО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 (57%)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11/11/100%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Пограничный МО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 (100%)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5/5/100%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Тернейский  МО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(0%)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1/0/0%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31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Ханкайский  МО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 молодых педагогов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4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32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Хорольский МО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 (36%)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9/7/78%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4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33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Чугуевский МО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 (44%)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16/11/68,8%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34</a:t>
                      </a:r>
                      <a:endParaRPr lang="ru-RU" sz="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Уссурийский ГО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 (83%)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70/46/66%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785" marR="19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760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6967317"/>
              </p:ext>
            </p:extLst>
          </p:nvPr>
        </p:nvGraphicFramePr>
        <p:xfrm>
          <a:off x="179514" y="188641"/>
          <a:ext cx="8784973" cy="6669346"/>
        </p:xfrm>
        <a:graphic>
          <a:graphicData uri="http://schemas.openxmlformats.org/drawingml/2006/table">
            <a:tbl>
              <a:tblPr firstRow="1" firstCol="1" bandRow="1"/>
              <a:tblGrid>
                <a:gridCol w="304069"/>
                <a:gridCol w="1280105"/>
                <a:gridCol w="1062415"/>
                <a:gridCol w="215465"/>
                <a:gridCol w="784529"/>
                <a:gridCol w="136288"/>
                <a:gridCol w="262002"/>
                <a:gridCol w="796339"/>
                <a:gridCol w="249456"/>
                <a:gridCol w="822906"/>
                <a:gridCol w="446262"/>
                <a:gridCol w="629542"/>
                <a:gridCol w="220672"/>
                <a:gridCol w="625115"/>
                <a:gridCol w="215465"/>
                <a:gridCol w="734343"/>
              </a:tblGrid>
              <a:tr h="351171">
                <a:tc>
                  <a:txBody>
                    <a:bodyPr/>
                    <a:lstStyle/>
                    <a:p>
                      <a:pPr marL="196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Муниципалитет 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 куратор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2.Положение 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3.приказы о назначении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4.программы наставничества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5.дорожная карта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6.Банк практик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7.Молодые педагоги 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Арсеньевский</a:t>
                      </a: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ГО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9/100%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9/100%</a:t>
                      </a:r>
                      <a:endParaRPr lang="ru-RU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9/100%</a:t>
                      </a:r>
                      <a:endParaRPr lang="ru-RU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4/44%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9/100%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2/22%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25/24/96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Артемовский ГО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10/47%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10/47%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9/42%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10/47%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9/42%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2/9%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51/44/83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Большой Камень ГО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/86%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/85,7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5/</a:t>
                      </a:r>
                      <a:r>
                        <a:rPr lang="en-US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71</a:t>
                      </a: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 /9%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/85%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15/7/47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35983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Владивостокский ГО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35 (46%)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32 (43%)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29(39%)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 /28%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28/(37%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 /6%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171/130/76 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Дальнегорский ГО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 (75%)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 (75%)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 (56%)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 (56%)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 (22%)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10/5/50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35983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Дальнереченский ГО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(100%)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(100%)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(100%)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 (66%)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 (82%)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5(82%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13/13/100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Лесозаводский ГО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 (85%)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 10(71%)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6 (43%)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(43%)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(43)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11/9/81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35983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Находкинский ГО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 (87%)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19 (82%)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16(70%)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12 /52%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17 (74%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2(13%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56/33/59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 Спасск-Дальний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 (100%)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7(87,5%)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(75%)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(75%)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 (63%)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 (100%)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10/10/100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 ЗАТО г. Фокино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4(57%)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6(86%)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6(86%)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6(86%)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4(57%)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8/8/100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235983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Уссурийский ГО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 (100%)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 (100%)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22(88%)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 /64%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 (96%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3(12%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117/109/93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35983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Дальнереченский МР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 (100%)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 (100%)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 (100%)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 (90%)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 (70%)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4/40%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5/5/100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Кировский МР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5/36%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5/36%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5/36%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5/36%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5/36%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2/0/0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235983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Красноармейский МР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9/90%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7/70%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5/50%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7/70%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3/30%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7/7/100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Михайловский МР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7/50%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7/50%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7/50%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7/50%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5/36%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3/21%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10/5/50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Надеждинский МР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12/100%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12/100%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12/100%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8/ 67 %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12/100%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6/50% 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15/15/100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Ольгинский МР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1/0/0%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Партизанский МО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14/100%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14/100%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11/78%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10/71%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9(64%)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1(7%)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13/13/100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Партизанский ГО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 (100%)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/67%)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5(55%)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5(55%)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4(44%)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7/5/71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Пожарский МР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 (54%)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 (39%)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 (39%)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 39%)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 (31%)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5/5/100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235983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Спасский МР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 (100%)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 /94%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17(94%)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11(61%)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13(72%)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1/5,5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9/9/100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235983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Хасанский МР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9/81,8%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(54,5%)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4/36%)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5/45,4%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7(63,6%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13/7/54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Черниговский МР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16/7/43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Шкотовский</a:t>
                      </a: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МР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 (100%)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(55%)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 (44%)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7(77%)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5(55%)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17/17/100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Яковлевский МР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 (100%)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 (100 %)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 (87%)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 (87%)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8(100%)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8/8/100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Анучинский  МО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1(11%)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6/0/0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Кавалеровский МО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8/100%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1/12,5%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1/12,5%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1/12%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8/100%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2/25%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9/9/100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Лазовский</a:t>
                      </a: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2/33%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2/33%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2/33%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2/33%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2/33%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2/33%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Октябрьский МО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 (100%)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12(92%)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 (100%)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10/77%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 (100%)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3/23</a:t>
                      </a: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20/20/100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Пограничный МО 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9(100%)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9(100%)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 (33%)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9/100%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8(89%)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3/33%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2/2/100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Тернейский  МО 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 (30%)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 (20%)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1/10%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2/20%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(10%5)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1/10%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1/1/100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Ханкайский  МО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 (100%)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 (50 %)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 (50%)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2/14%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5(35%)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0/0/0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675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Хорольский МО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 (36%)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4(36%)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 (18%)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4/36%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(9%)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11//6/54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35983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500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Чугуевский</a:t>
                      </a: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  / 79%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 79%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 /</a:t>
                      </a: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r>
                        <a:rPr lang="en-US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 </a:t>
                      </a: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r>
                        <a:rPr lang="en-US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 /53%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9/9/100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775478">
                <a:tc>
                  <a:txBody>
                    <a:bodyPr/>
                    <a:lstStyle/>
                    <a:p>
                      <a:pPr marL="318135">
                        <a:spcAft>
                          <a:spcPts val="0"/>
                        </a:spcAft>
                      </a:pPr>
                      <a:r>
                        <a:rPr lang="ru-RU" sz="500" b="1">
                          <a:effectLst/>
                          <a:latin typeface="Times New Roman"/>
                        </a:rPr>
                        <a:t> </a:t>
                      </a:r>
                      <a:endParaRPr lang="ru-RU" sz="600">
                        <a:effectLst/>
                        <a:latin typeface="Calibri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Итого 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 –есть, 3 –нет, в 15 – частично: из них в 7 - более чем в 50% ОО 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 –есть, 3 –нет, 22 –частично: из них в12 - более чем в 50% ОО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 –есть,3 –нет, в 26-частично: из них в 14 -</a:t>
                      </a:r>
                      <a:r>
                        <a:rPr lang="ru-RU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более чем в 50% ОО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 –нет, 30-частично: из них в 16 - более чем в 50% ОО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 – есть, 4 – нет, 25 – частично: из них в 14 - более чем в 50% ОО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– есть, 15 –нет, 18 -частично: из них в 2 - более чем в 50% ОО 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13" marR="352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67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82920"/>
          </a:xfrm>
        </p:spPr>
        <p:txBody>
          <a:bodyPr/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568952" cy="4968552"/>
          </a:xfrm>
        </p:spPr>
        <p:txBody>
          <a:bodyPr>
            <a:normAutofit lnSpcReduction="10000"/>
          </a:bodyPr>
          <a:lstStyle/>
          <a:p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Наставники молодых педагогов</a:t>
            </a: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4000"/>
              </a:lnSpc>
              <a:spcBef>
                <a:spcPts val="0"/>
              </a:spcBef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1)14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–есть, 1 – нет,  17 – частично, из них более 50%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ОО -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муниципалитетов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</a:pPr>
            <a:r>
              <a:rPr lang="ru-RU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2)16 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–есть, 3 – нет, 13 – </a:t>
            </a:r>
            <a:r>
              <a:rPr lang="ru-RU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частично,  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из них в 10 - более чем в 50% </a:t>
            </a:r>
            <a:r>
              <a:rPr lang="ru-RU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ОО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Куратор наставничества в ОО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</a:pPr>
            <a:r>
              <a:rPr lang="ru-RU" sz="2800" dirty="0" smtClean="0">
                <a:latin typeface="Times New Roman"/>
                <a:ea typeface="Calibri"/>
              </a:rPr>
              <a:t>1)10 </a:t>
            </a:r>
            <a:r>
              <a:rPr lang="ru-RU" sz="2800" dirty="0">
                <a:latin typeface="Times New Roman"/>
                <a:ea typeface="Calibri"/>
              </a:rPr>
              <a:t>– есть, 2 –нет, 20 – частично: из них более чем в 50% ОО- 10 муниципалитетов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lnSpc>
                <a:spcPct val="124000"/>
              </a:lnSpc>
              <a:spcBef>
                <a:spcPts val="0"/>
              </a:spcBef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2)16 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–есть, 3 –нет, в 15 – частично: из них в 7 - более чем в 50% ОО 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endParaRPr lang="ru-RU" sz="28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239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организации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00628"/>
            <a:ext cx="8784976" cy="4056564"/>
          </a:xfrm>
        </p:spPr>
        <p:txBody>
          <a:bodyPr>
            <a:normAutofit/>
          </a:bodyPr>
          <a:lstStyle/>
          <a:p>
            <a:pPr fontAlgn="t"/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</a:t>
            </a:r>
          </a:p>
          <a:p>
            <a:pPr fontAlgn="t"/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ru-RU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–есть, 3 –нет, 22 –</a:t>
            </a:r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частично, </a:t>
            </a:r>
          </a:p>
          <a:p>
            <a:pPr fontAlgn="t"/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них в12 - более чем в 50% ОО</a:t>
            </a:r>
          </a:p>
          <a:p>
            <a:pPr fontAlgn="t"/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Приказы </a:t>
            </a:r>
          </a:p>
          <a:p>
            <a:pPr fontAlgn="t"/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–есть,3 –нет, в </a:t>
            </a:r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 – частично,</a:t>
            </a:r>
          </a:p>
          <a:p>
            <a:pPr fontAlgn="t"/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них в 14 - более чем в 50% ОО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539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организации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784976" cy="5949280"/>
          </a:xfrm>
        </p:spPr>
        <p:txBody>
          <a:bodyPr>
            <a:normAutofit fontScale="70000" lnSpcReduction="20000"/>
          </a:bodyPr>
          <a:lstStyle/>
          <a:p>
            <a:pPr fontAlgn="t"/>
            <a:endParaRPr lang="ru-RU" b="0" dirty="0" smtClean="0"/>
          </a:p>
          <a:p>
            <a:pPr fontAlgn="t"/>
            <a:r>
              <a:rPr lang="ru-RU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</a:p>
          <a:p>
            <a:pPr fontAlgn="t"/>
            <a:r>
              <a:rPr lang="ru-RU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–нет, 30-частично: из них в 16 - более чем в 50% ОО</a:t>
            </a:r>
          </a:p>
          <a:p>
            <a:pPr fontAlgn="t"/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орожная карта/план </a:t>
            </a:r>
          </a:p>
          <a:p>
            <a:pPr fontAlgn="t"/>
            <a:r>
              <a:rPr lang="ru-RU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есть, 4 – нет, 25 – частично: из них в 14 - более чем в 50% </a:t>
            </a:r>
            <a:r>
              <a:rPr lang="ru-RU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</a:t>
            </a:r>
          </a:p>
          <a:p>
            <a:pPr marL="0" indent="0" algn="just" fontAlgn="t">
              <a:lnSpc>
                <a:spcPct val="134000"/>
              </a:lnSpc>
              <a:spcBef>
                <a:spcPts val="0"/>
              </a:spcBef>
            </a:pPr>
            <a:endParaRPr lang="ru-RU" sz="2800" dirty="0" smtClean="0">
              <a:latin typeface="Times New Roman"/>
              <a:ea typeface="Times New Roman"/>
              <a:cs typeface="Times New Roman"/>
            </a:endParaRPr>
          </a:p>
          <a:p>
            <a:pPr marL="0" indent="0" algn="just" fontAlgn="t">
              <a:lnSpc>
                <a:spcPct val="134000"/>
              </a:lnSpc>
              <a:spcBef>
                <a:spcPts val="0"/>
              </a:spcBef>
            </a:pP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Нет 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ни одного муниципалитета, в котором банк программ наставничества был бы во всех образовательных организациях.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34000"/>
              </a:lnSpc>
              <a:spcBef>
                <a:spcPts val="0"/>
              </a:spcBef>
            </a:pPr>
            <a:endParaRPr lang="ru-RU" sz="2800" dirty="0" smtClean="0"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lnSpc>
                <a:spcPct val="134000"/>
              </a:lnSpc>
              <a:spcBef>
                <a:spcPts val="0"/>
              </a:spcBef>
            </a:pP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Нет 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банка программ наставничества ни в одной образовательной организации в 4 муниципалитетах - </a:t>
            </a:r>
            <a:r>
              <a:rPr lang="ru-RU" sz="2800" dirty="0" err="1">
                <a:latin typeface="Times New Roman"/>
                <a:ea typeface="Times New Roman"/>
                <a:cs typeface="Times New Roman"/>
              </a:rPr>
              <a:t>Ольгинский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 МР, Черниговский МР, </a:t>
            </a:r>
            <a:r>
              <a:rPr lang="ru-RU" sz="2800" dirty="0" err="1">
                <a:latin typeface="Times New Roman"/>
                <a:ea typeface="Times New Roman"/>
                <a:cs typeface="Times New Roman"/>
              </a:rPr>
              <a:t>Анучинский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 МО, Кировский МР.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0" indent="0" algn="just" fontAlgn="t">
              <a:lnSpc>
                <a:spcPct val="134000"/>
              </a:lnSpc>
              <a:spcBef>
                <a:spcPts val="0"/>
              </a:spcBef>
            </a:pPr>
            <a:r>
              <a:rPr lang="ru-RU" sz="2800" dirty="0">
                <a:latin typeface="Times New Roman"/>
                <a:ea typeface="Times New Roman"/>
              </a:rPr>
              <a:t>В большинстве случаев банк состоит из одной-двух программ, качество которых оставляет желать лучшего.  </a:t>
            </a:r>
            <a:endParaRPr lang="ru-RU" sz="2800" dirty="0" smtClean="0">
              <a:latin typeface="Times New Roman"/>
              <a:ea typeface="Times New Roman"/>
            </a:endParaRPr>
          </a:p>
          <a:p>
            <a:pPr marL="0" indent="0" algn="just" fontAlgn="t">
              <a:lnSpc>
                <a:spcPct val="134000"/>
              </a:lnSpc>
              <a:spcBef>
                <a:spcPts val="0"/>
              </a:spcBef>
            </a:pPr>
            <a:r>
              <a:rPr lang="ru-RU" sz="2800" dirty="0" smtClean="0">
                <a:latin typeface="Times New Roman"/>
                <a:ea typeface="Times New Roman"/>
              </a:rPr>
              <a:t>Большая </a:t>
            </a:r>
            <a:r>
              <a:rPr lang="ru-RU" sz="2800" dirty="0">
                <a:latin typeface="Times New Roman"/>
                <a:ea typeface="Times New Roman"/>
              </a:rPr>
              <a:t>часть программ  имеет форму плана работы с молодыми педагогами. Практически нет программ наставничества обучающихся или других ролевых моделей.</a:t>
            </a: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406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00628"/>
            <a:ext cx="8568952" cy="4488612"/>
          </a:xfrm>
        </p:spPr>
        <p:txBody>
          <a:bodyPr>
            <a:noAutofit/>
          </a:bodyPr>
          <a:lstStyle/>
          <a:p>
            <a:pPr fontAlgn="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 практик</a:t>
            </a:r>
          </a:p>
          <a:p>
            <a:pPr fontAlgn="t"/>
            <a:r>
              <a:rPr lang="ru-RU" sz="20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– есть, 15 –нет, 18 -частично: из них в 2 - более чем в 50% ОО 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2000" dirty="0">
                <a:latin typeface="Times New Roman"/>
                <a:ea typeface="Times New Roman"/>
                <a:cs typeface="Times New Roman"/>
              </a:rPr>
              <a:t>Банк наставнических практик во всех  образовательных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организациях имеется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только в одном муниципалитете -  ГО Спасск-Дальний.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наставнических практик, размещенных на сайтах ОО: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 являются практиками, а представляют собой программу, план работы или отчет наставника;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 80% данные практики ориентированы на реализацию ролевой модели «Педагог-наставник – молодой педагог»;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 так называемом школьном «банке» находятся одна-две практики;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практики не соответствуют требованиям, принципам и задачам целевой модели наставничества.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8128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117</TotalTime>
  <Words>2502</Words>
  <Application>Microsoft Office PowerPoint</Application>
  <PresentationFormat>Экран (4:3)</PresentationFormat>
  <Paragraphs>1168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Углы</vt:lpstr>
      <vt:lpstr>Результаты мониторинга реализации целевой модели наставничества в Приморском крае</vt:lpstr>
      <vt:lpstr>Задачи мониторинга </vt:lpstr>
      <vt:lpstr>Презентация PowerPoint</vt:lpstr>
      <vt:lpstr>Презентация PowerPoint</vt:lpstr>
      <vt:lpstr>Презентация PowerPoint</vt:lpstr>
      <vt:lpstr>Презентация PowerPoint</vt:lpstr>
      <vt:lpstr>Образовательные организации</vt:lpstr>
      <vt:lpstr>Образовательные организации</vt:lpstr>
      <vt:lpstr>Презентация PowerPoint</vt:lpstr>
      <vt:lpstr>Общие замечания. 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мониторинга реализации целевой модели наставничества в Приморском крае</dc:title>
  <dc:creator>Юлия А. Сеничева</dc:creator>
  <cp:lastModifiedBy>Юлия А. Сеничева</cp:lastModifiedBy>
  <cp:revision>11</cp:revision>
  <dcterms:created xsi:type="dcterms:W3CDTF">2022-11-26T10:30:32Z</dcterms:created>
  <dcterms:modified xsi:type="dcterms:W3CDTF">2022-11-27T12:20:34Z</dcterms:modified>
</cp:coreProperties>
</file>