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76" r:id="rId3"/>
    <p:sldId id="272" r:id="rId4"/>
    <p:sldId id="277" r:id="rId5"/>
    <p:sldId id="279" r:id="rId6"/>
    <p:sldId id="278" r:id="rId7"/>
    <p:sldId id="262" r:id="rId8"/>
    <p:sldId id="280" r:id="rId9"/>
    <p:sldId id="263" r:id="rId10"/>
    <p:sldId id="261" r:id="rId11"/>
    <p:sldId id="281" r:id="rId12"/>
    <p:sldId id="259" r:id="rId13"/>
    <p:sldId id="273" r:id="rId14"/>
    <p:sldId id="271" r:id="rId15"/>
    <p:sldId id="260" r:id="rId16"/>
    <p:sldId id="274" r:id="rId17"/>
    <p:sldId id="275" r:id="rId18"/>
    <p:sldId id="257" r:id="rId19"/>
    <p:sldId id="266" r:id="rId20"/>
    <p:sldId id="264" r:id="rId21"/>
    <p:sldId id="265" r:id="rId22"/>
    <p:sldId id="267" r:id="rId23"/>
    <p:sldId id="270" r:id="rId24"/>
    <p:sldId id="268" r:id="rId25"/>
    <p:sldId id="269" r:id="rId2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31E4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>
                <a:solidFill>
                  <a:srgbClr val="FFFFFF"/>
                </a:solidFill>
              </a:rPr>
              <a:pPr/>
              <a:t>‹#›</a:t>
            </a:fld>
            <a:endParaRPr lang="ru-RU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12055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54837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904912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820649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775908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7988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>
              <a:solidFill>
                <a:srgbClr val="F5C20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57332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978834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1392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19134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0166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>
              <a:solidFill>
                <a:srgbClr val="FFFFFF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/>
            <a:endParaRPr lang="en-US" dirty="0">
              <a:solidFill>
                <a:srgbClr val="FFFFFF"/>
              </a:solidFill>
            </a:endParaRPr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>
                <a:solidFill>
                  <a:srgbClr val="F5C201"/>
                </a:solidFill>
              </a:rPr>
              <a:pPr/>
              <a:t>23.02.2021</a:t>
            </a:fld>
            <a:endParaRPr lang="ru-RU">
              <a:solidFill>
                <a:srgbClr val="F5C201"/>
              </a:solidFill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>
              <a:solidFill>
                <a:srgbClr val="F5C201"/>
              </a:solidFill>
            </a:endParaRPr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567646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yasen65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179512" y="260649"/>
            <a:ext cx="8784976" cy="3312367"/>
          </a:xfrm>
        </p:spPr>
        <p:txBody>
          <a:bodyPr>
            <a:normAutofit/>
          </a:bodyPr>
          <a:lstStyle/>
          <a:p>
            <a:pPr algn="ctr"/>
            <a:r>
              <a:rPr lang="ru-RU" sz="3600" b="1" smtClean="0">
                <a:latin typeface="+mn-lt"/>
              </a:rPr>
              <a:t>Организационно-методическое, информационное сопровождение внедрения целевой модели наставничества</a:t>
            </a:r>
            <a:endParaRPr lang="ru-RU" sz="3600" b="1">
              <a:latin typeface="+mn-lt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2555776" y="4725144"/>
            <a:ext cx="6249144" cy="1752600"/>
          </a:xfrm>
        </p:spPr>
        <p:txBody>
          <a:bodyPr>
            <a:normAutofit fontScale="92500"/>
          </a:bodyPr>
          <a:lstStyle/>
          <a:p>
            <a:r>
              <a:rPr lang="ru-RU" b="1" smtClean="0"/>
              <a:t>Региональный наставнический центр</a:t>
            </a:r>
          </a:p>
          <a:p>
            <a:endParaRPr lang="ru-RU" smtClean="0"/>
          </a:p>
          <a:p>
            <a:r>
              <a:rPr lang="ru-RU" smtClean="0"/>
              <a:t>Сеничева Юлия Алексеевна, </a:t>
            </a:r>
            <a:r>
              <a:rPr lang="en-US" smtClean="0">
                <a:hlinkClick r:id="rId2"/>
              </a:rPr>
              <a:t>yasen65@mail.ru</a:t>
            </a:r>
            <a:endParaRPr lang="en-US" smtClean="0"/>
          </a:p>
          <a:p>
            <a:r>
              <a:rPr lang="en-US" smtClean="0"/>
              <a:t>8(924)251-85-21</a:t>
            </a: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85366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smtClean="0">
                <a:latin typeface="+mn-lt"/>
              </a:rPr>
              <a:t>Функции ОО</a:t>
            </a:r>
            <a:endParaRPr lang="ru-RU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836712"/>
            <a:ext cx="8579296" cy="5737824"/>
          </a:xfrm>
        </p:spPr>
        <p:txBody>
          <a:bodyPr>
            <a:normAutofit fontScale="92500"/>
          </a:bodyPr>
          <a:lstStyle/>
          <a:p>
            <a:pPr algn="just"/>
            <a:r>
              <a:rPr lang="ru-RU"/>
              <a:t>осуществление персонифицированного учета обучающихся, молодых специалистов и педагогов, участвующих в программах наставничества;</a:t>
            </a:r>
          </a:p>
          <a:p>
            <a:pPr algn="just"/>
            <a:r>
              <a:rPr lang="ru-RU"/>
              <a:t>внесение в формы федерального статистического наблюдения данных о количестве участников программ наставничества и предоставление этих форм в Министерство просвещения Российской Федерации</a:t>
            </a:r>
            <a:r>
              <a:rPr lang="ru-RU" smtClean="0"/>
              <a:t>;</a:t>
            </a:r>
            <a:r>
              <a:rPr lang="ru-RU"/>
              <a:t> </a:t>
            </a:r>
            <a:r>
              <a:rPr lang="ru-RU" sz="2200" i="1" smtClean="0">
                <a:solidFill>
                  <a:srgbClr val="FF0000"/>
                </a:solidFill>
              </a:rPr>
              <a:t>(В </a:t>
            </a:r>
            <a:r>
              <a:rPr lang="ru-RU" sz="2200" i="1">
                <a:solidFill>
                  <a:srgbClr val="FF0000"/>
                </a:solidFill>
              </a:rPr>
              <a:t>срок не позднее 20 января года, следующего за отчетным, куратор вносит информацию </a:t>
            </a:r>
            <a:r>
              <a:rPr lang="ru-RU" sz="2200" i="1" smtClean="0">
                <a:solidFill>
                  <a:srgbClr val="FF0000"/>
                </a:solidFill>
              </a:rPr>
              <a:t>).</a:t>
            </a:r>
            <a:endParaRPr lang="ru-RU" sz="2200" i="1">
              <a:solidFill>
                <a:srgbClr val="FF0000"/>
              </a:solidFill>
            </a:endParaRPr>
          </a:p>
          <a:p>
            <a:pPr algn="just"/>
            <a:r>
              <a:rPr lang="ru-RU"/>
              <a:t>проведение внутреннего мониторинга реализации и эффективности программ наставничества (в ведении образовательных организаций);</a:t>
            </a:r>
          </a:p>
          <a:p>
            <a:pPr algn="just"/>
            <a:r>
              <a:rPr lang="ru-RU"/>
              <a:t>обеспечение формирования баз данных программ наставничества и лучших практик;</a:t>
            </a:r>
          </a:p>
        </p:txBody>
      </p:sp>
    </p:spTree>
    <p:extLst>
      <p:ext uri="{BB962C8B-B14F-4D97-AF65-F5344CB8AC3E}">
        <p14:creationId xmlns:p14="http://schemas.microsoft.com/office/powerpoint/2010/main" val="188916853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216024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836712"/>
            <a:ext cx="8363272" cy="5737824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/>
              <a:t>Формирование </a:t>
            </a:r>
            <a:r>
              <a:rPr lang="ru-RU" sz="2000"/>
              <a:t>базы </a:t>
            </a:r>
            <a:r>
              <a:rPr lang="ru-RU" sz="2000" smtClean="0"/>
              <a:t>наставляемых/наставников </a:t>
            </a:r>
            <a:r>
              <a:rPr lang="ru-RU" sz="2000"/>
              <a:t>из числа обучающихся, педагогов, представителей родительской общественности, выпускников</a:t>
            </a:r>
            <a:r>
              <a:rPr lang="ru-RU" sz="2000"/>
              <a:t>, </a:t>
            </a:r>
            <a:r>
              <a:rPr lang="ru-RU" sz="2000" smtClean="0"/>
              <a:t>партнеров;</a:t>
            </a:r>
          </a:p>
          <a:p>
            <a:pPr algn="just"/>
            <a:r>
              <a:rPr lang="ru-RU" sz="2000"/>
              <a:t>Формирование перечня партнерских </a:t>
            </a:r>
            <a:r>
              <a:rPr lang="ru-RU" sz="2000"/>
              <a:t>организаций </a:t>
            </a:r>
            <a:r>
              <a:rPr lang="ru-RU" sz="2000" smtClean="0"/>
              <a:t>в </a:t>
            </a:r>
            <a:r>
              <a:rPr lang="ru-RU" sz="2000"/>
              <a:t>реализации программы (системы</a:t>
            </a:r>
            <a:r>
              <a:rPr lang="ru-RU" sz="2000"/>
              <a:t>) </a:t>
            </a:r>
            <a:r>
              <a:rPr lang="ru-RU" sz="2000" smtClean="0"/>
              <a:t>наставничества/заключение соглашений.</a:t>
            </a:r>
            <a:endParaRPr lang="ru-RU" sz="2000"/>
          </a:p>
          <a:p>
            <a:pPr algn="just"/>
            <a:r>
              <a:rPr lang="ru-RU" sz="2000" smtClean="0"/>
              <a:t>Оформление </a:t>
            </a:r>
            <a:r>
              <a:rPr lang="ru-RU" sz="2000"/>
              <a:t>согласий на обработку персональных данных участников Целевой модели наставничества и законных представителей обучающихся, не достигших </a:t>
            </a:r>
            <a:r>
              <a:rPr lang="ru-RU" sz="2000"/>
              <a:t>14-летнего </a:t>
            </a:r>
            <a:r>
              <a:rPr lang="ru-RU" sz="2000" smtClean="0"/>
              <a:t>возраста.</a:t>
            </a:r>
          </a:p>
          <a:p>
            <a:pPr algn="just"/>
            <a:r>
              <a:rPr lang="ru-RU" sz="2000"/>
              <a:t>Формирование наставнических пар </a:t>
            </a:r>
            <a:r>
              <a:rPr lang="ru-RU" sz="2000"/>
              <a:t>или </a:t>
            </a:r>
            <a:r>
              <a:rPr lang="ru-RU" sz="2000" smtClean="0"/>
              <a:t>групп.</a:t>
            </a:r>
          </a:p>
          <a:p>
            <a:pPr algn="just"/>
            <a:r>
              <a:rPr lang="ru-RU" sz="2000"/>
              <a:t>Утверждение </a:t>
            </a:r>
            <a:r>
              <a:rPr lang="ru-RU" sz="2000" smtClean="0"/>
              <a:t>и реализация индивидуальных планов наставничества.</a:t>
            </a:r>
          </a:p>
          <a:p>
            <a:pPr algn="just"/>
            <a:r>
              <a:rPr lang="ru-RU" sz="2000"/>
              <a:t>Оформление итогового сборника, направление лучших практик в региональный наставнический центр для размещения </a:t>
            </a:r>
            <a:r>
              <a:rPr lang="ru-RU" sz="2000"/>
              <a:t>на </a:t>
            </a:r>
            <a:r>
              <a:rPr lang="ru-RU" sz="2000" smtClean="0"/>
              <a:t>онлайн-платформе.</a:t>
            </a:r>
          </a:p>
          <a:p>
            <a:pPr algn="just"/>
            <a:r>
              <a:rPr lang="ru-RU" sz="2000"/>
              <a:t>Размещение информации о реализации Целевой модели наставничества на информационных ресурсах </a:t>
            </a:r>
            <a:r>
              <a:rPr lang="ru-RU" sz="2000"/>
              <a:t>образовательной организации </a:t>
            </a:r>
            <a:r>
              <a:rPr lang="ru-RU" sz="2000" smtClean="0"/>
              <a:t>(презентационные </a:t>
            </a:r>
            <a:r>
              <a:rPr lang="ru-RU" sz="2000"/>
              <a:t>материалы, </a:t>
            </a:r>
            <a:r>
              <a:rPr lang="ru-RU" sz="2000"/>
              <a:t>методические </a:t>
            </a:r>
            <a:r>
              <a:rPr lang="ru-RU" sz="2000" smtClean="0"/>
              <a:t>разработки, лучшме практики наставничества)</a:t>
            </a:r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19899536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8568952" cy="1008112"/>
          </a:xfrm>
        </p:spPr>
        <p:txBody>
          <a:bodyPr>
            <a:noAutofit/>
          </a:bodyPr>
          <a:lstStyle/>
          <a:p>
            <a:r>
              <a:rPr lang="ru-RU" sz="3200" smtClean="0">
                <a:latin typeface="+mn-lt"/>
              </a:rPr>
              <a:t>Информационное, методическое и организационное  </a:t>
            </a:r>
            <a:r>
              <a:rPr lang="ru-RU" sz="3200" smtClean="0">
                <a:latin typeface="+mn-lt"/>
              </a:rPr>
              <a:t>сопровождение ПК ИРО</a:t>
            </a:r>
            <a:endParaRPr lang="ru-RU" sz="320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268760"/>
            <a:ext cx="8640960" cy="5305776"/>
          </a:xfrm>
        </p:spPr>
        <p:txBody>
          <a:bodyPr>
            <a:normAutofit fontScale="92500"/>
          </a:bodyPr>
          <a:lstStyle/>
          <a:p>
            <a:pPr marL="109728" indent="0">
              <a:buNone/>
            </a:pPr>
            <a:r>
              <a:rPr lang="ru-RU" b="1" smtClean="0">
                <a:solidFill>
                  <a:srgbClr val="002060"/>
                </a:solidFill>
              </a:rPr>
              <a:t>Региональный наставнический центр</a:t>
            </a:r>
          </a:p>
          <a:p>
            <a:pPr marL="109728" indent="0">
              <a:buNone/>
            </a:pPr>
            <a:r>
              <a:rPr lang="ru-RU" b="1" smtClean="0">
                <a:solidFill>
                  <a:srgbClr val="431E4A"/>
                </a:solidFill>
              </a:rPr>
              <a:t>Актуальные документы</a:t>
            </a:r>
          </a:p>
          <a:p>
            <a:pPr marL="109728" indent="0">
              <a:buNone/>
            </a:pPr>
            <a:r>
              <a:rPr lang="ru-RU" b="1" smtClean="0"/>
              <a:t>- </a:t>
            </a:r>
            <a:r>
              <a:rPr lang="ru-RU" b="1" i="1" smtClean="0"/>
              <a:t>Федеральные, региональные документы по внедрению ЦМН.</a:t>
            </a:r>
          </a:p>
          <a:p>
            <a:pPr marL="109728" indent="0">
              <a:buNone/>
            </a:pPr>
            <a:r>
              <a:rPr lang="ru-RU" i="1" smtClean="0"/>
              <a:t>- Методические рекомендации по разработке программ наставничества.</a:t>
            </a:r>
          </a:p>
          <a:p>
            <a:pPr marL="109728" indent="0">
              <a:buNone/>
            </a:pPr>
            <a:r>
              <a:rPr lang="ru-RU" i="1" smtClean="0"/>
              <a:t>- Типовая программа наставничества.</a:t>
            </a:r>
          </a:p>
          <a:p>
            <a:pPr>
              <a:buFontTx/>
              <a:buChar char="-"/>
            </a:pPr>
            <a:r>
              <a:rPr lang="ru-RU" i="1" smtClean="0"/>
              <a:t>Методические материалы, в том числе по оценке результатов программ наставничества.</a:t>
            </a:r>
          </a:p>
          <a:p>
            <a:pPr>
              <a:buFontTx/>
              <a:buChar char="-"/>
            </a:pPr>
            <a:r>
              <a:rPr lang="ru-RU" i="1" smtClean="0"/>
              <a:t>График  обучающих семинаров и тематических мероприятий по реализации ЦМН</a:t>
            </a:r>
          </a:p>
          <a:p>
            <a:pPr marL="109728" indent="0">
              <a:buNone/>
            </a:pPr>
            <a:endParaRPr lang="ru-RU" i="1"/>
          </a:p>
        </p:txBody>
      </p:sp>
    </p:spTree>
    <p:extLst>
      <p:ext uri="{BB962C8B-B14F-4D97-AF65-F5344CB8AC3E}">
        <p14:creationId xmlns:p14="http://schemas.microsoft.com/office/powerpoint/2010/main" val="11844930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>
                <a:latin typeface="+mn-lt"/>
              </a:rPr>
              <a:t>Комплекс тематических событий</a:t>
            </a:r>
            <a:endParaRPr lang="ru-RU"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1378763"/>
              </p:ext>
            </p:extLst>
          </p:nvPr>
        </p:nvGraphicFramePr>
        <p:xfrm>
          <a:off x="457200" y="1268760"/>
          <a:ext cx="8229600" cy="4972028"/>
        </p:xfrm>
        <a:graphic>
          <a:graphicData uri="http://schemas.openxmlformats.org/drawingml/2006/table">
            <a:tbl>
              <a:tblPr firstRow="1" firstCol="1" bandRow="1"/>
              <a:tblGrid>
                <a:gridCol w="6851104"/>
                <a:gridCol w="1378496"/>
              </a:tblGrid>
              <a:tr h="5040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Установочный вебинар «Внедрение целевой модели наставничества в Приморском </a:t>
                      </a: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крае</a:t>
                      </a:r>
                      <a:r>
                        <a:rPr lang="ru-RU" sz="2400" smtClean="0">
                          <a:effectLst/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786" marR="61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 февраль</a:t>
                      </a:r>
                    </a:p>
                  </a:txBody>
                  <a:tcPr marL="61786" marR="61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Семинар «Организация нормативного, информационного и методического сопровождения целевой модели наставничества в муниципальных системах </a:t>
                      </a: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образования</a:t>
                      </a:r>
                      <a:r>
                        <a:rPr lang="ru-RU" sz="2400" smtClean="0">
                          <a:effectLst/>
                          <a:latin typeface="Times New Roman"/>
                          <a:ea typeface="Times New Roman"/>
                        </a:rPr>
                        <a:t>»</a:t>
                      </a:r>
                      <a:endParaRPr lang="ru-RU" sz="24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61786" marR="61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февраль</a:t>
                      </a:r>
                    </a:p>
                  </a:txBody>
                  <a:tcPr marL="61786" marR="61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32048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Семинар « Организация комплекса тематических мероприятий  в муниципальных системах образования»</a:t>
                      </a:r>
                    </a:p>
                  </a:txBody>
                  <a:tcPr marL="61786" marR="61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март</a:t>
                      </a:r>
                    </a:p>
                  </a:txBody>
                  <a:tcPr marL="61786" marR="61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009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Семинар «Проектирование программ разных форм наставничества»</a:t>
                      </a:r>
                    </a:p>
                  </a:txBody>
                  <a:tcPr marL="61786" marR="61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апрель</a:t>
                      </a:r>
                    </a:p>
                  </a:txBody>
                  <a:tcPr marL="61786" marR="61786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40094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 Семинар «Организация  муниципального проекта «Конкурс лучших практик наставничества»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r>
                        <a:rPr lang="ru-RU" sz="2400">
                          <a:effectLst/>
                          <a:latin typeface="Times New Roman"/>
                          <a:ea typeface="Times New Roman"/>
                        </a:rPr>
                        <a:t>сентябрь</a:t>
                      </a: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494753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557808"/>
          </a:xfrm>
        </p:spPr>
        <p:txBody>
          <a:bodyPr>
            <a:normAutofit fontScale="90000"/>
          </a:bodyPr>
          <a:lstStyle/>
          <a:p>
            <a:r>
              <a:rPr lang="ru-RU" smtClean="0">
                <a:latin typeface="+mn-lt"/>
              </a:rPr>
              <a:t>Комплекс тематических событий</a:t>
            </a:r>
            <a:endParaRPr lang="ru-RU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980728"/>
            <a:ext cx="8712968" cy="5593808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3000" i="1">
                <a:solidFill>
                  <a:srgbClr val="FF0000"/>
                </a:solidFill>
              </a:rPr>
              <a:t>Региональный Конкурс  лучших </a:t>
            </a:r>
            <a:r>
              <a:rPr lang="ru-RU" sz="3000" i="1">
                <a:solidFill>
                  <a:srgbClr val="FF0000"/>
                </a:solidFill>
              </a:rPr>
              <a:t>практик </a:t>
            </a:r>
            <a:r>
              <a:rPr lang="ru-RU" sz="3000" i="1" smtClean="0">
                <a:solidFill>
                  <a:srgbClr val="FF0000"/>
                </a:solidFill>
              </a:rPr>
              <a:t>наставничества  (октябрь 2021)</a:t>
            </a:r>
          </a:p>
          <a:p>
            <a:pPr algn="just"/>
            <a:r>
              <a:rPr lang="ru-RU" sz="3000" i="1">
                <a:solidFill>
                  <a:srgbClr val="FF0000"/>
                </a:solidFill>
              </a:rPr>
              <a:t>Фестиваль лучших </a:t>
            </a:r>
            <a:r>
              <a:rPr lang="ru-RU" sz="3000" i="1">
                <a:solidFill>
                  <a:srgbClr val="FF0000"/>
                </a:solidFill>
              </a:rPr>
              <a:t>практик </a:t>
            </a:r>
            <a:r>
              <a:rPr lang="ru-RU" sz="3000" i="1" smtClean="0">
                <a:solidFill>
                  <a:srgbClr val="FF0000"/>
                </a:solidFill>
              </a:rPr>
              <a:t>наставничества (</a:t>
            </a:r>
            <a:r>
              <a:rPr lang="ru-RU" sz="3000" i="1">
                <a:solidFill>
                  <a:srgbClr val="FF0000"/>
                </a:solidFill>
              </a:rPr>
              <a:t>октябрь 2021)</a:t>
            </a:r>
          </a:p>
          <a:p>
            <a:pPr marL="109728" indent="0">
              <a:buNone/>
            </a:pPr>
            <a:endParaRPr lang="ru-RU" i="1">
              <a:solidFill>
                <a:srgbClr val="FF0000"/>
              </a:solidFill>
            </a:endParaRPr>
          </a:p>
          <a:p>
            <a:pPr marL="109728" indent="0">
              <a:buNone/>
            </a:pPr>
            <a:r>
              <a:rPr lang="ru-RU"/>
              <a:t>ДПП ПК </a:t>
            </a:r>
          </a:p>
          <a:p>
            <a:pPr marL="109728" indent="0" algn="just">
              <a:buNone/>
            </a:pPr>
            <a:r>
              <a:rPr lang="ru-RU" sz="3000" smtClean="0"/>
              <a:t>«Лучшие </a:t>
            </a:r>
            <a:r>
              <a:rPr lang="ru-RU" sz="3000"/>
              <a:t>практики наставничества: опыт </a:t>
            </a:r>
            <a:r>
              <a:rPr lang="ru-RU" sz="3000"/>
              <a:t>Приморского </a:t>
            </a:r>
            <a:r>
              <a:rPr lang="ru-RU" sz="3000" smtClean="0"/>
              <a:t>края» (в </a:t>
            </a:r>
            <a:r>
              <a:rPr lang="ru-RU" sz="3000"/>
              <a:t>рамках деятельности Ассоциации </a:t>
            </a:r>
            <a:r>
              <a:rPr lang="ru-RU" sz="3000"/>
              <a:t>наставников</a:t>
            </a:r>
            <a:r>
              <a:rPr lang="ru-RU" sz="3000" smtClean="0"/>
              <a:t>) - очная, 16 часов –октябрь 2021.</a:t>
            </a:r>
          </a:p>
          <a:p>
            <a:pPr marL="109728" indent="0" algn="just">
              <a:buNone/>
            </a:pPr>
            <a:r>
              <a:rPr lang="ru-RU" sz="3000" smtClean="0"/>
              <a:t>«Способы </a:t>
            </a:r>
            <a:r>
              <a:rPr lang="ru-RU" sz="3000"/>
              <a:t>и формы активизаций профессионального потенциала молодого педагога в деятельности наставника в </a:t>
            </a:r>
            <a:r>
              <a:rPr lang="ru-RU" sz="3000"/>
              <a:t>образовательной </a:t>
            </a:r>
            <a:r>
              <a:rPr lang="ru-RU" sz="3000" smtClean="0"/>
              <a:t>организации» - очно-заочная, 72 часа – ноябрь-декабрь 2021</a:t>
            </a:r>
            <a:endParaRPr lang="ru-RU" sz="3000"/>
          </a:p>
        </p:txBody>
      </p:sp>
    </p:spTree>
    <p:extLst>
      <p:ext uri="{BB962C8B-B14F-4D97-AF65-F5344CB8AC3E}">
        <p14:creationId xmlns:p14="http://schemas.microsoft.com/office/powerpoint/2010/main" val="356430296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229600" cy="576064"/>
          </a:xfrm>
        </p:spPr>
        <p:txBody>
          <a:bodyPr>
            <a:noAutofit/>
          </a:bodyPr>
          <a:lstStyle/>
          <a:p>
            <a:pPr algn="just"/>
            <a:r>
              <a:rPr lang="ru-RU" sz="3200" smtClean="0">
                <a:latin typeface="+mn-lt"/>
              </a:rPr>
              <a:t>Методическое сопровождение ПК ИРО</a:t>
            </a:r>
            <a:endParaRPr lang="ru-RU" sz="320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908720"/>
            <a:ext cx="8640960" cy="5665816"/>
          </a:xfrm>
        </p:spPr>
        <p:txBody>
          <a:bodyPr>
            <a:normAutofit/>
          </a:bodyPr>
          <a:lstStyle/>
          <a:p>
            <a:pPr algn="just"/>
            <a:r>
              <a:rPr lang="ru-RU" sz="3200" smtClean="0"/>
              <a:t>Разработка  методических материалов, примерных форм организации ЦМН в ОО.</a:t>
            </a:r>
          </a:p>
          <a:p>
            <a:pPr algn="just"/>
            <a:r>
              <a:rPr lang="ru-RU" sz="3200" smtClean="0"/>
              <a:t>Разработка целевых показателей ЦМН и системы мониторинга их достижений</a:t>
            </a:r>
            <a:r>
              <a:rPr lang="ru-RU" sz="3200" smtClean="0"/>
              <a:t>.</a:t>
            </a:r>
          </a:p>
          <a:p>
            <a:pPr algn="just"/>
            <a:r>
              <a:rPr lang="ru-RU" sz="3200"/>
              <a:t>Методические рекомендации по внедрению методологии  наставничества в </a:t>
            </a:r>
            <a:r>
              <a:rPr lang="ru-RU" sz="3200"/>
              <a:t>Приморском </a:t>
            </a:r>
            <a:r>
              <a:rPr lang="ru-RU" sz="3200" smtClean="0"/>
              <a:t>крае.</a:t>
            </a:r>
          </a:p>
          <a:p>
            <a:pPr algn="just"/>
            <a:r>
              <a:rPr lang="ru-RU" sz="3200"/>
              <a:t>Методические рекомендации по разработке </a:t>
            </a:r>
            <a:r>
              <a:rPr lang="ru-RU" sz="3200"/>
              <a:t>программ </a:t>
            </a:r>
            <a:r>
              <a:rPr lang="ru-RU" sz="3200" smtClean="0"/>
              <a:t>наставничества.</a:t>
            </a:r>
          </a:p>
          <a:p>
            <a:pPr algn="just"/>
            <a:endParaRPr lang="ru-RU" sz="3200"/>
          </a:p>
        </p:txBody>
      </p:sp>
    </p:spTree>
    <p:extLst>
      <p:ext uri="{BB962C8B-B14F-4D97-AF65-F5344CB8AC3E}">
        <p14:creationId xmlns:p14="http://schemas.microsoft.com/office/powerpoint/2010/main" val="41712969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b="1">
                <a:latin typeface="+mn-lt"/>
              </a:rPr>
              <a:t>П</a:t>
            </a:r>
            <a:r>
              <a:rPr lang="ru-RU" b="1" smtClean="0">
                <a:latin typeface="+mn-lt"/>
              </a:rPr>
              <a:t>ланируемые  результаты ЦМН</a:t>
            </a:r>
            <a:endParaRPr lang="ru-RU" b="1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412776"/>
            <a:ext cx="8435280" cy="5161760"/>
          </a:xfrm>
        </p:spPr>
        <p:txBody>
          <a:bodyPr/>
          <a:lstStyle/>
          <a:p>
            <a:pPr algn="just"/>
            <a:r>
              <a:rPr lang="ru-RU"/>
              <a:t>Доля детей и </a:t>
            </a:r>
            <a:r>
              <a:rPr lang="ru-RU" smtClean="0"/>
              <a:t>молодежи от 10 до 19 лет, вошедших в программы наставничества в роли наставляемых ( от 10 до 70 % от общего числа);</a:t>
            </a:r>
          </a:p>
          <a:p>
            <a:pPr algn="just"/>
            <a:r>
              <a:rPr lang="ru-RU"/>
              <a:t>Доля детей и молодежи от </a:t>
            </a:r>
            <a:r>
              <a:rPr lang="ru-RU" smtClean="0"/>
              <a:t>15 до 19 </a:t>
            </a:r>
            <a:r>
              <a:rPr lang="ru-RU"/>
              <a:t>лет, вошедших в программы наставничества в роли </a:t>
            </a:r>
            <a:r>
              <a:rPr lang="ru-RU" smtClean="0"/>
              <a:t>наставников </a:t>
            </a:r>
            <a:r>
              <a:rPr lang="ru-RU"/>
              <a:t>( от </a:t>
            </a:r>
            <a:r>
              <a:rPr lang="ru-RU" smtClean="0"/>
              <a:t>2 </a:t>
            </a:r>
            <a:r>
              <a:rPr lang="ru-RU"/>
              <a:t>до </a:t>
            </a:r>
            <a:r>
              <a:rPr lang="ru-RU" smtClean="0"/>
              <a:t>10 </a:t>
            </a:r>
            <a:r>
              <a:rPr lang="ru-RU"/>
              <a:t>% от общего числа</a:t>
            </a:r>
            <a:r>
              <a:rPr lang="ru-RU" smtClean="0"/>
              <a:t>);</a:t>
            </a:r>
          </a:p>
          <a:p>
            <a:pPr algn="just"/>
            <a:r>
              <a:rPr lang="ru-RU" smtClean="0"/>
              <a:t>Доля молодых специалистов (от 0 до 3 лет) в роли наставляемого(от 10 до 70% от общего числа)</a:t>
            </a:r>
            <a:endParaRPr lang="ru-RU"/>
          </a:p>
          <a:p>
            <a:pPr algn="just"/>
            <a:endParaRPr lang="ru-RU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93317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16632"/>
            <a:ext cx="8229600" cy="432048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784976" cy="5881840"/>
          </a:xfrm>
        </p:spPr>
        <p:txBody>
          <a:bodyPr/>
          <a:lstStyle/>
          <a:p>
            <a:pPr algn="just"/>
            <a:r>
              <a:rPr lang="ru-RU" sz="3000" b="1" smtClean="0">
                <a:solidFill>
                  <a:srgbClr val="C00000"/>
                </a:solidFill>
              </a:rPr>
              <a:t>Количество предприятий от общего количества организаций, вошедших в программы наставничества и предоставивших своих наставников (от 2 до 10%)</a:t>
            </a:r>
          </a:p>
          <a:p>
            <a:pPr algn="just"/>
            <a:r>
              <a:rPr lang="ru-RU" sz="3000" smtClean="0"/>
              <a:t>Уровень удовлетворенности наставляемых участием в программах наставничества (опросный) от 55 до 85%;</a:t>
            </a:r>
          </a:p>
          <a:p>
            <a:pPr algn="just"/>
            <a:r>
              <a:rPr lang="ru-RU" sz="3000"/>
              <a:t>Уровень удовлетворенности </a:t>
            </a:r>
            <a:r>
              <a:rPr lang="ru-RU" sz="3000" smtClean="0"/>
              <a:t>наставников </a:t>
            </a:r>
            <a:r>
              <a:rPr lang="ru-RU" sz="3000"/>
              <a:t>участием в программах наставничества (опросный) от 55 до 85%;</a:t>
            </a:r>
          </a:p>
          <a:p>
            <a:pPr algn="just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254198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332656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b="1"/>
              <a:t>Примерные формы наставничества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692696"/>
            <a:ext cx="8856984" cy="588184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1800" smtClean="0"/>
              <a:t>3.1</a:t>
            </a:r>
            <a:r>
              <a:rPr lang="ru-RU" sz="1800"/>
              <a:t>. </a:t>
            </a:r>
            <a:r>
              <a:rPr lang="ru-RU" sz="1800" smtClean="0"/>
              <a:t>В </a:t>
            </a:r>
            <a:r>
              <a:rPr lang="ru-RU" sz="1800"/>
              <a:t>большинстве форм наставничества данной целевой модели наставляемым является обучающийся в возрасте от 10 до 19 лет. В </a:t>
            </a:r>
            <a:r>
              <a:rPr lang="ru-RU" sz="1800" smtClean="0"/>
              <a:t>форме </a:t>
            </a:r>
            <a:r>
              <a:rPr lang="ru-RU" sz="1800"/>
              <a:t>"учитель - учитель" </a:t>
            </a:r>
            <a:r>
              <a:rPr lang="ru-RU" sz="1800" smtClean="0"/>
              <a:t>возрастной </a:t>
            </a:r>
            <a:r>
              <a:rPr lang="ru-RU" sz="1800"/>
              <a:t>параметр не задается.</a:t>
            </a:r>
          </a:p>
          <a:p>
            <a:pPr marL="109728" indent="0" algn="just">
              <a:buNone/>
            </a:pPr>
            <a:r>
              <a:rPr lang="ru-RU" sz="1800"/>
              <a:t>3.2. Наставниками могут быть учащиеся образовательной организации, представители сообществ выпускников образовательной организации, родители обучающихся (родитель не может быть наставником для своего ребенка в рамках данной целевой модели), педагоги и иные должностные лица образовательной организации, сотрудники промышленных и иных предприятий и организаций, некоммерческих организаций и иных организаций любых форм собственности, изъявивших готовность принять участие в реализации целевой модели наставничества.</a:t>
            </a:r>
          </a:p>
          <a:p>
            <a:pPr marL="109728" indent="0" algn="just">
              <a:buNone/>
            </a:pPr>
            <a:r>
              <a:rPr lang="ru-RU" sz="1800"/>
              <a:t>3.3. Наставляемым может стать любой обучающийся по общеобразовательным, дополнительным общеобразовательным программам и образовательным программам </a:t>
            </a:r>
            <a:r>
              <a:rPr lang="ru-RU" sz="1800" smtClean="0"/>
              <a:t>СПО, </a:t>
            </a:r>
            <a:r>
              <a:rPr lang="ru-RU" sz="1800"/>
              <a:t>а также молодой специалист и педагог на условиях свободного вхождения в выбранную программу.</a:t>
            </a:r>
          </a:p>
          <a:p>
            <a:pPr marL="109728" indent="0" algn="just">
              <a:buNone/>
            </a:pPr>
            <a:r>
              <a:rPr lang="ru-RU" sz="1800"/>
              <a:t>3.4. </a:t>
            </a:r>
            <a:r>
              <a:rPr lang="ru-RU" sz="1800" smtClean="0"/>
              <a:t>В числе форм наставничества могут быть выделены пять основных:</a:t>
            </a:r>
          </a:p>
          <a:p>
            <a:pPr marL="109728" indent="0" algn="just">
              <a:buNone/>
            </a:pPr>
            <a:r>
              <a:rPr lang="ru-RU" sz="1800" b="1" smtClean="0"/>
              <a:t>"</a:t>
            </a:r>
            <a:r>
              <a:rPr lang="ru-RU" sz="1800" b="1"/>
              <a:t>ученик - ученик";</a:t>
            </a:r>
          </a:p>
          <a:p>
            <a:pPr marL="109728" indent="0" algn="just">
              <a:buNone/>
            </a:pPr>
            <a:r>
              <a:rPr lang="ru-RU" sz="1800" b="1"/>
              <a:t>"учитель - учитель";</a:t>
            </a:r>
          </a:p>
          <a:p>
            <a:pPr marL="109728" indent="0" algn="just">
              <a:buNone/>
            </a:pPr>
            <a:r>
              <a:rPr lang="ru-RU" sz="1800" i="1"/>
              <a:t>"студент - ученик";</a:t>
            </a:r>
          </a:p>
          <a:p>
            <a:pPr marL="109728" indent="0" algn="just">
              <a:buNone/>
            </a:pPr>
            <a:r>
              <a:rPr lang="ru-RU" sz="1800" i="1"/>
              <a:t>"работодатель - ученик";</a:t>
            </a:r>
          </a:p>
          <a:p>
            <a:pPr marL="109728" indent="0" algn="just">
              <a:buNone/>
            </a:pPr>
            <a:r>
              <a:rPr lang="ru-RU" sz="1800" i="1"/>
              <a:t>"работодатель - студент".</a:t>
            </a:r>
          </a:p>
          <a:p>
            <a:pPr marL="109728" indent="0" algn="just">
              <a:buNone/>
            </a:pPr>
            <a:endParaRPr lang="ru-RU" sz="1800" i="1"/>
          </a:p>
        </p:txBody>
      </p:sp>
    </p:spTree>
    <p:extLst>
      <p:ext uri="{BB962C8B-B14F-4D97-AF65-F5344CB8AC3E}">
        <p14:creationId xmlns:p14="http://schemas.microsoft.com/office/powerpoint/2010/main" val="83516816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260648"/>
            <a:ext cx="8640960" cy="1066800"/>
          </a:xfrm>
        </p:spPr>
        <p:txBody>
          <a:bodyPr>
            <a:noAutofit/>
          </a:bodyPr>
          <a:lstStyle/>
          <a:p>
            <a:pPr algn="just"/>
            <a:r>
              <a:rPr lang="ru-RU" sz="1800" smtClean="0">
                <a:latin typeface="+mn-lt"/>
              </a:rPr>
              <a:t>ПИСЬМОот </a:t>
            </a:r>
            <a:r>
              <a:rPr lang="ru-RU" sz="1800">
                <a:latin typeface="+mn-lt"/>
              </a:rPr>
              <a:t>23 января 2020 г. N </a:t>
            </a:r>
            <a:r>
              <a:rPr lang="ru-RU" sz="1800" smtClean="0">
                <a:latin typeface="+mn-lt"/>
              </a:rPr>
              <a:t>МР-42/02 О </a:t>
            </a:r>
            <a:r>
              <a:rPr lang="ru-RU" sz="1800">
                <a:latin typeface="+mn-lt"/>
              </a:rPr>
              <a:t>НАПРАВЛЕНИИ</a:t>
            </a:r>
            <a:br>
              <a:rPr lang="ru-RU" sz="1800">
                <a:latin typeface="+mn-lt"/>
              </a:rPr>
            </a:br>
            <a:r>
              <a:rPr lang="ru-RU" sz="1800">
                <a:latin typeface="+mn-lt"/>
              </a:rPr>
              <a:t>ЦЕЛЕВОЙ МОДЕЛИ НАСТАВНИЧЕСТВА И МЕТОДИЧЕСКИХ РЕКОМЕНДАЦИЙ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1520" y="1124744"/>
            <a:ext cx="8712968" cy="5616624"/>
          </a:xfrm>
        </p:spPr>
        <p:txBody>
          <a:bodyPr>
            <a:normAutofit fontScale="85000" lnSpcReduction="20000"/>
          </a:bodyPr>
          <a:lstStyle/>
          <a:p>
            <a:pPr marL="109728" indent="0" algn="just">
              <a:buNone/>
            </a:pPr>
            <a:r>
              <a:rPr lang="ru-RU" smtClean="0"/>
              <a:t>3.2.Наставниками </a:t>
            </a:r>
            <a:r>
              <a:rPr lang="ru-RU"/>
              <a:t>могут быть </a:t>
            </a:r>
            <a:r>
              <a:rPr lang="ru-RU">
                <a:solidFill>
                  <a:srgbClr val="FF0000"/>
                </a:solidFill>
              </a:rPr>
              <a:t>учащиеся</a:t>
            </a:r>
            <a:r>
              <a:rPr lang="ru-RU"/>
              <a:t> образовательной организации, представители сообществ </a:t>
            </a:r>
            <a:r>
              <a:rPr lang="ru-RU">
                <a:solidFill>
                  <a:srgbClr val="FF0000"/>
                </a:solidFill>
              </a:rPr>
              <a:t>выпускников</a:t>
            </a:r>
            <a:r>
              <a:rPr lang="ru-RU"/>
              <a:t> образовательной организации, </a:t>
            </a:r>
            <a:r>
              <a:rPr lang="ru-RU">
                <a:solidFill>
                  <a:srgbClr val="FF0000"/>
                </a:solidFill>
              </a:rPr>
              <a:t>родители</a:t>
            </a:r>
            <a:r>
              <a:rPr lang="ru-RU"/>
              <a:t> обучающихся (родитель не может быть наставником для своего ребенка в рамках данной целевой модели), </a:t>
            </a:r>
            <a:r>
              <a:rPr lang="ru-RU">
                <a:solidFill>
                  <a:srgbClr val="FF0000"/>
                </a:solidFill>
              </a:rPr>
              <a:t>педагоги</a:t>
            </a:r>
            <a:r>
              <a:rPr lang="ru-RU"/>
              <a:t> и иные должностные лица образовательной организации, </a:t>
            </a:r>
            <a:r>
              <a:rPr lang="ru-RU">
                <a:solidFill>
                  <a:srgbClr val="FF0000"/>
                </a:solidFill>
              </a:rPr>
              <a:t>сотрудники</a:t>
            </a:r>
            <a:r>
              <a:rPr lang="ru-RU"/>
              <a:t> промышленных и иных </a:t>
            </a:r>
            <a:r>
              <a:rPr lang="ru-RU">
                <a:solidFill>
                  <a:srgbClr val="FF0000"/>
                </a:solidFill>
              </a:rPr>
              <a:t>предприятий и организаций</a:t>
            </a:r>
            <a:r>
              <a:rPr lang="ru-RU"/>
              <a:t>, некоммерческих организаций и иных организаций любых форм собственности, изъявивших готовность принять участие в реализации целевой модели наставничества.</a:t>
            </a:r>
          </a:p>
          <a:p>
            <a:pPr marL="109728" indent="0" algn="just">
              <a:buNone/>
            </a:pPr>
            <a:r>
              <a:rPr lang="ru-RU"/>
              <a:t>3.3. Наставляемым может стать </a:t>
            </a:r>
            <a:r>
              <a:rPr lang="ru-RU">
                <a:solidFill>
                  <a:srgbClr val="FF0000"/>
                </a:solidFill>
              </a:rPr>
              <a:t>любой обучающийся </a:t>
            </a:r>
            <a:r>
              <a:rPr lang="ru-RU"/>
              <a:t>по </a:t>
            </a:r>
            <a:r>
              <a:rPr lang="ru-RU">
                <a:solidFill>
                  <a:srgbClr val="FF0000"/>
                </a:solidFill>
              </a:rPr>
              <a:t>общеобразовательным</a:t>
            </a:r>
            <a:r>
              <a:rPr lang="ru-RU"/>
              <a:t>, дополнительным общеобразовательным программам и образовательным программам среднего профессионального образования, а также </a:t>
            </a:r>
            <a:r>
              <a:rPr lang="ru-RU">
                <a:solidFill>
                  <a:srgbClr val="FF0000"/>
                </a:solidFill>
              </a:rPr>
              <a:t>молодой специалист и педагог </a:t>
            </a:r>
            <a:r>
              <a:rPr lang="ru-RU"/>
              <a:t>на условиях свободного вхождения в выбранную программу.</a:t>
            </a:r>
          </a:p>
          <a:p>
            <a:pPr marL="109728" indent="0" algn="just">
              <a:buNone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87069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/>
          <a:lstStyle/>
          <a:p>
            <a:pPr marL="109728" indent="0">
              <a:buNone/>
            </a:pPr>
            <a:r>
              <a:rPr lang="ru-RU" smtClean="0"/>
              <a:t>Уровни ответственности: ОО, МОУО, регион</a:t>
            </a:r>
          </a:p>
          <a:p>
            <a:pPr marL="109728" indent="0">
              <a:buNone/>
            </a:pPr>
            <a:r>
              <a:rPr lang="ru-RU" smtClean="0"/>
              <a:t>(сентябрь 2020)  МОУО</a:t>
            </a:r>
          </a:p>
          <a:p>
            <a:pPr algn="just">
              <a:buFontTx/>
              <a:buChar char="-"/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Утверждение муниципальных рабочих групп;</a:t>
            </a:r>
          </a:p>
          <a:p>
            <a:pPr algn="just">
              <a:buFontTx/>
              <a:buChar char="-"/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лиц из числа специалистов, ответственных за взаимодействие с РНЦ и своевременное предоставление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сводной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информации;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buFontTx/>
              <a:buChar char="-"/>
            </a:pP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перечня организаций, </a:t>
            </a:r>
            <a:r>
              <a:rPr lang="ru-RU">
                <a:latin typeface="Times New Roman" panose="02020603050405020304" pitchFamily="18" charset="0"/>
                <a:cs typeface="Times New Roman" panose="02020603050405020304" pitchFamily="18" charset="0"/>
              </a:rPr>
              <a:t>внедряющих </a:t>
            </a: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ЦМН;</a:t>
            </a:r>
          </a:p>
          <a:p>
            <a:pPr algn="just">
              <a:buFontTx/>
              <a:buChar char="-"/>
            </a:pPr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формирование базы данных наставников, наставляемых и программ наставничества.</a:t>
            </a:r>
            <a:endParaRPr lang="ru-RU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23528" y="404664"/>
            <a:ext cx="8640960" cy="864096"/>
          </a:xfrm>
        </p:spPr>
        <p:txBody>
          <a:bodyPr>
            <a:normAutofit fontScale="90000"/>
          </a:bodyPr>
          <a:lstStyle/>
          <a:p>
            <a:r>
              <a:rPr lang="ru-RU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Дорожная карта внедрения ЦМН в ПК (к приказу №789-а от 23.07.2020)</a:t>
            </a:r>
            <a:endParaRPr lang="ru-RU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9711096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260648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smtClean="0"/>
              <a:t>Ученик-ученик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953848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mtClean="0"/>
              <a:t>Программы </a:t>
            </a:r>
            <a:r>
              <a:rPr lang="ru-RU"/>
              <a:t>наставничества </a:t>
            </a:r>
            <a:r>
              <a:rPr lang="ru-RU" smtClean="0"/>
              <a:t> в том числе и для </a:t>
            </a:r>
            <a:r>
              <a:rPr lang="ru-RU"/>
              <a:t>обучающихся с особыми образовательными потребностями и индивидуальными </a:t>
            </a:r>
            <a:r>
              <a:rPr lang="ru-RU" smtClean="0"/>
              <a:t>возможностями: для </a:t>
            </a:r>
            <a:r>
              <a:rPr lang="ru-RU"/>
              <a:t>обучающихся с </a:t>
            </a:r>
            <a:r>
              <a:rPr lang="ru-RU">
                <a:solidFill>
                  <a:srgbClr val="FF0000"/>
                </a:solidFill>
              </a:rPr>
              <a:t>ограниченными возможностями здоровья</a:t>
            </a:r>
            <a:r>
              <a:rPr lang="ru-RU"/>
              <a:t>, обучающихся, проявивших </a:t>
            </a:r>
            <a:r>
              <a:rPr lang="ru-RU">
                <a:solidFill>
                  <a:srgbClr val="FF0000"/>
                </a:solidFill>
              </a:rPr>
              <a:t>выдающиеся способности,</a:t>
            </a:r>
            <a:r>
              <a:rPr lang="ru-RU"/>
              <a:t> обучающихся, попавших в </a:t>
            </a:r>
            <a:r>
              <a:rPr lang="ru-RU">
                <a:solidFill>
                  <a:srgbClr val="FF0000"/>
                </a:solidFill>
              </a:rPr>
              <a:t>трудную жизненную ситуацию</a:t>
            </a:r>
            <a:r>
              <a:rPr lang="ru-RU"/>
              <a:t>, а также обучающихся из </a:t>
            </a:r>
            <a:r>
              <a:rPr lang="ru-RU">
                <a:solidFill>
                  <a:srgbClr val="FF0000"/>
                </a:solidFill>
              </a:rPr>
              <a:t>малоимущих семей</a:t>
            </a:r>
            <a:r>
              <a:rPr lang="ru-RU"/>
              <a:t>, проживающих в сельской местности и на труднодоступных и отдаленных территориях, </a:t>
            </a:r>
            <a:r>
              <a:rPr lang="ru-RU">
                <a:solidFill>
                  <a:srgbClr val="FF0000"/>
                </a:solidFill>
              </a:rPr>
              <a:t>детей-сирот</a:t>
            </a:r>
            <a:r>
              <a:rPr lang="ru-RU"/>
              <a:t> (оставшихся без попечения родителей).</a:t>
            </a:r>
          </a:p>
          <a:p>
            <a:pPr algn="just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8056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76672"/>
            <a:ext cx="8686800" cy="360040"/>
          </a:xfrm>
        </p:spPr>
        <p:txBody>
          <a:bodyPr>
            <a:noAutofit/>
          </a:bodyPr>
          <a:lstStyle/>
          <a:p>
            <a:r>
              <a:rPr lang="ru-RU" sz="2200">
                <a:latin typeface="+mn-lt"/>
              </a:rPr>
              <a:t>Ожидаемые результаты внедрения </a:t>
            </a:r>
            <a:r>
              <a:rPr lang="ru-RU" sz="2200" smtClean="0">
                <a:latin typeface="+mn-lt"/>
              </a:rPr>
              <a:t>ЦМН</a:t>
            </a:r>
            <a:r>
              <a:rPr lang="ru-RU" sz="2200">
                <a:latin typeface="+mn-lt"/>
              </a:rPr>
              <a:t/>
            </a:r>
            <a:br>
              <a:rPr lang="ru-RU" sz="2200">
                <a:latin typeface="+mn-lt"/>
              </a:rPr>
            </a:br>
            <a:endParaRPr lang="ru-RU" sz="2200">
              <a:latin typeface="+mn-lt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764704"/>
            <a:ext cx="8784976" cy="5809832"/>
          </a:xfrm>
        </p:spPr>
        <p:txBody>
          <a:bodyPr>
            <a:normAutofit fontScale="62500" lnSpcReduction="20000"/>
          </a:bodyPr>
          <a:lstStyle/>
          <a:p>
            <a:pPr marL="109728" indent="0">
              <a:buNone/>
            </a:pPr>
            <a:r>
              <a:rPr lang="ru-RU" sz="2900" b="1" smtClean="0">
                <a:solidFill>
                  <a:srgbClr val="FF0000"/>
                </a:solidFill>
              </a:rPr>
              <a:t>Основания для реализации программ наставничества  - решение следующих проблем учащихся:</a:t>
            </a:r>
            <a:endParaRPr lang="ru-RU" sz="2900" b="1">
              <a:solidFill>
                <a:srgbClr val="FF0000"/>
              </a:solidFill>
            </a:endParaRP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mtClean="0"/>
              <a:t>низкая мотивация </a:t>
            </a:r>
            <a:r>
              <a:rPr lang="ru-RU"/>
              <a:t>к учебе и саморазвитию, неудовлетворительную успеваемость;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/>
              <a:t>отсутствие осознанной позиции, необходимой для выбора образовательной траектории и будущей профессиональной реализации;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/>
              <a:t>невозможность качественной самореализации в рамках школьной программы;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/>
              <a:t>отсутствие условий для формирования активной гражданской позиции;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 smtClean="0"/>
              <a:t>низкая </a:t>
            </a:r>
            <a:r>
              <a:rPr lang="ru-RU"/>
              <a:t>информированность о перспективах самостоятельного выбора векторов творческого развития, карьерных и иных возможностей;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/>
              <a:t>кризис самоидентификации, разрушение или низкий уровень сформированности ценностных и жизненных позиций и ориентиров;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/>
              <a:t>конфликтность, неразвитые коммуникативные навыки, затрудняющие горизонтальное и вертикальное социальное движение;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/>
              <a:t>отсутствие условий для формирования метапредметных навыков и метакомпетенций;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/>
              <a:t>высокий порог вхождения в образовательные программы, программы развития талантливых обучающихся;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/>
              <a:t>падение эмоциональной устойчивости, психологические кризисы, связанные с общей трудностью подросткового периода на фоне отсутствия четких перспектив будущего и регулярной качественной поддержки;</a:t>
            </a:r>
          </a:p>
          <a:p>
            <a:pPr algn="just">
              <a:buFont typeface="Arial" panose="020B0604020202020204" pitchFamily="34" charset="0"/>
              <a:buChar char="•"/>
            </a:pPr>
            <a:r>
              <a:rPr lang="ru-RU"/>
              <a:t>проблемы адаптации в (новом) учебном коллективе: психологические, организационные и социальные.</a:t>
            </a:r>
          </a:p>
          <a:p>
            <a:pPr>
              <a:buFont typeface="Arial" panose="020B0604020202020204" pitchFamily="34" charset="0"/>
              <a:buChar char="•"/>
            </a:pPr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931981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512" y="476672"/>
            <a:ext cx="8784976" cy="629816"/>
          </a:xfrm>
        </p:spPr>
        <p:txBody>
          <a:bodyPr>
            <a:normAutofit fontScale="90000"/>
          </a:bodyPr>
          <a:lstStyle/>
          <a:p>
            <a:r>
              <a:rPr lang="ru-RU" sz="2200" b="1">
                <a:latin typeface="+mn-lt"/>
              </a:rPr>
              <a:t>Вариации ролевых моделей внутри формы "ученик - ученик"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44979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/>
              <a:t>взаимодействие "успевающий - неуспевающий", классический вариант поддержки для достижения лучших образовательных результатов;</a:t>
            </a:r>
          </a:p>
          <a:p>
            <a:pPr algn="just"/>
            <a:r>
              <a:rPr lang="ru-RU"/>
              <a:t>взаимодействие "лидер - пассивный", психоэмоциональная поддержка с адаптацией в коллективе или развитием коммуникационных, творческих, лидерских навыков;</a:t>
            </a:r>
          </a:p>
          <a:p>
            <a:pPr algn="just"/>
            <a:r>
              <a:rPr lang="ru-RU"/>
              <a:t>взаимодействие "равный - равному", в процессе которого происходит обмен навыками, например, когда наставник обладает критическим мышлением, а наставляемый - креативным; взаимная поддержка, совместная работа над проектом.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523358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332656"/>
            <a:ext cx="8229600" cy="288032"/>
          </a:xfrm>
        </p:spPr>
        <p:txBody>
          <a:bodyPr>
            <a:normAutofit fontScale="90000"/>
          </a:bodyPr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260648"/>
            <a:ext cx="8784976" cy="6480720"/>
          </a:xfrm>
        </p:spPr>
        <p:txBody>
          <a:bodyPr>
            <a:noAutofit/>
          </a:bodyPr>
          <a:lstStyle/>
          <a:p>
            <a:pPr marL="109728" indent="0" algn="just">
              <a:buNone/>
            </a:pP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«учитель – ученик»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</a:p>
          <a:p>
            <a:pPr marL="109728" indent="0" algn="just">
              <a:buNone/>
            </a:pP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● взаимодействие «</a:t>
            </a:r>
            <a:r>
              <a:rPr lang="ru-RU" sz="1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– неуспевающий ученик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», классический вариант педагогической и психологической поддержки обучающегося для достижения лучших образовательных результатов, раскрытие его потенциала, создание условий для осознанного выбора оптимальной образовательной траектории, преодоление дезориентации обучающегося в образовательном процессе, адаптации его в школьном коллективе. В качестве наставника выступает классный руководитель, который работает в тесном контакте с учителями-предметниками, психологом, социальным педагогом;  </a:t>
            </a:r>
            <a:endParaRPr lang="ru-RU" sz="160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just">
              <a:buNone/>
            </a:pP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взаимодействие «</a:t>
            </a:r>
            <a:r>
              <a:rPr lang="ru-RU" sz="1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– пассивный ученик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», психоэмоциональная поддержка с адаптацией в коллективе или развитием коммуникационных, творческих навыков, формирование жизненных ориентиров у обучающегося, формирование ценностей и активной гражданской позиции. В качестве наставника выступает классный руководитель.  </a:t>
            </a:r>
          </a:p>
          <a:p>
            <a:pPr marL="109728" indent="0" algn="just">
              <a:buNone/>
            </a:pP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●взаимодействие </a:t>
            </a:r>
            <a:r>
              <a:rPr lang="ru-RU" sz="1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«учитель – одаренный ученик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», в процессе которого происходит психологическая поддержка, раскрытие и  развитие творческого потенциала наставляемого, совместная работа над проектом и т.д. В качестве наставника может выступать классный руководитель или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учительпредметник; </a:t>
            </a:r>
          </a:p>
          <a:p>
            <a:pPr marL="109728" indent="0" algn="just">
              <a:buNone/>
            </a:pP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● взаимодействие «</a:t>
            </a:r>
            <a:r>
              <a:rPr lang="ru-RU" sz="160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учитель – ребенок с ОВЗ/ребенок-инвалид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»,  в процессе которого происходит педагогическая и психологическая поддержка такого ученика, создание условий для осознанного выбора оптимальной образовательной траектории, повышение мотивации к учебе и улучшение образовательных результатов обучающегося, развитие его творческих и коммуникативных навыков, адаптация в школьном коллективе. В качестве наставника выступает классный руководитель, который работает в тесном контакте с учителями-предметниками, психологом, социальным педагогом, методистом. </a:t>
            </a:r>
          </a:p>
          <a:p>
            <a:pPr marL="109728" indent="0" algn="just">
              <a:buNone/>
            </a:pP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 Область применения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образовательной программы   Взаимодействие наставника и наставляемого ведется </a:t>
            </a:r>
            <a:r>
              <a:rPr lang="ru-RU" sz="1600">
                <a:latin typeface="Times New Roman" panose="02020603050405020304" pitchFamily="18" charset="0"/>
                <a:cs typeface="Times New Roman" panose="02020603050405020304" pitchFamily="18" charset="0"/>
              </a:rPr>
              <a:t>в режиме внеурочной </a:t>
            </a:r>
            <a:r>
              <a:rPr lang="ru-RU" sz="1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деятельности.</a:t>
            </a:r>
            <a:endParaRPr lang="ru-RU" sz="160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0351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229600" cy="1066800"/>
          </a:xfrm>
        </p:spPr>
        <p:txBody>
          <a:bodyPr/>
          <a:lstStyle/>
          <a:p>
            <a:r>
              <a:rPr lang="ru-RU" smtClean="0"/>
              <a:t>Учитель-учитель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305776"/>
          </a:xfrm>
        </p:spPr>
        <p:txBody>
          <a:bodyPr/>
          <a:lstStyle/>
          <a:p>
            <a:pPr marL="109728" indent="0" algn="just">
              <a:buNone/>
            </a:pPr>
            <a:r>
              <a:rPr lang="ru-RU" sz="3200" smtClean="0"/>
              <a:t>Предполагает </a:t>
            </a:r>
            <a:r>
              <a:rPr lang="ru-RU" sz="3200"/>
              <a:t>взаимодействие молодого специалиста (при опыте работы от 0 до 3 лет) или нового сотрудника (при смене места работы) с опытным и располагающим ресурсами и навыками педагогом, оказывающим первому разностороннюю поддержку.</a:t>
            </a:r>
          </a:p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9477127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332656"/>
            <a:ext cx="8229600" cy="576064"/>
          </a:xfrm>
        </p:spPr>
        <p:txBody>
          <a:bodyPr/>
          <a:lstStyle/>
          <a:p>
            <a:r>
              <a:rPr lang="ru-RU" sz="2000" b="1">
                <a:solidFill>
                  <a:srgbClr val="D1282E"/>
                </a:solidFill>
                <a:latin typeface="Georgia"/>
              </a:rPr>
              <a:t>Вариации ролевых моделей внутри формы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764704"/>
            <a:ext cx="8964488" cy="5809832"/>
          </a:xfrm>
        </p:spPr>
        <p:txBody>
          <a:bodyPr>
            <a:noAutofit/>
          </a:bodyPr>
          <a:lstStyle/>
          <a:p>
            <a:pPr algn="just"/>
            <a:r>
              <a:rPr lang="ru-RU" sz="2000"/>
              <a:t>взаимодействие "опытный педагог - молодой специалист", классический вариант поддержки для приобретения молодым специалистом необходимых профессиональных навыков (организационных, коммуникационных) и закрепления на месте работы;</a:t>
            </a:r>
          </a:p>
          <a:p>
            <a:pPr algn="just"/>
            <a:r>
              <a:rPr lang="ru-RU" sz="2000"/>
              <a:t>взаимодействие "лидер педагогического сообщества - педагог, испытывающий проблемы", конкретная психоэмоциональная поддержка (проблемы: "не могу найти общий язык с учениками", "испытываю стресс во время уроков"), сочетаемая с профессиональной помощью по приобретению и развитию педагогических талантов и инициатив;</a:t>
            </a:r>
          </a:p>
          <a:p>
            <a:pPr algn="just"/>
            <a:r>
              <a:rPr lang="ru-RU" sz="2000"/>
              <a:t>взаимодействие "педагог-новатор - консервативный педагог", в рамках которого, возможно, более молодой педагог помогает опытному представителю "старой школы" овладеть современными программами, цифровыми навыками и технологиями;</a:t>
            </a:r>
          </a:p>
          <a:p>
            <a:pPr algn="just"/>
            <a:r>
              <a:rPr lang="ru-RU" sz="2000"/>
              <a:t>взаимодействие "опытный предметник - неопытный предметник", в рамках которого опытный педагог оказывает методическую поддержку по конкретному предмету (поиск пособий, составление рабочих программ и тематических планов и т.д.).</a:t>
            </a:r>
          </a:p>
          <a:p>
            <a:pPr algn="just"/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37955138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mtClean="0"/>
              <a:t>Муниципальные и региональные базы данных 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772816"/>
            <a:ext cx="8496944" cy="4325112"/>
          </a:xfrm>
        </p:spPr>
        <p:txBody>
          <a:bodyPr>
            <a:normAutofit/>
          </a:bodyPr>
          <a:lstStyle/>
          <a:p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Наставников и наставляемых </a:t>
            </a:r>
          </a:p>
          <a:p>
            <a:r>
              <a:rPr lang="ru-RU" sz="360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 </a:t>
            </a:r>
          </a:p>
          <a:p>
            <a:endParaRPr lang="ru-RU" sz="360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ru-RU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до 1 июня </a:t>
            </a:r>
            <a:r>
              <a:rPr lang="ru-RU" sz="3600" b="1">
                <a:latin typeface="Times New Roman" panose="02020603050405020304" pitchFamily="18" charset="0"/>
                <a:cs typeface="Times New Roman" panose="02020603050405020304" pitchFamily="18" charset="0"/>
              </a:rPr>
              <a:t>2021</a:t>
            </a:r>
            <a:r>
              <a:rPr lang="ru-RU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</a:p>
          <a:p>
            <a:pPr marL="109728" indent="0">
              <a:buNone/>
            </a:pPr>
            <a:r>
              <a:rPr lang="ru-RU" sz="3600" b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формы в инфомационном письме</a:t>
            </a:r>
            <a:endParaRPr lang="ru-RU" sz="36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68116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332656"/>
            <a:ext cx="8229600" cy="360040"/>
          </a:xfrm>
        </p:spPr>
        <p:txBody>
          <a:bodyPr>
            <a:normAutofit fontScale="90000"/>
          </a:bodyPr>
          <a:lstStyle/>
          <a:p>
            <a:r>
              <a:rPr lang="ru-RU" smtClean="0"/>
              <a:t>Наставники/наставляемые</a:t>
            </a:r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91830462"/>
              </p:ext>
            </p:extLst>
          </p:nvPr>
        </p:nvGraphicFramePr>
        <p:xfrm>
          <a:off x="539552" y="1075184"/>
          <a:ext cx="8229600" cy="1927770"/>
        </p:xfrm>
        <a:graphic>
          <a:graphicData uri="http://schemas.openxmlformats.org/drawingml/2006/table">
            <a:tbl>
              <a:tblPr firstRow="1" firstCol="1" bandRow="1"/>
              <a:tblGrid>
                <a:gridCol w="314289"/>
                <a:gridCol w="706042"/>
                <a:gridCol w="937886"/>
                <a:gridCol w="862633"/>
                <a:gridCol w="937886"/>
                <a:gridCol w="784061"/>
                <a:gridCol w="630790"/>
                <a:gridCol w="937886"/>
                <a:gridCol w="1019778"/>
                <a:gridCol w="1098349"/>
              </a:tblGrid>
              <a:tr h="156172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ФИО директора, название образовательной организации </a:t>
                      </a: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ФИО наставника</a:t>
                      </a: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Должность наставника</a:t>
                      </a: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Стаж, квалификационная  категория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(КК)</a:t>
                      </a: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Контактные данные наставника,</a:t>
                      </a:r>
                    </a:p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e</a:t>
                      </a: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-</a:t>
                      </a:r>
                      <a:r>
                        <a:rPr lang="en-US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mail</a:t>
                      </a:r>
                      <a:endParaRPr lang="ru-RU" sz="1100" b="1">
                        <a:effectLst/>
                        <a:latin typeface="Times New Roman" panose="02020603050405020304" pitchFamily="18" charset="0"/>
                        <a:ea typeface="Times New Roman"/>
                        <a:cs typeface="Times New Roman" panose="02020603050405020304" pitchFamily="18" charset="0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ФИО наставляемого </a:t>
                      </a: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Должность  наставляемого, стаж, </a:t>
                      </a: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Дата начала и завершения программы наставничества</a:t>
                      </a: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-3937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018540" algn="l"/>
                          <a:tab pos="2300605" algn="l"/>
                        </a:tabLst>
                      </a:pPr>
                      <a:r>
                        <a:rPr lang="ru-RU" sz="1100" b="1">
                          <a:effectLst/>
                          <a:latin typeface="Times New Roman" panose="02020603050405020304" pitchFamily="18" charset="0"/>
                          <a:ea typeface="Times New Roman"/>
                          <a:cs typeface="Times New Roman" panose="02020603050405020304" pitchFamily="18" charset="0"/>
                        </a:rPr>
                        <a:t>Ссылка на кейс/отзыв наставника, размещенные на сайте организации</a:t>
                      </a: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0736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1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455930" algn="l"/>
                        </a:tabLst>
                      </a:pPr>
                      <a:r>
                        <a:rPr lang="ru-RU" sz="1000">
                          <a:effectLst/>
                          <a:latin typeface="Times New Roman"/>
                          <a:ea typeface="Times New Roman"/>
                        </a:rPr>
                        <a:t> </a:t>
                      </a:r>
                      <a:endParaRPr lang="ru-RU" sz="900">
                        <a:effectLst/>
                        <a:latin typeface="Arial"/>
                        <a:ea typeface="Times New Roman"/>
                      </a:endParaRPr>
                    </a:p>
                  </a:txBody>
                  <a:tcPr marL="34290" marR="34290" marT="56413" marB="56413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2607" y="767407"/>
            <a:ext cx="8592609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fontAlgn="base">
              <a:spcBef>
                <a:spcPct val="0"/>
              </a:spcBef>
              <a:spcAft>
                <a:spcPct val="0"/>
              </a:spcAft>
              <a:tabLst>
                <a:tab pos="455613" algn="l"/>
              </a:tabLs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455613" algn="l"/>
              </a:tabLst>
            </a:pPr>
            <a:r>
              <a:rPr kumimoji="0" lang="ru-RU" altLang="ru-RU" sz="1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Сводная таблица  всех общеобразовательных организаций  муниципального района/городского округа</a:t>
            </a:r>
            <a:endParaRPr kumimoji="0" lang="ru-RU" altLang="ru-RU" sz="1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5897682"/>
              </p:ext>
            </p:extLst>
          </p:nvPr>
        </p:nvGraphicFramePr>
        <p:xfrm>
          <a:off x="467545" y="3212976"/>
          <a:ext cx="8517630" cy="537253"/>
        </p:xfrm>
        <a:graphic>
          <a:graphicData uri="http://schemas.openxmlformats.org/drawingml/2006/table">
            <a:tbl>
              <a:tblPr firstRow="1" firstCol="1" bandRow="1"/>
              <a:tblGrid>
                <a:gridCol w="1541585"/>
                <a:gridCol w="1943290"/>
                <a:gridCol w="1692081"/>
                <a:gridCol w="3340674"/>
              </a:tblGrid>
              <a:tr h="3541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муниципалитет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11" marR="59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наставников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11" marR="59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Общее количество молодых педагогов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11" marR="59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наставляемых молодых педагогов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(% от общего числа)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11" marR="59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311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11" marR="59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11" marR="59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11" marR="59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59711" marR="597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8945704"/>
              </p:ext>
            </p:extLst>
          </p:nvPr>
        </p:nvGraphicFramePr>
        <p:xfrm>
          <a:off x="457200" y="4666452"/>
          <a:ext cx="8229600" cy="701040"/>
        </p:xfrm>
        <a:graphic>
          <a:graphicData uri="http://schemas.openxmlformats.org/drawingml/2006/table">
            <a:tbl>
              <a:tblPr firstRow="1" firstCol="1" bandRow="1"/>
              <a:tblGrid>
                <a:gridCol w="303942"/>
                <a:gridCol w="1619706"/>
                <a:gridCol w="1061538"/>
                <a:gridCol w="1160404"/>
                <a:gridCol w="1360960"/>
                <a:gridCol w="1201645"/>
                <a:gridCol w="1521405"/>
              </a:tblGrid>
              <a:tr h="51455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ФИО директора, название образовательной организации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Общее количество учащихся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наставляемых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Их доля  от общего числа учащихся от 10 до 19 лет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наставников 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 от общего числа учащихся от15 до 19 лет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7151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1014" marR="61014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0" name="Rectangle 3"/>
          <p:cNvSpPr>
            <a:spLocks noChangeArrowheads="1"/>
          </p:cNvSpPr>
          <p:nvPr/>
        </p:nvSpPr>
        <p:spPr bwMode="auto">
          <a:xfrm>
            <a:off x="457200" y="3873927"/>
            <a:ext cx="8486041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Форма наставничества 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ученик-ученик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(наставник - учащийся в возрасте от 15 до19 лет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endParaRPr kumimoji="0" lang="ru-RU" altLang="ru-RU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наставляемый 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учащийся в возрасте от 10 до 19 лет).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ru-RU" altLang="ru-RU" sz="16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для  муниципалитета</a:t>
            </a:r>
            <a:endParaRPr kumimoji="0" lang="ru-RU" altLang="ru-RU" sz="1600" b="1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11" name="Таблица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15224624"/>
              </p:ext>
            </p:extLst>
          </p:nvPr>
        </p:nvGraphicFramePr>
        <p:xfrm>
          <a:off x="443702" y="5664628"/>
          <a:ext cx="8232754" cy="814706"/>
        </p:xfrm>
        <a:graphic>
          <a:graphicData uri="http://schemas.openxmlformats.org/drawingml/2006/table">
            <a:tbl>
              <a:tblPr firstRow="1" firstCol="1" bandRow="1"/>
              <a:tblGrid>
                <a:gridCol w="1598930"/>
                <a:gridCol w="1350010"/>
                <a:gridCol w="1179358"/>
                <a:gridCol w="1429222"/>
                <a:gridCol w="1170305"/>
                <a:gridCol w="1504929"/>
              </a:tblGrid>
              <a:tr h="5785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муниципалитет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Общее количество учащихся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Общее количество наставляемых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Их доля  от общего числа учащихся от 10 до 19 лет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наставников 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Доля  от общего числа учащихся от15 до 19 лет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752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6452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620688"/>
            <a:ext cx="8229600" cy="1066800"/>
          </a:xfrm>
        </p:spPr>
        <p:txBody>
          <a:bodyPr/>
          <a:lstStyle/>
          <a:p>
            <a:r>
              <a:rPr lang="ru-RU" smtClean="0"/>
              <a:t>Таблица для ОО</a:t>
            </a:r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86248542"/>
              </p:ext>
            </p:extLst>
          </p:nvPr>
        </p:nvGraphicFramePr>
        <p:xfrm>
          <a:off x="179511" y="1916832"/>
          <a:ext cx="8784978" cy="2065037"/>
        </p:xfrm>
        <a:graphic>
          <a:graphicData uri="http://schemas.openxmlformats.org/drawingml/2006/table">
            <a:tbl>
              <a:tblPr firstRow="1" firstCol="1" bandRow="1"/>
              <a:tblGrid>
                <a:gridCol w="501555"/>
                <a:gridCol w="854570"/>
                <a:gridCol w="1001245"/>
                <a:gridCol w="793662"/>
                <a:gridCol w="1042886"/>
                <a:gridCol w="859542"/>
                <a:gridCol w="1036049"/>
                <a:gridCol w="834682"/>
                <a:gridCol w="859542"/>
                <a:gridCol w="1001245"/>
              </a:tblGrid>
              <a:tr h="1872208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№ п/п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Контактные данные ФИО наставника 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ФИО наставляемого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Год рождения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Цель (исходя из потребностей наставляемого)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Срок реализации программы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Форма наставничества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Место работы/ учебы наставника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Результаты реализации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60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Ссылка на обратную связь наставляемого</a:t>
                      </a:r>
                      <a:endParaRPr lang="ru-RU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2829"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1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2879" marR="62879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677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23528" y="548680"/>
            <a:ext cx="8229600" cy="1066800"/>
          </a:xfrm>
        </p:spPr>
        <p:txBody>
          <a:bodyPr>
            <a:normAutofit fontScale="90000"/>
          </a:bodyPr>
          <a:lstStyle/>
          <a:p>
            <a:r>
              <a:rPr lang="ru-RU" smtClean="0"/>
              <a:t>Архивы программ 2019/2020 и далее.</a:t>
            </a:r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3037432"/>
              </p:ext>
            </p:extLst>
          </p:nvPr>
        </p:nvGraphicFramePr>
        <p:xfrm>
          <a:off x="251521" y="3068961"/>
          <a:ext cx="8712966" cy="1957168"/>
        </p:xfrm>
        <a:graphic>
          <a:graphicData uri="http://schemas.openxmlformats.org/drawingml/2006/table">
            <a:tbl>
              <a:tblPr firstRow="1" firstCol="1" bandRow="1"/>
              <a:tblGrid>
                <a:gridCol w="833818"/>
                <a:gridCol w="1435465"/>
                <a:gridCol w="1840884"/>
                <a:gridCol w="1170704"/>
                <a:gridCol w="1847920"/>
                <a:gridCol w="1584175"/>
              </a:tblGrid>
              <a:tr h="12198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ОО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ФИО </a:t>
                      </a:r>
                      <a:r>
                        <a:rPr lang="ru-RU" sz="14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директора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Форма наставничества 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Количество программ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ФИО, должность Куратора программ, 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контактные данные куратора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737358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Педагог- наставник/молодой специалист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3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Иванова </a:t>
                      </a:r>
                      <a:r>
                        <a:rPr lang="ru-RU" sz="1400" b="1" smtClean="0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О.С., </a:t>
                      </a: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зам. директора по УВР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="1">
                          <a:effectLst/>
                          <a:latin typeface="Times New Roman"/>
                          <a:ea typeface="Calibri"/>
                          <a:cs typeface="Times New Roman"/>
                        </a:rPr>
                        <a:t> </a:t>
                      </a:r>
                      <a:endParaRPr lang="ru-RU" sz="1000" b="1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0111" marR="60111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539552" y="2490664"/>
            <a:ext cx="8280920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4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База программ наставничества</a:t>
            </a:r>
            <a:endParaRPr kumimoji="0" lang="ru-RU" altLang="ru-RU" sz="24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40396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4" y="332656"/>
            <a:ext cx="8856984" cy="648072"/>
          </a:xfrm>
        </p:spPr>
        <p:txBody>
          <a:bodyPr>
            <a:noAutofit/>
          </a:bodyPr>
          <a:lstStyle/>
          <a:p>
            <a:r>
              <a:rPr lang="ru-RU" sz="2000" b="1">
                <a:latin typeface="+mn-lt"/>
              </a:rPr>
              <a:t>Орган исполнительной власти муниципального образования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1052736"/>
            <a:ext cx="8712968" cy="5305776"/>
          </a:xfrm>
        </p:spPr>
        <p:txBody>
          <a:bodyPr>
            <a:noAutofit/>
          </a:bodyPr>
          <a:lstStyle/>
          <a:p>
            <a:pPr algn="just"/>
            <a:r>
              <a:rPr lang="ru-RU" sz="2000" b="1" smtClean="0"/>
              <a:t>согласовывает </a:t>
            </a:r>
            <a:r>
              <a:rPr lang="ru-RU" sz="2000" b="1"/>
              <a:t>дорожные карты </a:t>
            </a:r>
            <a:r>
              <a:rPr lang="ru-RU" sz="2000"/>
              <a:t>внедрения целевой модели наставничества, разработанные образовательными организациями, осуществляющими внедрение целевой модели;</a:t>
            </a:r>
          </a:p>
          <a:p>
            <a:pPr algn="just"/>
            <a:r>
              <a:rPr lang="ru-RU" sz="2000" b="1"/>
              <a:t>контролирует реализацию мероприятий</a:t>
            </a:r>
            <a:r>
              <a:rPr lang="ru-RU" sz="2000"/>
              <a:t> по внедрению целевой модели наставничества;</a:t>
            </a:r>
          </a:p>
          <a:p>
            <a:pPr algn="just"/>
            <a:r>
              <a:rPr lang="ru-RU" sz="2000" b="1"/>
              <a:t>обеспечивает развитие </a:t>
            </a:r>
            <a:r>
              <a:rPr lang="ru-RU" sz="2000"/>
              <a:t>инфраструктурных, материально-технических </a:t>
            </a:r>
            <a:r>
              <a:rPr lang="ru-RU" sz="2000" b="1"/>
              <a:t>ресурсов</a:t>
            </a:r>
            <a:r>
              <a:rPr lang="ru-RU" sz="2000"/>
              <a:t> и кадрового потенциала муниципальных организаций, осуществляющих образовательную деятельность по общеобразовательным, дополнительным общеобразовательным программам и образовательным программам среднего профессионального образования;</a:t>
            </a:r>
          </a:p>
          <a:p>
            <a:pPr algn="just"/>
            <a:r>
              <a:rPr lang="ru-RU" sz="2000" b="1"/>
              <a:t>содействует привлечению</a:t>
            </a:r>
            <a:r>
              <a:rPr lang="ru-RU" sz="2000"/>
              <a:t> к реализации программ наставничества образовательных </a:t>
            </a:r>
            <a:r>
              <a:rPr lang="ru-RU" sz="2000" b="1"/>
              <a:t>организаций</a:t>
            </a:r>
            <a:r>
              <a:rPr lang="ru-RU" sz="2000"/>
              <a:t>; предприятий и организаций региона; государственных бюджетных учреждений культуры и спорта; юридических и физических лиц, чья деятельность связана с образовательной, спортивной, культурной и досуговой деятельностью.</a:t>
            </a:r>
          </a:p>
          <a:p>
            <a:endParaRPr lang="ru-RU" sz="2000"/>
          </a:p>
        </p:txBody>
      </p:sp>
    </p:spTree>
    <p:extLst>
      <p:ext uri="{BB962C8B-B14F-4D97-AF65-F5344CB8AC3E}">
        <p14:creationId xmlns:p14="http://schemas.microsoft.com/office/powerpoint/2010/main" val="271004477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548680"/>
            <a:ext cx="8229600" cy="629816"/>
          </a:xfrm>
        </p:spPr>
        <p:txBody>
          <a:bodyPr>
            <a:normAutofit fontScale="90000"/>
          </a:bodyPr>
          <a:lstStyle/>
          <a:p>
            <a:r>
              <a:rPr lang="ru-RU" smtClean="0"/>
              <a:t>Министерство, МОУО, ОО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556792"/>
            <a:ext cx="8229600" cy="5017744"/>
          </a:xfrm>
        </p:spPr>
        <p:txBody>
          <a:bodyPr>
            <a:normAutofit/>
          </a:bodyPr>
          <a:lstStyle/>
          <a:p>
            <a:pPr marL="109728" indent="0" algn="just">
              <a:buNone/>
            </a:pPr>
            <a:r>
              <a:rPr lang="ru-RU" sz="3600" smtClean="0"/>
              <a:t>Разработка и утверждение </a:t>
            </a:r>
          </a:p>
          <a:p>
            <a:pPr marL="109728" indent="0" algn="just">
              <a:buNone/>
            </a:pPr>
            <a:r>
              <a:rPr lang="ru-RU" sz="3600" b="1" smtClean="0">
                <a:solidFill>
                  <a:srgbClr val="FF0000"/>
                </a:solidFill>
              </a:rPr>
              <a:t>системы мотивации </a:t>
            </a:r>
            <a:r>
              <a:rPr lang="ru-RU" sz="3600" smtClean="0"/>
              <a:t>наставников в соответствии с механизмами, предусмотренными п.5   ЦМН ( до 01.02. 2021)</a:t>
            </a:r>
            <a:endParaRPr lang="ru-RU" sz="3600"/>
          </a:p>
        </p:txBody>
      </p:sp>
    </p:spTree>
    <p:extLst>
      <p:ext uri="{BB962C8B-B14F-4D97-AF65-F5344CB8AC3E}">
        <p14:creationId xmlns:p14="http://schemas.microsoft.com/office/powerpoint/2010/main" val="21840615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404664"/>
            <a:ext cx="8496944" cy="648072"/>
          </a:xfrm>
        </p:spPr>
        <p:txBody>
          <a:bodyPr>
            <a:noAutofit/>
          </a:bodyPr>
          <a:lstStyle/>
          <a:p>
            <a:r>
              <a:rPr lang="ru-RU" sz="3200" smtClean="0">
                <a:latin typeface="+mn-lt"/>
              </a:rPr>
              <a:t>Разработка и утверждение </a:t>
            </a:r>
            <a:br>
              <a:rPr lang="ru-RU" sz="3200" smtClean="0">
                <a:latin typeface="+mn-lt"/>
              </a:rPr>
            </a:br>
            <a:r>
              <a:rPr lang="ru-RU" sz="3200" smtClean="0">
                <a:latin typeface="+mn-lt"/>
              </a:rPr>
              <a:t>дорожной </a:t>
            </a:r>
            <a:r>
              <a:rPr lang="ru-RU" sz="3200">
                <a:latin typeface="+mn-lt"/>
              </a:rPr>
              <a:t>карты на </a:t>
            </a:r>
            <a:r>
              <a:rPr lang="ru-RU" sz="3200">
                <a:latin typeface="+mn-lt"/>
              </a:rPr>
              <a:t>2021 </a:t>
            </a:r>
            <a:r>
              <a:rPr lang="ru-RU" sz="3200" smtClean="0">
                <a:latin typeface="+mn-lt"/>
              </a:rPr>
              <a:t>год в ОО</a:t>
            </a:r>
            <a:endParaRPr lang="ru-RU" sz="3200" dirty="0">
              <a:latin typeface="+mn-lt"/>
              <a:cs typeface="Times New Roman" panose="02020603050405020304" pitchFamily="18" charset="0"/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23528" y="1124744"/>
            <a:ext cx="8363272" cy="5449792"/>
          </a:xfrm>
        </p:spPr>
        <p:txBody>
          <a:bodyPr>
            <a:normAutofit fontScale="92500" lnSpcReduction="10000"/>
          </a:bodyPr>
          <a:lstStyle/>
          <a:p>
            <a:pPr marL="109728" indent="0" algn="just">
              <a:buNone/>
            </a:pPr>
            <a:r>
              <a:rPr lang="ru-RU" dirty="0" smtClean="0"/>
              <a:t>Разработка распорядительного </a:t>
            </a:r>
            <a:r>
              <a:rPr lang="ru-RU" smtClean="0"/>
              <a:t>акта :</a:t>
            </a:r>
            <a:endParaRPr lang="ru-RU" dirty="0" smtClean="0"/>
          </a:p>
          <a:p>
            <a:pPr algn="just">
              <a:buFontTx/>
              <a:buChar char="-"/>
            </a:pPr>
            <a:r>
              <a:rPr lang="ru-RU"/>
              <a:t>Утверждение Положения о программе наставничества;</a:t>
            </a:r>
          </a:p>
          <a:p>
            <a:pPr algn="just">
              <a:buFontTx/>
              <a:buChar char="-"/>
            </a:pPr>
            <a:r>
              <a:rPr lang="ru-RU"/>
              <a:t>Разработка и реализация программ наставничества;</a:t>
            </a:r>
          </a:p>
          <a:p>
            <a:pPr algn="just">
              <a:buFontTx/>
              <a:buChar char="-"/>
            </a:pPr>
            <a:r>
              <a:rPr lang="ru-RU"/>
              <a:t>Формировании банка данных наставников/наставляемых; банка программ  наставничества.</a:t>
            </a:r>
          </a:p>
          <a:p>
            <a:pPr algn="just">
              <a:buFontTx/>
              <a:buChar char="-"/>
            </a:pPr>
            <a:r>
              <a:rPr lang="ru-RU" smtClean="0"/>
              <a:t>Сроки </a:t>
            </a:r>
            <a:r>
              <a:rPr lang="ru-RU" dirty="0" smtClean="0"/>
              <a:t>внедрения ЦНМ;</a:t>
            </a:r>
          </a:p>
          <a:p>
            <a:pPr algn="just">
              <a:buFontTx/>
              <a:buChar char="-"/>
            </a:pPr>
            <a:r>
              <a:rPr lang="ru-RU"/>
              <a:t>Планируемые результаты  ЦМН;</a:t>
            </a:r>
          </a:p>
          <a:p>
            <a:pPr algn="just">
              <a:buFontTx/>
              <a:buChar char="-"/>
            </a:pPr>
            <a:r>
              <a:rPr lang="ru-RU"/>
              <a:t>Сроки проведения мониторинга эффективности программ наставничества;</a:t>
            </a:r>
          </a:p>
          <a:p>
            <a:pPr algn="just">
              <a:buFontTx/>
              <a:buChar char="-"/>
            </a:pPr>
            <a:r>
              <a:rPr lang="ru-RU" smtClean="0"/>
              <a:t>Назначение куратора внедрения </a:t>
            </a:r>
            <a:r>
              <a:rPr lang="ru-RU"/>
              <a:t>целевой модели наставничества в образовательной </a:t>
            </a:r>
            <a:r>
              <a:rPr lang="ru-RU" smtClean="0"/>
              <a:t>организации;</a:t>
            </a:r>
            <a:endParaRPr lang="ru-RU" dirty="0" smtClean="0"/>
          </a:p>
          <a:p>
            <a:pPr algn="just">
              <a:buFontTx/>
              <a:buChar char="-"/>
            </a:pPr>
            <a:endParaRPr lang="ru-RU" dirty="0" smtClean="0"/>
          </a:p>
        </p:txBody>
      </p:sp>
    </p:spTree>
    <p:extLst>
      <p:ext uri="{BB962C8B-B14F-4D97-AF65-F5344CB8AC3E}">
        <p14:creationId xmlns:p14="http://schemas.microsoft.com/office/powerpoint/2010/main" val="172968386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лавная">
      <a:dk1>
        <a:srgbClr val="000000"/>
      </a:dk1>
      <a:lt1>
        <a:srgbClr val="FFFFFF"/>
      </a:lt1>
      <a:dk2>
        <a:srgbClr val="D1282E"/>
      </a:dk2>
      <a:lt2>
        <a:srgbClr val="C8C8B1"/>
      </a:lt2>
      <a:accent1>
        <a:srgbClr val="7A7A7A"/>
      </a:accent1>
      <a:accent2>
        <a:srgbClr val="F5C201"/>
      </a:accent2>
      <a:accent3>
        <a:srgbClr val="526DB0"/>
      </a:accent3>
      <a:accent4>
        <a:srgbClr val="989AAC"/>
      </a:accent4>
      <a:accent5>
        <a:srgbClr val="DC5924"/>
      </a:accent5>
      <a:accent6>
        <a:srgbClr val="B4B392"/>
      </a:accent6>
      <a:hlink>
        <a:srgbClr val="CC9900"/>
      </a:hlink>
      <a:folHlink>
        <a:srgbClr val="969696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2077</Words>
  <Application>Microsoft Office PowerPoint</Application>
  <PresentationFormat>Экран (4:3)</PresentationFormat>
  <Paragraphs>227</Paragraphs>
  <Slides>25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25</vt:i4>
      </vt:variant>
    </vt:vector>
  </HeadingPairs>
  <TitlesOfParts>
    <vt:vector size="26" baseType="lpstr">
      <vt:lpstr>Городская</vt:lpstr>
      <vt:lpstr>Организационно-методическое, информационное сопровождение внедрения целевой модели наставничества</vt:lpstr>
      <vt:lpstr>Дорожная карта внедрения ЦМН в ПК (к приказу №789-а от 23.07.2020)</vt:lpstr>
      <vt:lpstr>Муниципальные и региональные базы данных </vt:lpstr>
      <vt:lpstr>Наставники/наставляемые</vt:lpstr>
      <vt:lpstr>Таблица для ОО</vt:lpstr>
      <vt:lpstr>Архивы программ 2019/2020 и далее.</vt:lpstr>
      <vt:lpstr>Орган исполнительной власти муниципального образования</vt:lpstr>
      <vt:lpstr>Министерство, МОУО, ОО</vt:lpstr>
      <vt:lpstr>Разработка и утверждение  дорожной карты на 2021 год в ОО</vt:lpstr>
      <vt:lpstr>Функции ОО</vt:lpstr>
      <vt:lpstr>Презентация PowerPoint</vt:lpstr>
      <vt:lpstr>Информационное, методическое и организационное  сопровождение ПК ИРО</vt:lpstr>
      <vt:lpstr>Комплекс тематических событий</vt:lpstr>
      <vt:lpstr>Комплекс тематических событий</vt:lpstr>
      <vt:lpstr>Методическое сопровождение ПК ИРО</vt:lpstr>
      <vt:lpstr>Планируемые  результаты ЦМН</vt:lpstr>
      <vt:lpstr>Презентация PowerPoint</vt:lpstr>
      <vt:lpstr>Примерные формы наставничества</vt:lpstr>
      <vt:lpstr>ПИСЬМОот 23 января 2020 г. N МР-42/02 О НАПРАВЛЕНИИ ЦЕЛЕВОЙ МОДЕЛИ НАСТАВНИЧЕСТВА И МЕТОДИЧЕСКИХ РЕКОМЕНДАЦИЙ</vt:lpstr>
      <vt:lpstr>Ученик-ученик</vt:lpstr>
      <vt:lpstr>Ожидаемые результаты внедрения ЦМН </vt:lpstr>
      <vt:lpstr>Вариации ролевых моделей внутри формы "ученик - ученик" </vt:lpstr>
      <vt:lpstr>Презентация PowerPoint</vt:lpstr>
      <vt:lpstr>Учитель-учитель</vt:lpstr>
      <vt:lpstr>Вариации ролевых моделей внутри формы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</dc:creator>
  <cp:lastModifiedBy>1</cp:lastModifiedBy>
  <cp:revision>21</cp:revision>
  <dcterms:created xsi:type="dcterms:W3CDTF">2021-02-16T04:44:35Z</dcterms:created>
  <dcterms:modified xsi:type="dcterms:W3CDTF">2021-02-23T10:45:30Z</dcterms:modified>
</cp:coreProperties>
</file>