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80" r:id="rId1"/>
  </p:sldMasterIdLst>
  <p:sldIdLst>
    <p:sldId id="309" r:id="rId2"/>
    <p:sldId id="256" r:id="rId3"/>
    <p:sldId id="277" r:id="rId4"/>
    <p:sldId id="272" r:id="rId5"/>
    <p:sldId id="286" r:id="rId6"/>
    <p:sldId id="267" r:id="rId7"/>
    <p:sldId id="273" r:id="rId8"/>
    <p:sldId id="278" r:id="rId9"/>
    <p:sldId id="279" r:id="rId10"/>
    <p:sldId id="257" r:id="rId11"/>
    <p:sldId id="280" r:id="rId12"/>
    <p:sldId id="281" r:id="rId13"/>
    <p:sldId id="258" r:id="rId14"/>
    <p:sldId id="274" r:id="rId15"/>
    <p:sldId id="275" r:id="rId16"/>
    <p:sldId id="276" r:id="rId17"/>
    <p:sldId id="260" r:id="rId18"/>
    <p:sldId id="265" r:id="rId19"/>
    <p:sldId id="261" r:id="rId20"/>
    <p:sldId id="262" r:id="rId21"/>
    <p:sldId id="263" r:id="rId22"/>
    <p:sldId id="282" r:id="rId23"/>
    <p:sldId id="283" r:id="rId24"/>
    <p:sldId id="288" r:id="rId25"/>
    <p:sldId id="289" r:id="rId26"/>
    <p:sldId id="284" r:id="rId27"/>
    <p:sldId id="290" r:id="rId28"/>
    <p:sldId id="291" r:id="rId29"/>
    <p:sldId id="292" r:id="rId30"/>
    <p:sldId id="293" r:id="rId31"/>
    <p:sldId id="294" r:id="rId32"/>
    <p:sldId id="295" r:id="rId33"/>
    <p:sldId id="296" r:id="rId34"/>
    <p:sldId id="297" r:id="rId35"/>
    <p:sldId id="298" r:id="rId36"/>
    <p:sldId id="299" r:id="rId37"/>
    <p:sldId id="300" r:id="rId38"/>
    <p:sldId id="303" r:id="rId39"/>
    <p:sldId id="304" r:id="rId40"/>
    <p:sldId id="301" r:id="rId41"/>
    <p:sldId id="305" r:id="rId42"/>
    <p:sldId id="306" r:id="rId43"/>
    <p:sldId id="307" r:id="rId44"/>
    <p:sldId id="308"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87" d="100"/>
          <a:sy n="87" d="100"/>
        </p:scale>
        <p:origin x="-145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6880E6-F736-4A1E-A4E6-BC81CA12060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0BDC379F-3606-4717-B7C2-1471D7931D3E}">
      <dgm:prSet phldrT="[Текст]"/>
      <dgm:spPr>
        <a:blipFill rotWithShape="0">
          <a:blip xmlns:r="http://schemas.openxmlformats.org/officeDocument/2006/relationships" r:embed="rId1"/>
          <a:stretch>
            <a:fillRect/>
          </a:stretch>
        </a:blipFill>
      </dgm:spPr>
      <dgm:t>
        <a:bodyPr/>
        <a:lstStyle/>
        <a:p>
          <a:endParaRPr lang="ru-RU" dirty="0"/>
        </a:p>
      </dgm:t>
    </dgm:pt>
    <dgm:pt modelId="{7013526B-09F6-4D8A-9D07-083DE05631AB}" type="parTrans" cxnId="{97887084-6B92-4718-ABEC-85D832D5FC30}">
      <dgm:prSet/>
      <dgm:spPr/>
      <dgm:t>
        <a:bodyPr/>
        <a:lstStyle/>
        <a:p>
          <a:endParaRPr lang="ru-RU"/>
        </a:p>
      </dgm:t>
    </dgm:pt>
    <dgm:pt modelId="{47D644A8-1D2E-422D-80EE-1D9FF1835F7F}" type="sibTrans" cxnId="{97887084-6B92-4718-ABEC-85D832D5FC30}">
      <dgm:prSet/>
      <dgm:spPr/>
      <dgm:t>
        <a:bodyPr/>
        <a:lstStyle/>
        <a:p>
          <a:endParaRPr lang="ru-RU"/>
        </a:p>
      </dgm:t>
    </dgm:pt>
    <dgm:pt modelId="{90BC7E08-61F8-4032-849D-605B58934224}">
      <dgm:prSet phldrT="[Текст]"/>
      <dgm:spPr>
        <a:blipFill rotWithShape="0">
          <a:blip xmlns:r="http://schemas.openxmlformats.org/officeDocument/2006/relationships" r:embed="rId2"/>
          <a:stretch>
            <a:fillRect/>
          </a:stretch>
        </a:blipFill>
      </dgm:spPr>
      <dgm:t>
        <a:bodyPr/>
        <a:lstStyle/>
        <a:p>
          <a:endParaRPr lang="ru-RU" dirty="0"/>
        </a:p>
      </dgm:t>
    </dgm:pt>
    <dgm:pt modelId="{FFCD31A5-A179-476D-8560-CF4E57701F7A}" type="parTrans" cxnId="{C3337B2F-5340-432B-914B-B0C83B8032BA}">
      <dgm:prSet/>
      <dgm:spPr/>
      <dgm:t>
        <a:bodyPr/>
        <a:lstStyle/>
        <a:p>
          <a:endParaRPr lang="ru-RU"/>
        </a:p>
      </dgm:t>
    </dgm:pt>
    <dgm:pt modelId="{0706CA9B-F9E0-457C-A7A3-49476E221C84}" type="sibTrans" cxnId="{C3337B2F-5340-432B-914B-B0C83B8032BA}">
      <dgm:prSet/>
      <dgm:spPr/>
      <dgm:t>
        <a:bodyPr/>
        <a:lstStyle/>
        <a:p>
          <a:endParaRPr lang="ru-RU"/>
        </a:p>
      </dgm:t>
    </dgm:pt>
    <dgm:pt modelId="{136D0D4C-52BF-4ED4-AE38-7E3247CA00EC}">
      <dgm:prSet phldrT="[Текст]" phldr="1"/>
      <dgm:spPr/>
      <dgm:t>
        <a:bodyPr/>
        <a:lstStyle/>
        <a:p>
          <a:endParaRPr lang="ru-RU" dirty="0"/>
        </a:p>
      </dgm:t>
    </dgm:pt>
    <dgm:pt modelId="{3964F315-EBB9-402A-B713-5730BC48BB28}" type="parTrans" cxnId="{6F4B6066-E7DF-4E67-8D00-2AA911632492}">
      <dgm:prSet/>
      <dgm:spPr/>
      <dgm:t>
        <a:bodyPr/>
        <a:lstStyle/>
        <a:p>
          <a:endParaRPr lang="ru-RU"/>
        </a:p>
      </dgm:t>
    </dgm:pt>
    <dgm:pt modelId="{49E10E5C-B74A-4F24-879F-2ED35F6224B1}" type="sibTrans" cxnId="{6F4B6066-E7DF-4E67-8D00-2AA911632492}">
      <dgm:prSet/>
      <dgm:spPr/>
      <dgm:t>
        <a:bodyPr/>
        <a:lstStyle/>
        <a:p>
          <a:endParaRPr lang="ru-RU"/>
        </a:p>
      </dgm:t>
    </dgm:pt>
    <dgm:pt modelId="{3E3B4825-9B15-4A54-9F5D-A5E3AFA7944A}">
      <dgm:prSet phldrT="[Текст]"/>
      <dgm:spPr>
        <a:blipFill rotWithShape="0">
          <a:blip xmlns:r="http://schemas.openxmlformats.org/officeDocument/2006/relationships" r:embed="rId3"/>
          <a:stretch>
            <a:fillRect/>
          </a:stretch>
        </a:blipFill>
      </dgm:spPr>
      <dgm:t>
        <a:bodyPr/>
        <a:lstStyle/>
        <a:p>
          <a:endParaRPr lang="ru-RU" dirty="0"/>
        </a:p>
      </dgm:t>
    </dgm:pt>
    <dgm:pt modelId="{85FB62AF-F643-4AB6-9123-0B8946EC6309}" type="parTrans" cxnId="{19F05459-F7A1-4A39-B739-4D8A1E5A0870}">
      <dgm:prSet/>
      <dgm:spPr/>
      <dgm:t>
        <a:bodyPr/>
        <a:lstStyle/>
        <a:p>
          <a:endParaRPr lang="ru-RU"/>
        </a:p>
      </dgm:t>
    </dgm:pt>
    <dgm:pt modelId="{664D3BA9-0B85-428D-A097-DB480B86FE8F}" type="sibTrans" cxnId="{19F05459-F7A1-4A39-B739-4D8A1E5A0870}">
      <dgm:prSet/>
      <dgm:spPr/>
      <dgm:t>
        <a:bodyPr/>
        <a:lstStyle/>
        <a:p>
          <a:endParaRPr lang="ru-RU"/>
        </a:p>
      </dgm:t>
    </dgm:pt>
    <dgm:pt modelId="{B53199A7-17A4-4E7C-AE2C-706E96094976}" type="pres">
      <dgm:prSet presAssocID="{E86880E6-F736-4A1E-A4E6-BC81CA12060B}" presName="diagram" presStyleCnt="0">
        <dgm:presLayoutVars>
          <dgm:dir/>
          <dgm:resizeHandles val="exact"/>
        </dgm:presLayoutVars>
      </dgm:prSet>
      <dgm:spPr/>
      <dgm:t>
        <a:bodyPr/>
        <a:lstStyle/>
        <a:p>
          <a:endParaRPr lang="ru-RU"/>
        </a:p>
      </dgm:t>
    </dgm:pt>
    <dgm:pt modelId="{7B55A24B-E4FC-4007-AA96-32D8F2CBE035}" type="pres">
      <dgm:prSet presAssocID="{0BDC379F-3606-4717-B7C2-1471D7931D3E}" presName="node" presStyleLbl="node1" presStyleIdx="0" presStyleCnt="4" custScaleX="92268" custScaleY="102519" custLinFactX="2044" custLinFactNeighborX="100000" custLinFactNeighborY="-707">
        <dgm:presLayoutVars>
          <dgm:bulletEnabled val="1"/>
        </dgm:presLayoutVars>
      </dgm:prSet>
      <dgm:spPr/>
      <dgm:t>
        <a:bodyPr/>
        <a:lstStyle/>
        <a:p>
          <a:endParaRPr lang="ru-RU"/>
        </a:p>
      </dgm:t>
    </dgm:pt>
    <dgm:pt modelId="{5FC932D5-0B42-4B57-87F9-18C9F7AC45EB}" type="pres">
      <dgm:prSet presAssocID="{47D644A8-1D2E-422D-80EE-1D9FF1835F7F}" presName="sibTrans" presStyleCnt="0"/>
      <dgm:spPr/>
    </dgm:pt>
    <dgm:pt modelId="{F99B3444-7DFC-45B3-BBCD-C826FCB95108}" type="pres">
      <dgm:prSet presAssocID="{90BC7E08-61F8-4032-849D-605B58934224}" presName="node" presStyleLbl="node1" presStyleIdx="1" presStyleCnt="4" custScaleX="92238" custScaleY="102519" custLinFactX="-133" custLinFactNeighborX="-100000" custLinFactNeighborY="-707">
        <dgm:presLayoutVars>
          <dgm:bulletEnabled val="1"/>
        </dgm:presLayoutVars>
      </dgm:prSet>
      <dgm:spPr/>
      <dgm:t>
        <a:bodyPr/>
        <a:lstStyle/>
        <a:p>
          <a:endParaRPr lang="ru-RU"/>
        </a:p>
      </dgm:t>
    </dgm:pt>
    <dgm:pt modelId="{945EACAE-0B87-417B-A58D-54931B63D338}" type="pres">
      <dgm:prSet presAssocID="{0706CA9B-F9E0-457C-A7A3-49476E221C84}" presName="sibTrans" presStyleCnt="0"/>
      <dgm:spPr/>
    </dgm:pt>
    <dgm:pt modelId="{CA97F076-4385-4BBE-B24D-CC7CA59E8CC9}" type="pres">
      <dgm:prSet presAssocID="{136D0D4C-52BF-4ED4-AE38-7E3247CA00EC}" presName="node" presStyleLbl="node1" presStyleIdx="2" presStyleCnt="4" custFlipHor="1" custScaleX="3492" custScaleY="19438">
        <dgm:presLayoutVars>
          <dgm:bulletEnabled val="1"/>
        </dgm:presLayoutVars>
      </dgm:prSet>
      <dgm:spPr/>
      <dgm:t>
        <a:bodyPr/>
        <a:lstStyle/>
        <a:p>
          <a:endParaRPr lang="ru-RU"/>
        </a:p>
      </dgm:t>
    </dgm:pt>
    <dgm:pt modelId="{1C749FA9-B9D3-471E-857B-59F9DB11CA50}" type="pres">
      <dgm:prSet presAssocID="{49E10E5C-B74A-4F24-879F-2ED35F6224B1}" presName="sibTrans" presStyleCnt="0"/>
      <dgm:spPr/>
    </dgm:pt>
    <dgm:pt modelId="{E3294F8D-03D7-403B-B7EA-9FFC8A403996}" type="pres">
      <dgm:prSet presAssocID="{3E3B4825-9B15-4A54-9F5D-A5E3AFA7944A}" presName="node" presStyleLbl="node1" presStyleIdx="3" presStyleCnt="4" custScaleX="44309" custScaleY="47522" custLinFactNeighborX="-4760" custLinFactNeighborY="15007">
        <dgm:presLayoutVars>
          <dgm:bulletEnabled val="1"/>
        </dgm:presLayoutVars>
      </dgm:prSet>
      <dgm:spPr/>
      <dgm:t>
        <a:bodyPr/>
        <a:lstStyle/>
        <a:p>
          <a:endParaRPr lang="ru-RU"/>
        </a:p>
      </dgm:t>
    </dgm:pt>
  </dgm:ptLst>
  <dgm:cxnLst>
    <dgm:cxn modelId="{6F4B6066-E7DF-4E67-8D00-2AA911632492}" srcId="{E86880E6-F736-4A1E-A4E6-BC81CA12060B}" destId="{136D0D4C-52BF-4ED4-AE38-7E3247CA00EC}" srcOrd="2" destOrd="0" parTransId="{3964F315-EBB9-402A-B713-5730BC48BB28}" sibTransId="{49E10E5C-B74A-4F24-879F-2ED35F6224B1}"/>
    <dgm:cxn modelId="{329A92F0-43A5-428F-A944-AECE166AA40D}" type="presOf" srcId="{90BC7E08-61F8-4032-849D-605B58934224}" destId="{F99B3444-7DFC-45B3-BBCD-C826FCB95108}" srcOrd="0" destOrd="0" presId="urn:microsoft.com/office/officeart/2005/8/layout/default"/>
    <dgm:cxn modelId="{C915DA98-32E7-4D81-B50A-DC0F57FA3F67}" type="presOf" srcId="{136D0D4C-52BF-4ED4-AE38-7E3247CA00EC}" destId="{CA97F076-4385-4BBE-B24D-CC7CA59E8CC9}" srcOrd="0" destOrd="0" presId="urn:microsoft.com/office/officeart/2005/8/layout/default"/>
    <dgm:cxn modelId="{BB1CB99B-B2A6-4DC5-A704-3A291BD98FC9}" type="presOf" srcId="{E86880E6-F736-4A1E-A4E6-BC81CA12060B}" destId="{B53199A7-17A4-4E7C-AE2C-706E96094976}" srcOrd="0" destOrd="0" presId="urn:microsoft.com/office/officeart/2005/8/layout/default"/>
    <dgm:cxn modelId="{97887084-6B92-4718-ABEC-85D832D5FC30}" srcId="{E86880E6-F736-4A1E-A4E6-BC81CA12060B}" destId="{0BDC379F-3606-4717-B7C2-1471D7931D3E}" srcOrd="0" destOrd="0" parTransId="{7013526B-09F6-4D8A-9D07-083DE05631AB}" sibTransId="{47D644A8-1D2E-422D-80EE-1D9FF1835F7F}"/>
    <dgm:cxn modelId="{2BB9EFFE-FBEC-44FA-9A33-19D03E954781}" type="presOf" srcId="{3E3B4825-9B15-4A54-9F5D-A5E3AFA7944A}" destId="{E3294F8D-03D7-403B-B7EA-9FFC8A403996}" srcOrd="0" destOrd="0" presId="urn:microsoft.com/office/officeart/2005/8/layout/default"/>
    <dgm:cxn modelId="{19F05459-F7A1-4A39-B739-4D8A1E5A0870}" srcId="{E86880E6-F736-4A1E-A4E6-BC81CA12060B}" destId="{3E3B4825-9B15-4A54-9F5D-A5E3AFA7944A}" srcOrd="3" destOrd="0" parTransId="{85FB62AF-F643-4AB6-9123-0B8946EC6309}" sibTransId="{664D3BA9-0B85-428D-A097-DB480B86FE8F}"/>
    <dgm:cxn modelId="{C3337B2F-5340-432B-914B-B0C83B8032BA}" srcId="{E86880E6-F736-4A1E-A4E6-BC81CA12060B}" destId="{90BC7E08-61F8-4032-849D-605B58934224}" srcOrd="1" destOrd="0" parTransId="{FFCD31A5-A179-476D-8560-CF4E57701F7A}" sibTransId="{0706CA9B-F9E0-457C-A7A3-49476E221C84}"/>
    <dgm:cxn modelId="{C813F413-7368-4629-89AC-8C2C20C57367}" type="presOf" srcId="{0BDC379F-3606-4717-B7C2-1471D7931D3E}" destId="{7B55A24B-E4FC-4007-AA96-32D8F2CBE035}" srcOrd="0" destOrd="0" presId="urn:microsoft.com/office/officeart/2005/8/layout/default"/>
    <dgm:cxn modelId="{72C27F60-4CA4-4169-8E29-E39357278045}" type="presParOf" srcId="{B53199A7-17A4-4E7C-AE2C-706E96094976}" destId="{7B55A24B-E4FC-4007-AA96-32D8F2CBE035}" srcOrd="0" destOrd="0" presId="urn:microsoft.com/office/officeart/2005/8/layout/default"/>
    <dgm:cxn modelId="{09F3BD30-69B9-489E-8D6A-D8AA0A3C0DB5}" type="presParOf" srcId="{B53199A7-17A4-4E7C-AE2C-706E96094976}" destId="{5FC932D5-0B42-4B57-87F9-18C9F7AC45EB}" srcOrd="1" destOrd="0" presId="urn:microsoft.com/office/officeart/2005/8/layout/default"/>
    <dgm:cxn modelId="{80CAC600-CB03-48E9-A1FC-E39ACFEC085A}" type="presParOf" srcId="{B53199A7-17A4-4E7C-AE2C-706E96094976}" destId="{F99B3444-7DFC-45B3-BBCD-C826FCB95108}" srcOrd="2" destOrd="0" presId="urn:microsoft.com/office/officeart/2005/8/layout/default"/>
    <dgm:cxn modelId="{57C03002-A491-49C9-8B1E-4C6E079BABCD}" type="presParOf" srcId="{B53199A7-17A4-4E7C-AE2C-706E96094976}" destId="{945EACAE-0B87-417B-A58D-54931B63D338}" srcOrd="3" destOrd="0" presId="urn:microsoft.com/office/officeart/2005/8/layout/default"/>
    <dgm:cxn modelId="{0D7A238D-1B04-4C7C-A92B-CF328ADA6FB5}" type="presParOf" srcId="{B53199A7-17A4-4E7C-AE2C-706E96094976}" destId="{CA97F076-4385-4BBE-B24D-CC7CA59E8CC9}" srcOrd="4" destOrd="0" presId="urn:microsoft.com/office/officeart/2005/8/layout/default"/>
    <dgm:cxn modelId="{221474D7-1065-4742-BD76-14DCDA4C1FA6}" type="presParOf" srcId="{B53199A7-17A4-4E7C-AE2C-706E96094976}" destId="{1C749FA9-B9D3-471E-857B-59F9DB11CA50}" srcOrd="5" destOrd="0" presId="urn:microsoft.com/office/officeart/2005/8/layout/default"/>
    <dgm:cxn modelId="{0C8CA120-1411-4ADB-BC06-C4E905B7CB67}" type="presParOf" srcId="{B53199A7-17A4-4E7C-AE2C-706E96094976}" destId="{E3294F8D-03D7-403B-B7EA-9FFC8A40399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Date Placeholder 29"/>
          <p:cNvSpPr>
            <a:spLocks noGrp="1"/>
          </p:cNvSpPr>
          <p:nvPr>
            <p:ph type="dt" sz="half" idx="10"/>
          </p:nvPr>
        </p:nvSpPr>
        <p:spPr/>
        <p:txBody>
          <a:bodyPr/>
          <a:lstStyle/>
          <a:p>
            <a:fld id="{5B106E36-FD25-4E2D-B0AA-010F637433A0}" type="datetimeFigureOut">
              <a:rPr lang="ru-RU" smtClean="0"/>
              <a:pPr/>
              <a:t>25.02.2022</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5B106E36-FD25-4E2D-B0AA-010F637433A0}" type="datetimeFigureOut">
              <a:rPr lang="ru-RU" smtClean="0"/>
              <a:pPr/>
              <a:t>25.02.2022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5B106E36-FD25-4E2D-B0AA-010F637433A0}" type="datetimeFigureOut">
              <a:rPr lang="ru-RU" smtClean="0"/>
              <a:pPr/>
              <a:t>25.02.2022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5B106E36-FD25-4E2D-B0AA-010F637433A0}" type="datetimeFigureOut">
              <a:rPr lang="ru-RU" smtClean="0"/>
              <a:pPr/>
              <a:t>25.02.2022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5B106E36-FD25-4E2D-B0AA-010F637433A0}" type="datetimeFigureOut">
              <a:rPr lang="ru-RU" smtClean="0"/>
              <a:pPr/>
              <a:t>25.02.2022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Date Placeholder 6"/>
          <p:cNvSpPr>
            <a:spLocks noGrp="1"/>
          </p:cNvSpPr>
          <p:nvPr>
            <p:ph type="dt" sz="half" idx="10"/>
          </p:nvPr>
        </p:nvSpPr>
        <p:spPr/>
        <p:txBody>
          <a:bodyPr/>
          <a:lstStyle/>
          <a:p>
            <a:fld id="{5B106E36-FD25-4E2D-B0AA-010F637433A0}" type="datetimeFigureOut">
              <a:rPr lang="ru-RU" smtClean="0"/>
              <a:pPr/>
              <a:t>25.02.2022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Date Placeholder 2"/>
          <p:cNvSpPr>
            <a:spLocks noGrp="1"/>
          </p:cNvSpPr>
          <p:nvPr>
            <p:ph type="dt" sz="half" idx="10"/>
          </p:nvPr>
        </p:nvSpPr>
        <p:spPr/>
        <p:txBody>
          <a:bodyPr/>
          <a:lstStyle/>
          <a:p>
            <a:fld id="{5B106E36-FD25-4E2D-B0AA-010F637433A0}" type="datetimeFigureOut">
              <a:rPr lang="ru-RU" smtClean="0"/>
              <a:pPr/>
              <a:t>25.02.2022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25.02.2022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5B106E36-FD25-4E2D-B0AA-010F637433A0}" type="datetimeFigureOut">
              <a:rPr lang="ru-RU" smtClean="0"/>
              <a:pPr/>
              <a:t>25.02.2022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25.02.2022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25.02.2022</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g"/></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964488" cy="2088232"/>
          </a:xfrm>
        </p:spPr>
        <p:txBody>
          <a:bodyPr>
            <a:normAutofit fontScale="90000"/>
          </a:bodyPr>
          <a:lstStyle/>
          <a:p>
            <a:pPr algn="ctr"/>
            <a:r>
              <a:rPr lang="ru-RU" sz="3300" dirty="0" smtClean="0">
                <a:solidFill>
                  <a:schemeClr val="accent1">
                    <a:lumMod val="75000"/>
                  </a:schemeClr>
                </a:solidFill>
                <a:latin typeface="Times New Roman" panose="02020603050405020304" pitchFamily="18" charset="0"/>
                <a:cs typeface="Times New Roman" panose="02020603050405020304" pitchFamily="18" charset="0"/>
              </a:rPr>
              <a:t>Приморский краевой институт развития образования</a:t>
            </a:r>
            <a:r>
              <a:rPr lang="ru-RU" sz="3600"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3600" dirty="0" smtClean="0">
                <a:solidFill>
                  <a:schemeClr val="accent1">
                    <a:lumMod val="75000"/>
                  </a:schemeClr>
                </a:solidFill>
                <a:latin typeface="Times New Roman" panose="02020603050405020304" pitchFamily="18" charset="0"/>
                <a:cs typeface="Times New Roman" panose="02020603050405020304" pitchFamily="18" charset="0"/>
              </a:rPr>
            </a:br>
            <a:r>
              <a:rPr lang="ru-RU" dirty="0" smtClean="0">
                <a:solidFill>
                  <a:srgbClr val="FF0000"/>
                </a:solidFill>
                <a:latin typeface="Times New Roman" panose="02020603050405020304" pitchFamily="18" charset="0"/>
                <a:cs typeface="Times New Roman" panose="02020603050405020304" pitchFamily="18" charset="0"/>
              </a:rPr>
              <a:t>Центр непрерывного повышения профессионального мастерства</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2708920"/>
            <a:ext cx="8229600" cy="3615680"/>
          </a:xfrm>
        </p:spPr>
        <p:txBody>
          <a:bodyPr/>
          <a:lstStyle/>
          <a:p>
            <a:pPr marL="0" indent="0" algn="ctr">
              <a:buNone/>
            </a:pPr>
            <a:r>
              <a:rPr lang="ru-RU" sz="4000" b="1" dirty="0" smtClean="0">
                <a:latin typeface="Times New Roman" panose="02020603050405020304" pitchFamily="18" charset="0"/>
                <a:cs typeface="Times New Roman" panose="02020603050405020304" pitchFamily="18" charset="0"/>
              </a:rPr>
              <a:t>Краевой семинар «</a:t>
            </a:r>
            <a:r>
              <a:rPr lang="ru-RU" sz="4000" b="1" dirty="0">
                <a:latin typeface="Times New Roman" panose="02020603050405020304" pitchFamily="18" charset="0"/>
                <a:cs typeface="Times New Roman" panose="02020603050405020304" pitchFamily="18" charset="0"/>
              </a:rPr>
              <a:t>Организация системы работы с молодыми педагогами в школьных и муниципальных методических объединениях</a:t>
            </a:r>
            <a:r>
              <a:rPr lang="ru-RU" sz="4000" b="1" dirty="0" smtClean="0">
                <a:latin typeface="Times New Roman" panose="02020603050405020304" pitchFamily="18" charset="0"/>
                <a:cs typeface="Times New Roman" panose="02020603050405020304" pitchFamily="18" charset="0"/>
              </a:rPr>
              <a:t>»</a:t>
            </a:r>
            <a:endParaRPr lang="ru-RU" sz="40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189166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28596" y="476672"/>
            <a:ext cx="8229600" cy="936104"/>
          </a:xfrm>
        </p:spPr>
        <p:txBody>
          <a:bodyPr>
            <a:normAutofit fontScale="90000"/>
          </a:bodyPr>
          <a:lstStyle/>
          <a:p>
            <a:pPr algn="ctr"/>
            <a:r>
              <a:rPr lang="ru-RU" sz="2400" dirty="0">
                <a:solidFill>
                  <a:schemeClr val="accent2">
                    <a:lumMod val="75000"/>
                  </a:schemeClr>
                </a:solidFill>
              </a:rPr>
              <a:t/>
            </a:r>
            <a:br>
              <a:rPr lang="ru-RU" sz="2400" dirty="0">
                <a:solidFill>
                  <a:schemeClr val="accent2">
                    <a:lumMod val="75000"/>
                  </a:schemeClr>
                </a:solidFill>
              </a:rPr>
            </a:br>
            <a:r>
              <a:rPr lang="ru-RU" sz="2400" dirty="0">
                <a:solidFill>
                  <a:schemeClr val="accent2">
                    <a:lumMod val="75000"/>
                  </a:schemeClr>
                </a:solidFill>
              </a:rPr>
              <a:t/>
            </a:r>
            <a:br>
              <a:rPr lang="ru-RU" sz="2400" dirty="0">
                <a:solidFill>
                  <a:schemeClr val="accent2">
                    <a:lumMod val="75000"/>
                  </a:schemeClr>
                </a:solidFill>
              </a:rPr>
            </a:br>
            <a:r>
              <a:rPr lang="ru-RU" sz="3100" b="1" dirty="0">
                <a:solidFill>
                  <a:schemeClr val="tx1"/>
                </a:solidFill>
                <a:latin typeface="Times New Roman" pitchFamily="18" charset="0"/>
                <a:cs typeface="Times New Roman" pitchFamily="18" charset="0"/>
              </a:rPr>
              <a:t>Структура  наставничества</a:t>
            </a:r>
          </a:p>
        </p:txBody>
      </p:sp>
      <p:sp>
        <p:nvSpPr>
          <p:cNvPr id="3" name="Содержимое 2"/>
          <p:cNvSpPr>
            <a:spLocks noGrp="1"/>
          </p:cNvSpPr>
          <p:nvPr>
            <p:ph idx="1"/>
          </p:nvPr>
        </p:nvSpPr>
        <p:spPr>
          <a:xfrm>
            <a:off x="357158" y="1643050"/>
            <a:ext cx="8229600" cy="4526280"/>
          </a:xfrm>
        </p:spPr>
        <p:txBody>
          <a:bodyPr>
            <a:normAutofit/>
          </a:bodyPr>
          <a:lstStyle/>
          <a:p>
            <a:pPr lvl="8"/>
            <a:endParaRPr lang="ru-RU" sz="2000" dirty="0">
              <a:latin typeface="Times New Roman" pitchFamily="18" charset="0"/>
              <a:cs typeface="Times New Roman" pitchFamily="18" charset="0"/>
            </a:endParaRPr>
          </a:p>
          <a:p>
            <a:pPr lvl="8" algn="just">
              <a:buNone/>
            </a:pPr>
            <a:r>
              <a:rPr lang="ru-RU" dirty="0"/>
              <a:t> </a:t>
            </a:r>
          </a:p>
          <a:p>
            <a:pPr lvl="8" algn="just">
              <a:buNone/>
            </a:pPr>
            <a:endParaRPr lang="ru-RU" dirty="0"/>
          </a:p>
          <a:p>
            <a:pPr lvl="8" algn="just">
              <a:buNone/>
            </a:pPr>
            <a:endParaRPr lang="ru-RU" dirty="0"/>
          </a:p>
          <a:p>
            <a:endParaRPr lang="ru-RU" dirty="0">
              <a:solidFill>
                <a:schemeClr val="bg1"/>
              </a:solidFill>
            </a:endParaRPr>
          </a:p>
        </p:txBody>
      </p:sp>
      <p:sp>
        <p:nvSpPr>
          <p:cNvPr id="7" name="Прямоугольник 6"/>
          <p:cNvSpPr/>
          <p:nvPr/>
        </p:nvSpPr>
        <p:spPr>
          <a:xfrm>
            <a:off x="3143240" y="3714752"/>
            <a:ext cx="3000396"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Наставничество</a:t>
            </a:r>
          </a:p>
        </p:txBody>
      </p:sp>
      <p:sp>
        <p:nvSpPr>
          <p:cNvPr id="8" name="Прямоугольник 7"/>
          <p:cNvSpPr/>
          <p:nvPr/>
        </p:nvSpPr>
        <p:spPr>
          <a:xfrm>
            <a:off x="428596" y="1928802"/>
            <a:ext cx="2428892"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Творческая  группа  опытных  учителей</a:t>
            </a:r>
          </a:p>
        </p:txBody>
      </p:sp>
      <p:sp>
        <p:nvSpPr>
          <p:cNvPr id="9" name="Прямоугольник 8"/>
          <p:cNvSpPr/>
          <p:nvPr/>
        </p:nvSpPr>
        <p:spPr>
          <a:xfrm>
            <a:off x="6286512" y="2071678"/>
            <a:ext cx="2500330"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Учитель -наставник</a:t>
            </a:r>
          </a:p>
        </p:txBody>
      </p:sp>
      <p:sp>
        <p:nvSpPr>
          <p:cNvPr id="10" name="Прямоугольник 9"/>
          <p:cNvSpPr/>
          <p:nvPr/>
        </p:nvSpPr>
        <p:spPr>
          <a:xfrm>
            <a:off x="714348" y="5072074"/>
            <a:ext cx="2786082"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Руководители школьных  методических</a:t>
            </a:r>
          </a:p>
          <a:p>
            <a:pPr algn="ctr"/>
            <a:r>
              <a:rPr lang="ru-RU" dirty="0">
                <a:latin typeface="Times New Roman" pitchFamily="18" charset="0"/>
                <a:cs typeface="Times New Roman" pitchFamily="18" charset="0"/>
              </a:rPr>
              <a:t>объединений</a:t>
            </a:r>
          </a:p>
        </p:txBody>
      </p:sp>
      <p:sp>
        <p:nvSpPr>
          <p:cNvPr id="11" name="Прямоугольник 10"/>
          <p:cNvSpPr/>
          <p:nvPr/>
        </p:nvSpPr>
        <p:spPr>
          <a:xfrm>
            <a:off x="5643570" y="5143512"/>
            <a:ext cx="2928958"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Педагог-психолог</a:t>
            </a:r>
          </a:p>
        </p:txBody>
      </p:sp>
      <p:sp>
        <p:nvSpPr>
          <p:cNvPr id="12" name="Прямоугольник 11"/>
          <p:cNvSpPr/>
          <p:nvPr/>
        </p:nvSpPr>
        <p:spPr>
          <a:xfrm>
            <a:off x="3500430" y="1714488"/>
            <a:ext cx="2214578"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Администрация</a:t>
            </a:r>
          </a:p>
        </p:txBody>
      </p:sp>
      <p:sp>
        <p:nvSpPr>
          <p:cNvPr id="13" name="Стрелка вверх 12"/>
          <p:cNvSpPr/>
          <p:nvPr/>
        </p:nvSpPr>
        <p:spPr>
          <a:xfrm>
            <a:off x="4286248" y="2857496"/>
            <a:ext cx="484632" cy="8572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Диагональная полоса 13"/>
          <p:cNvSpPr/>
          <p:nvPr/>
        </p:nvSpPr>
        <p:spPr>
          <a:xfrm flipH="1" flipV="1">
            <a:off x="2214546" y="4500570"/>
            <a:ext cx="928694" cy="571504"/>
          </a:xfrm>
          <a:prstGeom prst="diagStripe">
            <a:avLst>
              <a:gd name="adj" fmla="val 579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Диагональная полоса 14"/>
          <p:cNvSpPr/>
          <p:nvPr/>
        </p:nvSpPr>
        <p:spPr>
          <a:xfrm flipV="1">
            <a:off x="6143636" y="4572008"/>
            <a:ext cx="785818" cy="571504"/>
          </a:xfrm>
          <a:prstGeom prst="diagStripe">
            <a:avLst>
              <a:gd name="adj" fmla="val 698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6" name="Диагональная полоса 15"/>
          <p:cNvSpPr/>
          <p:nvPr/>
        </p:nvSpPr>
        <p:spPr>
          <a:xfrm>
            <a:off x="6143636" y="3571876"/>
            <a:ext cx="500066" cy="55721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7" name="Диагональная полоса 16"/>
          <p:cNvSpPr/>
          <p:nvPr/>
        </p:nvSpPr>
        <p:spPr>
          <a:xfrm flipV="1">
            <a:off x="2857488" y="3071810"/>
            <a:ext cx="785818" cy="64294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936104"/>
          </a:xfrm>
        </p:spPr>
        <p:txBody>
          <a:bodyPr>
            <a:normAutofit/>
          </a:bodyPr>
          <a:lstStyle/>
          <a:p>
            <a:pPr algn="ctr"/>
            <a:r>
              <a:rPr lang="ru-RU" sz="2800" b="1" dirty="0">
                <a:solidFill>
                  <a:schemeClr val="tx1"/>
                </a:solidFill>
              </a:rPr>
              <a:t>Формы работы  с  молодыми  специалистами</a:t>
            </a:r>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500033" y="2714620"/>
            <a:ext cx="2492613" cy="700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Конференции</a:t>
            </a:r>
          </a:p>
        </p:txBody>
      </p:sp>
      <p:sp>
        <p:nvSpPr>
          <p:cNvPr id="5" name="Прямоугольник 4"/>
          <p:cNvSpPr/>
          <p:nvPr/>
        </p:nvSpPr>
        <p:spPr>
          <a:xfrm>
            <a:off x="3428992" y="2714620"/>
            <a:ext cx="2357454" cy="700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Консультирование</a:t>
            </a:r>
          </a:p>
        </p:txBody>
      </p:sp>
      <p:sp>
        <p:nvSpPr>
          <p:cNvPr id="6" name="Прямоугольник 5"/>
          <p:cNvSpPr/>
          <p:nvPr/>
        </p:nvSpPr>
        <p:spPr>
          <a:xfrm>
            <a:off x="6143636" y="3771896"/>
            <a:ext cx="2286016"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Консультации</a:t>
            </a:r>
          </a:p>
        </p:txBody>
      </p:sp>
      <p:sp>
        <p:nvSpPr>
          <p:cNvPr id="7" name="Прямоугольник 6"/>
          <p:cNvSpPr/>
          <p:nvPr/>
        </p:nvSpPr>
        <p:spPr>
          <a:xfrm>
            <a:off x="492317" y="5143512"/>
            <a:ext cx="250032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Педагогические  советы</a:t>
            </a:r>
          </a:p>
        </p:txBody>
      </p:sp>
      <p:sp>
        <p:nvSpPr>
          <p:cNvPr id="8" name="Прямоугольник 7"/>
          <p:cNvSpPr/>
          <p:nvPr/>
        </p:nvSpPr>
        <p:spPr>
          <a:xfrm>
            <a:off x="3428992" y="3771896"/>
            <a:ext cx="2357454"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Дискуссия</a:t>
            </a:r>
          </a:p>
        </p:txBody>
      </p:sp>
      <p:sp>
        <p:nvSpPr>
          <p:cNvPr id="9" name="Прямоугольник 8"/>
          <p:cNvSpPr/>
          <p:nvPr/>
        </p:nvSpPr>
        <p:spPr>
          <a:xfrm>
            <a:off x="3428992" y="5143512"/>
            <a:ext cx="2357454" cy="842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Деловая  игра</a:t>
            </a:r>
          </a:p>
        </p:txBody>
      </p:sp>
      <p:sp>
        <p:nvSpPr>
          <p:cNvPr id="10" name="Прямоугольник 9"/>
          <p:cNvSpPr/>
          <p:nvPr/>
        </p:nvSpPr>
        <p:spPr>
          <a:xfrm>
            <a:off x="6143636" y="5072074"/>
            <a:ext cx="22860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Практические занятия</a:t>
            </a:r>
          </a:p>
        </p:txBody>
      </p:sp>
      <p:sp>
        <p:nvSpPr>
          <p:cNvPr id="11" name="Прямоугольник 10"/>
          <p:cNvSpPr/>
          <p:nvPr/>
        </p:nvSpPr>
        <p:spPr>
          <a:xfrm>
            <a:off x="6143636" y="2714620"/>
            <a:ext cx="2286016" cy="700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Самообразование</a:t>
            </a:r>
          </a:p>
        </p:txBody>
      </p:sp>
      <p:sp>
        <p:nvSpPr>
          <p:cNvPr id="12" name="Прямоугольник 11"/>
          <p:cNvSpPr/>
          <p:nvPr/>
        </p:nvSpPr>
        <p:spPr>
          <a:xfrm>
            <a:off x="492317" y="3714752"/>
            <a:ext cx="250032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Семинары, педагогические  чтения</a:t>
            </a:r>
          </a:p>
        </p:txBody>
      </p:sp>
      <p:sp>
        <p:nvSpPr>
          <p:cNvPr id="13" name="Скругленный прямоугольник 12"/>
          <p:cNvSpPr/>
          <p:nvPr/>
        </p:nvSpPr>
        <p:spPr>
          <a:xfrm>
            <a:off x="492317" y="1714488"/>
            <a:ext cx="250033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Коллективные</a:t>
            </a:r>
          </a:p>
        </p:txBody>
      </p:sp>
      <p:sp>
        <p:nvSpPr>
          <p:cNvPr id="14" name="Скругленный прямоугольник 13"/>
          <p:cNvSpPr/>
          <p:nvPr/>
        </p:nvSpPr>
        <p:spPr>
          <a:xfrm>
            <a:off x="3500430" y="1714488"/>
            <a:ext cx="235745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Групповые</a:t>
            </a:r>
          </a:p>
        </p:txBody>
      </p:sp>
      <p:sp>
        <p:nvSpPr>
          <p:cNvPr id="15" name="Скругленный прямоугольник 14"/>
          <p:cNvSpPr/>
          <p:nvPr/>
        </p:nvSpPr>
        <p:spPr>
          <a:xfrm>
            <a:off x="6143636" y="1714488"/>
            <a:ext cx="2286016"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Индивидуальные</a:t>
            </a:r>
          </a:p>
        </p:txBody>
      </p:sp>
      <p:sp>
        <p:nvSpPr>
          <p:cNvPr id="16" name="Стрелка вниз 15"/>
          <p:cNvSpPr/>
          <p:nvPr/>
        </p:nvSpPr>
        <p:spPr>
          <a:xfrm>
            <a:off x="1500166" y="2428868"/>
            <a:ext cx="484632" cy="4783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4401122" y="2389056"/>
            <a:ext cx="484632" cy="5398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a:off x="7000892" y="2428868"/>
            <a:ext cx="48463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3428992" y="1714488"/>
            <a:ext cx="235745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Групповые</a:t>
            </a:r>
          </a:p>
        </p:txBody>
      </p:sp>
      <p:sp>
        <p:nvSpPr>
          <p:cNvPr id="20" name="Скругленный прямоугольник 19"/>
          <p:cNvSpPr/>
          <p:nvPr/>
        </p:nvSpPr>
        <p:spPr>
          <a:xfrm>
            <a:off x="3428992" y="1693636"/>
            <a:ext cx="2464611" cy="806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Групповые</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924712"/>
          </a:xfrm>
        </p:spPr>
        <p:txBody>
          <a:bodyPr>
            <a:normAutofit/>
          </a:bodyPr>
          <a:lstStyle/>
          <a:p>
            <a:pPr algn="ctr"/>
            <a:r>
              <a:rPr lang="ru-RU" sz="2800" b="1" dirty="0">
                <a:solidFill>
                  <a:schemeClr val="tx1"/>
                </a:solidFill>
                <a:latin typeface="Times New Roman" pitchFamily="18" charset="0"/>
                <a:cs typeface="Times New Roman" pitchFamily="18" charset="0"/>
              </a:rPr>
              <a:t>Реализация  плана  работы  с  молодыми  специалистами</a:t>
            </a:r>
          </a:p>
        </p:txBody>
      </p:sp>
      <p:sp>
        <p:nvSpPr>
          <p:cNvPr id="3" name="Содержимое 2"/>
          <p:cNvSpPr>
            <a:spLocks noGrp="1"/>
          </p:cNvSpPr>
          <p:nvPr>
            <p:ph idx="1"/>
          </p:nvPr>
        </p:nvSpPr>
        <p:spPr>
          <a:xfrm>
            <a:off x="457200" y="1646236"/>
            <a:ext cx="8229600" cy="4568846"/>
          </a:xfrm>
        </p:spPr>
        <p:txBody>
          <a:bodyPr/>
          <a:lstStyle/>
          <a:p>
            <a:endParaRPr lang="ru-RU" dirty="0"/>
          </a:p>
        </p:txBody>
      </p:sp>
      <p:sp>
        <p:nvSpPr>
          <p:cNvPr id="4" name="Скругленный прямоугольник 3"/>
          <p:cNvSpPr/>
          <p:nvPr/>
        </p:nvSpPr>
        <p:spPr>
          <a:xfrm>
            <a:off x="3500430" y="2786058"/>
            <a:ext cx="2500330"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itchFamily="18" charset="0"/>
                <a:cs typeface="Times New Roman" pitchFamily="18" charset="0"/>
              </a:rPr>
              <a:t>МОЛОДОЙ  СПЕЦИАЛИСТ</a:t>
            </a:r>
          </a:p>
        </p:txBody>
      </p:sp>
      <p:sp>
        <p:nvSpPr>
          <p:cNvPr id="5" name="Скругленный прямоугольник 4"/>
          <p:cNvSpPr/>
          <p:nvPr/>
        </p:nvSpPr>
        <p:spPr>
          <a:xfrm>
            <a:off x="571472" y="1785926"/>
            <a:ext cx="250033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Times New Roman" pitchFamily="18" charset="0"/>
                <a:cs typeface="Times New Roman" pitchFamily="18" charset="0"/>
              </a:rPr>
              <a:t>Изучение  и  знание  нормативных  документов  образования</a:t>
            </a:r>
          </a:p>
        </p:txBody>
      </p:sp>
      <p:sp>
        <p:nvSpPr>
          <p:cNvPr id="6" name="Скругленный прямоугольник 5"/>
          <p:cNvSpPr/>
          <p:nvPr/>
        </p:nvSpPr>
        <p:spPr>
          <a:xfrm>
            <a:off x="6429388" y="1714488"/>
            <a:ext cx="2143140"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Times New Roman" pitchFamily="18" charset="0"/>
                <a:cs typeface="Times New Roman" pitchFamily="18" charset="0"/>
              </a:rPr>
              <a:t>Заполнение  диагностического  листа, анкетирование</a:t>
            </a:r>
          </a:p>
        </p:txBody>
      </p:sp>
      <p:sp>
        <p:nvSpPr>
          <p:cNvPr id="8" name="Скругленный прямоугольник 7"/>
          <p:cNvSpPr/>
          <p:nvPr/>
        </p:nvSpPr>
        <p:spPr>
          <a:xfrm>
            <a:off x="6215074" y="4429132"/>
            <a:ext cx="2357454"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Работа  с  родителями</a:t>
            </a:r>
          </a:p>
        </p:txBody>
      </p:sp>
      <p:sp>
        <p:nvSpPr>
          <p:cNvPr id="9" name="Скругленный прямоугольник 8"/>
          <p:cNvSpPr/>
          <p:nvPr/>
        </p:nvSpPr>
        <p:spPr>
          <a:xfrm>
            <a:off x="6357950" y="3071810"/>
            <a:ext cx="2214578"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Times New Roman" pitchFamily="18" charset="0"/>
                <a:cs typeface="Times New Roman" pitchFamily="18" charset="0"/>
              </a:rPr>
              <a:t>Воспитательная  работа </a:t>
            </a:r>
          </a:p>
          <a:p>
            <a:pPr algn="ctr"/>
            <a:r>
              <a:rPr lang="ru-RU" sz="1600" dirty="0">
                <a:latin typeface="Times New Roman" pitchFamily="18" charset="0"/>
                <a:cs typeface="Times New Roman" pitchFamily="18" charset="0"/>
              </a:rPr>
              <a:t>Работа классного руководителя</a:t>
            </a:r>
          </a:p>
        </p:txBody>
      </p:sp>
      <p:sp>
        <p:nvSpPr>
          <p:cNvPr id="10" name="Скругленный прямоугольник 9"/>
          <p:cNvSpPr/>
          <p:nvPr/>
        </p:nvSpPr>
        <p:spPr>
          <a:xfrm>
            <a:off x="500034" y="3000372"/>
            <a:ext cx="2643206"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Методика  проведения  урока  по  всем  его  аспектам</a:t>
            </a:r>
          </a:p>
        </p:txBody>
      </p:sp>
      <p:sp>
        <p:nvSpPr>
          <p:cNvPr id="11" name="Скругленный прямоугольник 10"/>
          <p:cNvSpPr/>
          <p:nvPr/>
        </p:nvSpPr>
        <p:spPr>
          <a:xfrm>
            <a:off x="3286116" y="1785926"/>
            <a:ext cx="292895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Работа  со  школьной  документацией</a:t>
            </a:r>
          </a:p>
        </p:txBody>
      </p:sp>
      <p:sp>
        <p:nvSpPr>
          <p:cNvPr id="12" name="Скругленный прямоугольник 11"/>
          <p:cNvSpPr/>
          <p:nvPr/>
        </p:nvSpPr>
        <p:spPr>
          <a:xfrm>
            <a:off x="714348" y="4429132"/>
            <a:ext cx="2428892"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itchFamily="18" charset="0"/>
                <a:cs typeface="Times New Roman" pitchFamily="18" charset="0"/>
              </a:rPr>
              <a:t>Работа  в учебном  кабинете</a:t>
            </a:r>
          </a:p>
        </p:txBody>
      </p:sp>
      <p:sp>
        <p:nvSpPr>
          <p:cNvPr id="16" name="Скругленный прямоугольник 15"/>
          <p:cNvSpPr/>
          <p:nvPr/>
        </p:nvSpPr>
        <p:spPr>
          <a:xfrm>
            <a:off x="3428992" y="4572008"/>
            <a:ext cx="2643206"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latin typeface="Times New Roman" pitchFamily="18" charset="0"/>
                <a:cs typeface="Times New Roman" pitchFamily="18" charset="0"/>
              </a:rPr>
              <a:t>Работа  с  одаренными учащимися  и  требующими  усиленного педагогического  внимания</a:t>
            </a:r>
          </a:p>
        </p:txBody>
      </p:sp>
      <p:sp>
        <p:nvSpPr>
          <p:cNvPr id="17" name="Стрелка вверх 16"/>
          <p:cNvSpPr/>
          <p:nvPr/>
        </p:nvSpPr>
        <p:spPr>
          <a:xfrm>
            <a:off x="4500562" y="2428868"/>
            <a:ext cx="484632"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лево 17"/>
          <p:cNvSpPr/>
          <p:nvPr/>
        </p:nvSpPr>
        <p:spPr>
          <a:xfrm>
            <a:off x="3071802" y="3286124"/>
            <a:ext cx="42862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a:off x="6000760" y="3286124"/>
            <a:ext cx="47834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низ 19"/>
          <p:cNvSpPr/>
          <p:nvPr/>
        </p:nvSpPr>
        <p:spPr>
          <a:xfrm>
            <a:off x="4500562" y="4071942"/>
            <a:ext cx="484632" cy="5497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Диагональная полоса 20"/>
          <p:cNvSpPr/>
          <p:nvPr/>
        </p:nvSpPr>
        <p:spPr>
          <a:xfrm>
            <a:off x="6000760" y="2786058"/>
            <a:ext cx="842962" cy="642942"/>
          </a:xfrm>
          <a:prstGeom prst="diagStripe">
            <a:avLst>
              <a:gd name="adj" fmla="val 452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Диагональная полоса 21"/>
          <p:cNvSpPr/>
          <p:nvPr/>
        </p:nvSpPr>
        <p:spPr>
          <a:xfrm>
            <a:off x="3143240" y="4071942"/>
            <a:ext cx="842962" cy="85725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Диагональная полоса 22"/>
          <p:cNvSpPr/>
          <p:nvPr/>
        </p:nvSpPr>
        <p:spPr>
          <a:xfrm flipV="1">
            <a:off x="5981312" y="3826493"/>
            <a:ext cx="642942" cy="57150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Диагональная полоса 23"/>
          <p:cNvSpPr/>
          <p:nvPr/>
        </p:nvSpPr>
        <p:spPr>
          <a:xfrm flipH="1">
            <a:off x="2786050" y="2714620"/>
            <a:ext cx="714380" cy="57150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rmAutofit/>
          </a:bodyPr>
          <a:lstStyle/>
          <a:p>
            <a:pPr algn="ctr"/>
            <a:r>
              <a:rPr lang="ru-RU" sz="3200" b="1" dirty="0">
                <a:solidFill>
                  <a:schemeClr val="tx1"/>
                </a:solidFill>
                <a:latin typeface="Times New Roman" pitchFamily="18" charset="0"/>
                <a:cs typeface="Times New Roman" pitchFamily="18" charset="0"/>
              </a:rPr>
              <a:t>Алгоритм действий структурных  элементов  наставничества</a:t>
            </a:r>
          </a:p>
        </p:txBody>
      </p:sp>
      <p:sp>
        <p:nvSpPr>
          <p:cNvPr id="3" name="Содержимое 2"/>
          <p:cNvSpPr>
            <a:spLocks noGrp="1"/>
          </p:cNvSpPr>
          <p:nvPr>
            <p:ph idx="1"/>
          </p:nvPr>
        </p:nvSpPr>
        <p:spPr>
          <a:xfrm>
            <a:off x="457200" y="1556792"/>
            <a:ext cx="8229600" cy="5040560"/>
          </a:xfrm>
        </p:spPr>
        <p:txBody>
          <a:bodyPr>
            <a:normAutofit fontScale="25000" lnSpcReduction="20000"/>
          </a:bodyPr>
          <a:lstStyle/>
          <a:p>
            <a:pPr algn="just">
              <a:lnSpc>
                <a:spcPct val="170000"/>
              </a:lnSpc>
              <a:buNone/>
            </a:pPr>
            <a:r>
              <a:rPr lang="ru-RU" sz="5600" dirty="0">
                <a:solidFill>
                  <a:schemeClr val="bg1"/>
                </a:solidFill>
              </a:rPr>
              <a:t>	</a:t>
            </a:r>
            <a:r>
              <a:rPr lang="ru-RU" sz="8000" b="1" dirty="0">
                <a:latin typeface="Times New Roman" pitchFamily="18" charset="0"/>
                <a:cs typeface="Times New Roman" pitchFamily="18" charset="0"/>
              </a:rPr>
              <a:t>ДИРЕКТОР ШКОЛЫ</a:t>
            </a:r>
          </a:p>
          <a:p>
            <a:pPr lvl="0">
              <a:buFont typeface="Wingdings" pitchFamily="2" charset="2"/>
              <a:buChar char="§"/>
            </a:pPr>
            <a:r>
              <a:rPr lang="ru-RU" sz="6400" dirty="0">
                <a:latin typeface="Times New Roman" pitchFamily="18" charset="0"/>
                <a:cs typeface="Times New Roman" pitchFamily="18" charset="0"/>
              </a:rPr>
              <a:t> знакомит молодого учителя со школой, педагогическим коллективом </a:t>
            </a:r>
          </a:p>
          <a:p>
            <a:pPr lvl="0">
              <a:buFont typeface="Wingdings" pitchFamily="2" charset="2"/>
              <a:buChar char="§"/>
            </a:pPr>
            <a:r>
              <a:rPr lang="ru-RU" sz="6400" dirty="0">
                <a:latin typeface="Times New Roman" pitchFamily="18" charset="0"/>
                <a:cs typeface="Times New Roman" pitchFamily="18" charset="0"/>
              </a:rPr>
              <a:t>разъясняет ему права и обязанности учителя</a:t>
            </a:r>
          </a:p>
          <a:p>
            <a:pPr lvl="0">
              <a:buFont typeface="Wingdings" pitchFamily="2" charset="2"/>
              <a:buChar char="§"/>
            </a:pPr>
            <a:r>
              <a:rPr lang="ru-RU" sz="6400" dirty="0">
                <a:latin typeface="Times New Roman" pitchFamily="18" charset="0"/>
                <a:cs typeface="Times New Roman" pitchFamily="18" charset="0"/>
              </a:rPr>
              <a:t>определяет должностные обязанности</a:t>
            </a:r>
          </a:p>
          <a:p>
            <a:pPr lvl="0">
              <a:buFont typeface="Wingdings" pitchFamily="2" charset="2"/>
              <a:buChar char="§"/>
            </a:pPr>
            <a:r>
              <a:rPr lang="ru-RU" sz="6400" dirty="0">
                <a:latin typeface="Times New Roman" pitchFamily="18" charset="0"/>
                <a:cs typeface="Times New Roman" pitchFamily="18" charset="0"/>
              </a:rPr>
              <a:t>назначает из лучших учителей наставника </a:t>
            </a:r>
          </a:p>
          <a:p>
            <a:pPr lvl="0">
              <a:buFont typeface="Wingdings" pitchFamily="2" charset="2"/>
              <a:buChar char="§"/>
            </a:pPr>
            <a:r>
              <a:rPr lang="ru-RU" sz="6400" dirty="0">
                <a:latin typeface="Times New Roman" pitchFamily="18" charset="0"/>
                <a:cs typeface="Times New Roman" pitchFamily="18" charset="0"/>
              </a:rPr>
              <a:t>на педагогическом совете торжественно принимает молодого учителя в ряды педагогов школы </a:t>
            </a:r>
          </a:p>
          <a:p>
            <a:pPr>
              <a:buFont typeface="Wingdings" pitchFamily="2" charset="2"/>
              <a:buChar char="§"/>
            </a:pPr>
            <a:r>
              <a:rPr lang="ru-RU" sz="6400" dirty="0">
                <a:latin typeface="Times New Roman" pitchFamily="18" charset="0"/>
                <a:cs typeface="Times New Roman" pitchFamily="18" charset="0"/>
              </a:rPr>
              <a:t>проводит работу по решению вопросов социально-бытовых проблем</a:t>
            </a:r>
          </a:p>
          <a:p>
            <a:pPr>
              <a:lnSpc>
                <a:spcPct val="120000"/>
              </a:lnSpc>
              <a:buNone/>
            </a:pPr>
            <a:r>
              <a:rPr lang="ru-RU" sz="7200" dirty="0">
                <a:latin typeface="Times New Roman" pitchFamily="18" charset="0"/>
                <a:cs typeface="Times New Roman" pitchFamily="18" charset="0"/>
              </a:rPr>
              <a:t> </a:t>
            </a:r>
            <a:r>
              <a:rPr lang="ru-RU" sz="7200" b="1" dirty="0">
                <a:latin typeface="Times New Roman" pitchFamily="18" charset="0"/>
                <a:cs typeface="Times New Roman" pitchFamily="18" charset="0"/>
              </a:rPr>
              <a:t>ЗАМЕСТИТЕЛЬ  ДИРЕКТОРА  ПО  УЧЕБНОЙ  РАБОТЕ</a:t>
            </a:r>
          </a:p>
          <a:p>
            <a:pPr>
              <a:lnSpc>
                <a:spcPct val="120000"/>
              </a:lnSpc>
              <a:buFont typeface="Wingdings" pitchFamily="2" charset="2"/>
              <a:buChar char="§"/>
            </a:pPr>
            <a:r>
              <a:rPr lang="ru-RU" sz="6400" dirty="0">
                <a:latin typeface="Times New Roman" pitchFamily="18" charset="0"/>
                <a:cs typeface="Times New Roman" pitchFamily="18" charset="0"/>
              </a:rPr>
              <a:t>определяет рабочее место педагога, знакомит с условиями работы, </a:t>
            </a:r>
          </a:p>
          <a:p>
            <a:pPr lvl="0">
              <a:lnSpc>
                <a:spcPct val="120000"/>
              </a:lnSpc>
              <a:buFont typeface="Wingdings" pitchFamily="2" charset="2"/>
              <a:buChar char="§"/>
            </a:pPr>
            <a:r>
              <a:rPr lang="ru-RU" sz="6400" dirty="0">
                <a:latin typeface="Times New Roman" pitchFamily="18" charset="0"/>
                <a:cs typeface="Times New Roman" pitchFamily="18" charset="0"/>
              </a:rPr>
              <a:t>проводит индивидуальную работу в классах, где будет работать молодой специалист и представляет его учащимся; </a:t>
            </a:r>
          </a:p>
          <a:p>
            <a:pPr lvl="0">
              <a:lnSpc>
                <a:spcPct val="120000"/>
              </a:lnSpc>
              <a:buFont typeface="Wingdings" pitchFamily="2" charset="2"/>
              <a:buChar char="§"/>
            </a:pPr>
            <a:r>
              <a:rPr lang="ru-RU" sz="6400" dirty="0">
                <a:latin typeface="Times New Roman" pitchFamily="18" charset="0"/>
                <a:cs typeface="Times New Roman" pitchFamily="18" charset="0"/>
              </a:rPr>
              <a:t>расписание уроков составляет таким образом, чтобы молодой учитель имел возможность посещать уроки у своих коллег совместно с наставником </a:t>
            </a:r>
          </a:p>
          <a:p>
            <a:pPr lvl="0">
              <a:lnSpc>
                <a:spcPct val="120000"/>
              </a:lnSpc>
              <a:buFont typeface="Wingdings" pitchFamily="2" charset="2"/>
              <a:buChar char="§"/>
            </a:pPr>
            <a:r>
              <a:rPr lang="ru-RU" sz="6400" dirty="0">
                <a:latin typeface="Times New Roman" pitchFamily="18" charset="0"/>
                <a:cs typeface="Times New Roman" pitchFamily="18" charset="0"/>
              </a:rPr>
              <a:t>посещает отдельные уроки или воспитательные мероприятия, проводимые молодым специалистом </a:t>
            </a:r>
          </a:p>
          <a:p>
            <a:pPr lvl="0">
              <a:lnSpc>
                <a:spcPct val="120000"/>
              </a:lnSpc>
              <a:buFont typeface="Wingdings" pitchFamily="2" charset="2"/>
              <a:buChar char="§"/>
            </a:pPr>
            <a:r>
              <a:rPr lang="ru-RU" sz="6400" dirty="0">
                <a:latin typeface="Times New Roman" pitchFamily="18" charset="0"/>
                <a:cs typeface="Times New Roman" pitchFamily="18" charset="0"/>
              </a:rPr>
              <a:t>знакомит с требованиями организации учебного процесса, с системой школьной отчетности.</a:t>
            </a:r>
          </a:p>
          <a:p>
            <a:pPr>
              <a:lnSpc>
                <a:spcPct val="170000"/>
              </a:lnSpc>
              <a:buNone/>
            </a:pPr>
            <a:endParaRPr lang="ru-RU" sz="7200" dirty="0"/>
          </a:p>
          <a:p>
            <a:pPr>
              <a:lnSpc>
                <a:spcPct val="170000"/>
              </a:lnSpc>
              <a:buNone/>
            </a:pPr>
            <a:r>
              <a:rPr lang="ru-RU" sz="7200" dirty="0"/>
              <a:t> </a:t>
            </a:r>
          </a:p>
          <a:p>
            <a:pPr>
              <a:buNone/>
            </a:pPr>
            <a:r>
              <a:rPr lang="ru-RU" dirty="0"/>
              <a:t> </a:t>
            </a:r>
          </a:p>
          <a:p>
            <a:pPr>
              <a:buNone/>
            </a:pPr>
            <a:r>
              <a:rPr lang="ru-RU" dirty="0"/>
              <a:t> </a:t>
            </a:r>
          </a:p>
          <a:p>
            <a:pPr>
              <a:buNone/>
            </a:pPr>
            <a:r>
              <a:rPr lang="ru-RU" dirty="0"/>
              <a:t> </a:t>
            </a:r>
          </a:p>
          <a:p>
            <a:pPr>
              <a:buNone/>
            </a:pPr>
            <a:r>
              <a:rPr lang="ru-RU" dirty="0"/>
              <a:t> </a:t>
            </a:r>
          </a:p>
          <a:p>
            <a:pPr>
              <a:buNone/>
            </a:pPr>
            <a:r>
              <a:rPr lang="ru-RU" dirty="0"/>
              <a:t> </a:t>
            </a:r>
          </a:p>
          <a:p>
            <a:pPr>
              <a:buNone/>
            </a:pPr>
            <a:r>
              <a:rPr lang="ru-RU" dirty="0"/>
              <a:t> </a:t>
            </a:r>
          </a:p>
          <a:p>
            <a:pPr>
              <a:buNone/>
            </a:pPr>
            <a:r>
              <a:rPr lang="ru-RU" dirty="0"/>
              <a:t> </a:t>
            </a:r>
          </a:p>
          <a:p>
            <a:pPr>
              <a:buNone/>
            </a:pPr>
            <a:r>
              <a:rPr lang="ru-RU" dirty="0"/>
              <a:t> </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a:solidFill>
                  <a:schemeClr val="tx1"/>
                </a:solidFill>
                <a:latin typeface="Times New Roman" pitchFamily="18" charset="0"/>
                <a:cs typeface="Times New Roman" pitchFamily="18" charset="0"/>
              </a:rPr>
              <a:t>Алгоритм действий структурных  элементов  наставничества</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85000" lnSpcReduction="20000"/>
          </a:bodyPr>
          <a:lstStyle/>
          <a:p>
            <a:pPr algn="ctr">
              <a:buNone/>
            </a:pPr>
            <a:r>
              <a:rPr lang="ru-RU" sz="1900" b="1" dirty="0">
                <a:latin typeface="Times New Roman" pitchFamily="18" charset="0"/>
                <a:cs typeface="Times New Roman" pitchFamily="18" charset="0"/>
              </a:rPr>
              <a:t>РУКОВОДИТЕЛЬ  ШКОЛЬНОГО МЕТОДИЧЕСКОГО  ОБЪЕДИНЕНИЯ</a:t>
            </a:r>
          </a:p>
          <a:p>
            <a:endParaRPr lang="ru-RU" sz="1600" b="1" dirty="0">
              <a:latin typeface="Times New Roman" pitchFamily="18" charset="0"/>
              <a:cs typeface="Times New Roman" pitchFamily="18" charset="0"/>
            </a:endParaRPr>
          </a:p>
          <a:p>
            <a:pPr lvl="0"/>
            <a:r>
              <a:rPr lang="ru-RU" sz="1600" dirty="0">
                <a:latin typeface="Times New Roman" pitchFamily="18" charset="0"/>
                <a:cs typeface="Times New Roman" pitchFamily="18" charset="0"/>
              </a:rPr>
              <a:t>вносит в банк данных необходимую информацию о молодом специалисте; </a:t>
            </a:r>
          </a:p>
          <a:p>
            <a:pPr lvl="0"/>
            <a:r>
              <a:rPr lang="ru-RU" sz="1600" dirty="0">
                <a:latin typeface="Times New Roman" pitchFamily="18" charset="0"/>
                <a:cs typeface="Times New Roman" pitchFamily="18" charset="0"/>
              </a:rPr>
              <a:t>проводит с ним индивидуальные собеседования по  вопросам  методики  преподавания; </a:t>
            </a:r>
          </a:p>
          <a:p>
            <a:pPr lvl="0"/>
            <a:r>
              <a:rPr lang="ru-RU" sz="1600" dirty="0">
                <a:latin typeface="Times New Roman" pitchFamily="18" charset="0"/>
                <a:cs typeface="Times New Roman" pitchFamily="18" charset="0"/>
              </a:rPr>
              <a:t>знакомит с учителями- предметниками, методической темой, с вариативными планами и учебными программами по которым работают учителя ; </a:t>
            </a:r>
          </a:p>
          <a:p>
            <a:pPr lvl="0"/>
            <a:r>
              <a:rPr lang="ru-RU" sz="1600" dirty="0">
                <a:latin typeface="Times New Roman" pitchFamily="18" charset="0"/>
                <a:cs typeface="Times New Roman" pitchFamily="18" charset="0"/>
              </a:rPr>
              <a:t> знакомит с планом работы  МО;</a:t>
            </a:r>
          </a:p>
          <a:p>
            <a:pPr lvl="0"/>
            <a:endParaRPr lang="ru-RU" sz="1600" dirty="0">
              <a:latin typeface="Times New Roman" pitchFamily="18" charset="0"/>
              <a:cs typeface="Times New Roman" pitchFamily="18" charset="0"/>
            </a:endParaRPr>
          </a:p>
          <a:p>
            <a:pPr>
              <a:buNone/>
            </a:pPr>
            <a:r>
              <a:rPr lang="ru-RU" sz="1900" dirty="0">
                <a:latin typeface="Times New Roman" pitchFamily="18" charset="0"/>
                <a:cs typeface="Times New Roman" pitchFamily="18" charset="0"/>
              </a:rPr>
              <a:t>      </a:t>
            </a:r>
            <a:r>
              <a:rPr lang="ru-RU" sz="1900" b="1" dirty="0">
                <a:latin typeface="Times New Roman" pitchFamily="18" charset="0"/>
                <a:cs typeface="Times New Roman" pitchFamily="18" charset="0"/>
              </a:rPr>
              <a:t>НАСТАВНИК</a:t>
            </a:r>
          </a:p>
          <a:p>
            <a:pPr lvl="0"/>
            <a:r>
              <a:rPr lang="ru-RU" sz="1600" dirty="0">
                <a:latin typeface="Times New Roman" pitchFamily="18" charset="0"/>
                <a:cs typeface="Times New Roman" pitchFamily="18" charset="0"/>
              </a:rPr>
              <a:t>совместно с молодым специалистом составляет план его профессионального  развития</a:t>
            </a:r>
          </a:p>
          <a:p>
            <a:pPr lvl="0"/>
            <a:r>
              <a:rPr lang="ru-RU" sz="1600" dirty="0">
                <a:latin typeface="Times New Roman" pitchFamily="18" charset="0"/>
                <a:cs typeface="Times New Roman" pitchFamily="18" charset="0"/>
              </a:rPr>
              <a:t>(план  самообразования);</a:t>
            </a:r>
          </a:p>
          <a:p>
            <a:pPr lvl="0"/>
            <a:r>
              <a:rPr lang="ru-RU" sz="1600" dirty="0">
                <a:latin typeface="Times New Roman" pitchFamily="18" charset="0"/>
                <a:cs typeface="Times New Roman" pitchFamily="18" charset="0"/>
              </a:rPr>
              <a:t> учит разрабатывать  рабочую  программу  по  предмету, составлять календарно-тематическое планирование, рекомендует необходимую для работы литературу; </a:t>
            </a:r>
          </a:p>
          <a:p>
            <a:pPr lvl="0"/>
            <a:r>
              <a:rPr lang="ru-RU" sz="1600" dirty="0">
                <a:latin typeface="Times New Roman" pitchFamily="18" charset="0"/>
                <a:cs typeface="Times New Roman" pitchFamily="18" charset="0"/>
              </a:rPr>
              <a:t>вместе с молодым  специалистом      посещает занятия творчески работающих учителей и затем анализирует их; </a:t>
            </a:r>
          </a:p>
          <a:p>
            <a:pPr lvl="0"/>
            <a:r>
              <a:rPr lang="ru-RU" sz="1600" dirty="0">
                <a:latin typeface="Times New Roman" pitchFamily="18" charset="0"/>
                <a:cs typeface="Times New Roman" pitchFamily="18" charset="0"/>
              </a:rPr>
              <a:t> привлекает  к  разработке   различного рода учебно-методической документации;</a:t>
            </a:r>
          </a:p>
          <a:p>
            <a:pPr lvl="0"/>
            <a:r>
              <a:rPr lang="ru-RU" sz="1600" dirty="0">
                <a:latin typeface="Times New Roman" pitchFamily="18" charset="0"/>
                <a:cs typeface="Times New Roman" pitchFamily="18" charset="0"/>
              </a:rPr>
              <a:t>знакомит с нормативными документами по организации учебно-воспитательной деятельности, гигиеническими требованиями к условиям обучения школьников</a:t>
            </a:r>
          </a:p>
          <a:p>
            <a:pPr lvl="0"/>
            <a:r>
              <a:rPr lang="ru-RU" sz="1600" dirty="0">
                <a:latin typeface="Times New Roman" pitchFamily="18" charset="0"/>
                <a:cs typeface="Times New Roman" pitchFamily="18" charset="0"/>
              </a:rPr>
              <a:t>посещает занятия, уроки, внеклассные мероприятия по предмету у  стажера и проводит их  анализ </a:t>
            </a:r>
          </a:p>
          <a:p>
            <a:endParaRPr lang="ru-RU"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a:solidFill>
                  <a:schemeClr val="tx1"/>
                </a:solidFill>
                <a:latin typeface="Times New Roman" pitchFamily="18" charset="0"/>
                <a:cs typeface="Times New Roman" pitchFamily="18" charset="0"/>
              </a:rPr>
              <a:t>Алгоритм действий структурных  элементов  наставничества</a:t>
            </a:r>
          </a:p>
        </p:txBody>
      </p:sp>
      <p:sp>
        <p:nvSpPr>
          <p:cNvPr id="3" name="Содержимое 2"/>
          <p:cNvSpPr>
            <a:spLocks noGrp="1"/>
          </p:cNvSpPr>
          <p:nvPr>
            <p:ph idx="1"/>
          </p:nvPr>
        </p:nvSpPr>
        <p:spPr>
          <a:xfrm>
            <a:off x="457200" y="1935480"/>
            <a:ext cx="8229600" cy="4589864"/>
          </a:xfrm>
        </p:spPr>
        <p:txBody>
          <a:bodyPr>
            <a:normAutofit/>
          </a:bodyPr>
          <a:lstStyle/>
          <a:p>
            <a:pPr>
              <a:buNone/>
            </a:pPr>
            <a:r>
              <a:rPr lang="ru-RU" sz="1800" b="1" dirty="0">
                <a:latin typeface="Times New Roman" pitchFamily="18" charset="0"/>
                <a:cs typeface="Times New Roman" pitchFamily="18" charset="0"/>
              </a:rPr>
              <a:t>      ТВОРЧЕСКАЯ  ГРУППА  ОПЫТНЫХ  УЧИТЕЛЕЙ</a:t>
            </a:r>
          </a:p>
          <a:p>
            <a:endParaRPr lang="ru-RU" sz="1800" dirty="0">
              <a:latin typeface="Times New Roman" pitchFamily="18" charset="0"/>
              <a:cs typeface="Times New Roman" pitchFamily="18" charset="0"/>
            </a:endParaRPr>
          </a:p>
          <a:p>
            <a:pPr>
              <a:buFont typeface="Wingdings" pitchFamily="2" charset="2"/>
              <a:buChar char="§"/>
            </a:pPr>
            <a:r>
              <a:rPr lang="ru-RU" sz="1800" dirty="0">
                <a:latin typeface="Times New Roman" pitchFamily="18" charset="0"/>
                <a:cs typeface="Times New Roman" pitchFamily="18" charset="0"/>
              </a:rPr>
              <a:t>Привлекает  к  участию  в  педагогических  конференциях, конкурсах, педагогических  чтениях, практических  семинарах-тренингах, круглых  столах, педагогических консилиумах</a:t>
            </a:r>
          </a:p>
          <a:p>
            <a:endParaRPr lang="ru-RU" sz="1800" dirty="0">
              <a:latin typeface="Times New Roman" pitchFamily="18" charset="0"/>
              <a:cs typeface="Times New Roman" pitchFamily="18" charset="0"/>
            </a:endParaRPr>
          </a:p>
          <a:p>
            <a:pPr>
              <a:buNone/>
            </a:pPr>
            <a:r>
              <a:rPr lang="ru-RU" sz="1800" b="1" dirty="0">
                <a:latin typeface="Times New Roman" pitchFamily="18" charset="0"/>
                <a:cs typeface="Times New Roman" pitchFamily="18" charset="0"/>
              </a:rPr>
              <a:t>       </a:t>
            </a:r>
          </a:p>
          <a:p>
            <a:pPr>
              <a:buNone/>
            </a:pPr>
            <a:r>
              <a:rPr lang="ru-RU" sz="1800" b="1" dirty="0">
                <a:latin typeface="Times New Roman" pitchFamily="18" charset="0"/>
                <a:cs typeface="Times New Roman" pitchFamily="18" charset="0"/>
              </a:rPr>
              <a:t>       ПЕДАГОГ-ПСИХОЛОГ</a:t>
            </a:r>
          </a:p>
          <a:p>
            <a:pPr>
              <a:buFont typeface="Wingdings" pitchFamily="2" charset="2"/>
              <a:buChar char="§"/>
            </a:pPr>
            <a:r>
              <a:rPr lang="ru-RU" sz="1800" b="1" dirty="0">
                <a:latin typeface="Times New Roman" pitchFamily="18" charset="0"/>
                <a:cs typeface="Times New Roman" pitchFamily="18" charset="0"/>
              </a:rPr>
              <a:t> </a:t>
            </a:r>
            <a:r>
              <a:rPr lang="ru-RU" sz="1800" dirty="0">
                <a:latin typeface="Times New Roman" pitchFamily="18" charset="0"/>
                <a:cs typeface="Times New Roman" pitchFamily="18" charset="0"/>
              </a:rPr>
              <a:t> Проводит индивидуальные  консультации,  психологические  тренинги,   самодиагностику, диагностику  изучения  личности  самого  молодого  педагога.</a:t>
            </a:r>
          </a:p>
        </p:txBody>
      </p:sp>
      <p:pic>
        <p:nvPicPr>
          <p:cNvPr id="4" name="Picture 4" descr="58917980_1273605366_j0198594"/>
          <p:cNvPicPr>
            <a:picLocks noChangeAspect="1" noChangeArrowheads="1"/>
          </p:cNvPicPr>
          <p:nvPr/>
        </p:nvPicPr>
        <p:blipFill>
          <a:blip r:embed="rId2" cstate="print"/>
          <a:srcRect/>
          <a:stretch>
            <a:fillRect/>
          </a:stretch>
        </p:blipFill>
        <p:spPr bwMode="auto">
          <a:xfrm>
            <a:off x="3707904" y="5013417"/>
            <a:ext cx="2088232" cy="158393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36680"/>
          </a:xfrm>
        </p:spPr>
        <p:txBody>
          <a:bodyPr>
            <a:normAutofit fontScale="90000"/>
          </a:bodyPr>
          <a:lstStyle/>
          <a:p>
            <a:pPr algn="ctr"/>
            <a:r>
              <a:rPr lang="ru-RU" sz="2400" b="1" dirty="0">
                <a:solidFill>
                  <a:schemeClr val="tx1"/>
                </a:solidFill>
                <a:latin typeface="Times New Roman" pitchFamily="18" charset="0"/>
                <a:cs typeface="Times New Roman" pitchFamily="18" charset="0"/>
              </a:rPr>
              <a:t>ПАМЯТКА  МОЛОДОМУ  ПЕДАГОГУ</a:t>
            </a:r>
            <a:r>
              <a:rPr lang="ru-RU" sz="2400" b="1" dirty="0">
                <a:solidFill>
                  <a:schemeClr val="tx1"/>
                </a:solidFill>
              </a:rPr>
              <a:t/>
            </a:r>
            <a:br>
              <a:rPr lang="ru-RU" sz="2400" b="1" dirty="0">
                <a:solidFill>
                  <a:schemeClr val="tx1"/>
                </a:solidFill>
              </a:rPr>
            </a:br>
            <a:endParaRPr lang="ru-RU" sz="2400" b="1" dirty="0">
              <a:solidFill>
                <a:schemeClr val="tx1"/>
              </a:solidFill>
            </a:endParaRPr>
          </a:p>
        </p:txBody>
      </p:sp>
      <p:sp>
        <p:nvSpPr>
          <p:cNvPr id="3" name="Содержимое 2"/>
          <p:cNvSpPr>
            <a:spLocks noGrp="1"/>
          </p:cNvSpPr>
          <p:nvPr>
            <p:ph idx="1"/>
          </p:nvPr>
        </p:nvSpPr>
        <p:spPr>
          <a:xfrm>
            <a:off x="571472" y="1052736"/>
            <a:ext cx="8086724" cy="5688632"/>
          </a:xfrm>
        </p:spPr>
        <p:txBody>
          <a:bodyPr>
            <a:noAutofit/>
          </a:bodyPr>
          <a:lstStyle/>
          <a:p>
            <a:pPr hangingPunct="0">
              <a:buNone/>
            </a:pPr>
            <a:r>
              <a:rPr lang="ru-RU" sz="1400" dirty="0"/>
              <a:t> </a:t>
            </a:r>
          </a:p>
          <a:p>
            <a:pPr algn="just" hangingPunct="0">
              <a:buNone/>
            </a:pPr>
            <a:r>
              <a:rPr lang="ru-RU" sz="1200" dirty="0">
                <a:latin typeface="Times New Roman" pitchFamily="18" charset="0"/>
                <a:cs typeface="Times New Roman" pitchFamily="18" charset="0"/>
              </a:rPr>
              <a:t>1</a:t>
            </a:r>
            <a:r>
              <a:rPr lang="ru-RU" sz="1500" dirty="0">
                <a:latin typeface="Times New Roman" pitchFamily="18" charset="0"/>
                <a:cs typeface="Times New Roman" pitchFamily="18" charset="0"/>
              </a:rPr>
              <a:t>. Изучай возможности каждого воспитанника.</a:t>
            </a:r>
          </a:p>
          <a:p>
            <a:pPr algn="just" hangingPunct="0">
              <a:buNone/>
            </a:pPr>
            <a:r>
              <a:rPr lang="ru-RU" sz="1500" dirty="0">
                <a:latin typeface="Times New Roman" pitchFamily="18" charset="0"/>
                <a:cs typeface="Times New Roman" pitchFamily="18" charset="0"/>
              </a:rPr>
              <a:t>2. Вступая в контакт с детьми, не стоит демонстрировать своё превосходство. От  общих коллективных действий учителя и учащихся зависит успех урока. Старайся чаще хвалить и поощрять. Наказывай ученика лишь в самом крайнем случае. </a:t>
            </a:r>
          </a:p>
          <a:p>
            <a:pPr algn="just" hangingPunct="0">
              <a:buNone/>
            </a:pPr>
            <a:r>
              <a:rPr lang="ru-RU" sz="1500" dirty="0">
                <a:latin typeface="Times New Roman" pitchFamily="18" charset="0"/>
                <a:cs typeface="Times New Roman" pitchFamily="18" charset="0"/>
              </a:rPr>
              <a:t>3. Планируя первые уроки, подумай:</a:t>
            </a:r>
          </a:p>
          <a:p>
            <a:pPr algn="just" hangingPunct="0">
              <a:buNone/>
            </a:pPr>
            <a:r>
              <a:rPr lang="ru-RU" sz="1500" dirty="0">
                <a:latin typeface="Times New Roman" pitchFamily="18" charset="0"/>
                <a:cs typeface="Times New Roman" pitchFamily="18" charset="0"/>
              </a:rPr>
              <a:t>  - что ты будешь с ними учить, закреплять, чему ты хочешь их научить;</a:t>
            </a:r>
          </a:p>
          <a:p>
            <a:pPr algn="just" hangingPunct="0">
              <a:buNone/>
            </a:pPr>
            <a:r>
              <a:rPr lang="ru-RU" sz="1500" dirty="0">
                <a:latin typeface="Times New Roman" pitchFamily="18" charset="0"/>
                <a:cs typeface="Times New Roman" pitchFamily="18" charset="0"/>
              </a:rPr>
              <a:t>  - начиная с первого урока, вырабатывай у учащихся определённый стереотип поведения, формируй позитивные навыки;</a:t>
            </a:r>
          </a:p>
          <a:p>
            <a:pPr algn="just" hangingPunct="0">
              <a:buNone/>
            </a:pPr>
            <a:r>
              <a:rPr lang="ru-RU" sz="1500" dirty="0">
                <a:latin typeface="Times New Roman" pitchFamily="18" charset="0"/>
                <a:cs typeface="Times New Roman" pitchFamily="18" charset="0"/>
              </a:rPr>
              <a:t>  - какие виды работ будут использованы и выполнены учащимися на уроке.</a:t>
            </a:r>
          </a:p>
          <a:p>
            <a:pPr algn="just" hangingPunct="0">
              <a:buNone/>
            </a:pPr>
            <a:r>
              <a:rPr lang="ru-RU" sz="1500" dirty="0">
                <a:latin typeface="Times New Roman" pitchFamily="18" charset="0"/>
                <a:cs typeface="Times New Roman" pitchFamily="18" charset="0"/>
              </a:rPr>
              <a:t>    Помни: большинство нарушений дисциплины на уроке происходит из-за недостаточной  загруженности учащихся полезной, интересной работой.</a:t>
            </a:r>
          </a:p>
          <a:p>
            <a:pPr algn="just" hangingPunct="0">
              <a:buNone/>
            </a:pPr>
            <a:r>
              <a:rPr lang="ru-RU" sz="1500" dirty="0">
                <a:latin typeface="Times New Roman" pitchFamily="18" charset="0"/>
                <a:cs typeface="Times New Roman" pitchFamily="18" charset="0"/>
              </a:rPr>
              <a:t>4.  В учебной работе на уроках используй  разнообразные методы, приёмы, формы и способы обучения, которые активизируют познавательную деятельность (беседа, семинар, эксперимент, самостоятельная работа,  икт) и индивидуальную работу с учащимися.</a:t>
            </a:r>
          </a:p>
          <a:p>
            <a:pPr algn="just" hangingPunct="0">
              <a:buNone/>
            </a:pPr>
            <a:r>
              <a:rPr lang="ru-RU" sz="1500" dirty="0">
                <a:latin typeface="Times New Roman" pitchFamily="18" charset="0"/>
                <a:cs typeface="Times New Roman" pitchFamily="18" charset="0"/>
              </a:rPr>
              <a:t>5.  Проводи внеклассную работу по предмету в форме  , экскурсии,  диспута, туристического похода.</a:t>
            </a:r>
          </a:p>
          <a:p>
            <a:pPr algn="just" hangingPunct="0">
              <a:buNone/>
            </a:pPr>
            <a:r>
              <a:rPr lang="ru-RU" sz="1500" dirty="0">
                <a:latin typeface="Times New Roman" pitchFamily="18" charset="0"/>
                <a:cs typeface="Times New Roman" pitchFamily="18" charset="0"/>
              </a:rPr>
              <a:t>6.  Принимай активное участие в оформлении  учебного кабинета.</a:t>
            </a:r>
          </a:p>
          <a:p>
            <a:pPr algn="just" hangingPunct="0">
              <a:buNone/>
            </a:pPr>
            <a:r>
              <a:rPr lang="ru-RU" sz="1500" dirty="0">
                <a:latin typeface="Times New Roman" pitchFamily="18" charset="0"/>
                <a:cs typeface="Times New Roman" pitchFamily="18" charset="0"/>
              </a:rPr>
              <a:t>7.  Без требовательности учителя на уроке невозможна организация учебной и общественной работы.</a:t>
            </a:r>
          </a:p>
          <a:p>
            <a:pPr algn="just" hangingPunct="0">
              <a:buNone/>
            </a:pPr>
            <a:r>
              <a:rPr lang="ru-RU" sz="1500" dirty="0">
                <a:latin typeface="Times New Roman" pitchFamily="18" charset="0"/>
                <a:cs typeface="Times New Roman" pitchFamily="18" charset="0"/>
              </a:rPr>
              <a:t>8. Настойчиво овладевай навыками самоанализа. Кто старается разобраться в хорошем и плохом на своих уроках, тот уже достиг половины успеха</a:t>
            </a:r>
          </a:p>
          <a:p>
            <a:pPr algn="just" hangingPunct="0">
              <a:buNone/>
            </a:pPr>
            <a:r>
              <a:rPr lang="ru-RU" sz="1400" dirty="0">
                <a:latin typeface="Times New Roman" pitchFamily="18" charset="0"/>
                <a:cs typeface="Times New Roman" pitchFamily="18" charset="0"/>
              </a:rPr>
              <a:t> </a:t>
            </a:r>
          </a:p>
          <a:p>
            <a:pPr hangingPunct="0">
              <a:buNone/>
            </a:pPr>
            <a:r>
              <a:rPr lang="ru-RU" sz="1200" dirty="0"/>
              <a:t> </a:t>
            </a:r>
          </a:p>
          <a:p>
            <a:pPr hangingPunct="0">
              <a:buNone/>
            </a:pPr>
            <a:r>
              <a:rPr lang="ru-RU" sz="1200" dirty="0"/>
              <a:t> </a:t>
            </a:r>
          </a:p>
          <a:p>
            <a:endParaRPr lang="ru-RU"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64672"/>
          </a:xfrm>
        </p:spPr>
        <p:txBody>
          <a:bodyPr>
            <a:normAutofit/>
          </a:bodyPr>
          <a:lstStyle/>
          <a:p>
            <a:pPr algn="ctr"/>
            <a:r>
              <a:rPr lang="ru-RU" sz="2800" b="1" dirty="0">
                <a:solidFill>
                  <a:schemeClr val="tx1"/>
                </a:solidFill>
                <a:latin typeface="Times New Roman" pitchFamily="18" charset="0"/>
                <a:cs typeface="Times New Roman" pitchFamily="18" charset="0"/>
              </a:rPr>
              <a:t>Памятка  наставнику</a:t>
            </a:r>
          </a:p>
        </p:txBody>
      </p:sp>
      <p:sp>
        <p:nvSpPr>
          <p:cNvPr id="3" name="Содержимое 2"/>
          <p:cNvSpPr>
            <a:spLocks noGrp="1"/>
          </p:cNvSpPr>
          <p:nvPr>
            <p:ph idx="1"/>
          </p:nvPr>
        </p:nvSpPr>
        <p:spPr>
          <a:xfrm>
            <a:off x="457200" y="1412776"/>
            <a:ext cx="8229600" cy="5040560"/>
          </a:xfrm>
        </p:spPr>
        <p:txBody>
          <a:bodyPr>
            <a:normAutofit fontScale="32500" lnSpcReduction="20000"/>
          </a:bodyPr>
          <a:lstStyle/>
          <a:p>
            <a:pPr hangingPunct="0">
              <a:buNone/>
            </a:pPr>
            <a:r>
              <a:rPr lang="ru-RU" sz="1800" dirty="0"/>
              <a:t> </a:t>
            </a:r>
          </a:p>
          <a:p>
            <a:pPr hangingPunct="0">
              <a:buNone/>
            </a:pPr>
            <a:r>
              <a:rPr lang="ru-RU" sz="1800" dirty="0"/>
              <a:t> </a:t>
            </a:r>
            <a:endParaRPr lang="ru-RU" sz="4500" dirty="0"/>
          </a:p>
          <a:p>
            <a:pPr marL="0" indent="0" hangingPunct="0">
              <a:buNone/>
            </a:pPr>
            <a:r>
              <a:rPr lang="ru-RU" sz="4500" dirty="0"/>
              <a:t>1</a:t>
            </a:r>
            <a:r>
              <a:rPr lang="ru-RU" sz="4500" dirty="0">
                <a:latin typeface="Times New Roman" pitchFamily="18" charset="0"/>
                <a:cs typeface="Times New Roman" pitchFamily="18" charset="0"/>
              </a:rPr>
              <a:t>. Вместе с  молодым  педагогом глубоко проанализируй учебные программы и пояснительные записки к ним.</a:t>
            </a:r>
          </a:p>
          <a:p>
            <a:pPr marL="0" indent="0" hangingPunct="0">
              <a:buNone/>
            </a:pPr>
            <a:r>
              <a:rPr lang="ru-RU" sz="4500" dirty="0">
                <a:latin typeface="Times New Roman" pitchFamily="18" charset="0"/>
                <a:cs typeface="Times New Roman" pitchFamily="18" charset="0"/>
              </a:rPr>
              <a:t> </a:t>
            </a:r>
          </a:p>
          <a:p>
            <a:pPr marL="0" indent="0" hangingPunct="0">
              <a:buNone/>
            </a:pPr>
            <a:r>
              <a:rPr lang="ru-RU" sz="4500" dirty="0">
                <a:latin typeface="Times New Roman" pitchFamily="18" charset="0"/>
                <a:cs typeface="Times New Roman" pitchFamily="18" charset="0"/>
              </a:rPr>
              <a:t>2. Помоги   составить календарно-тематический план, обратив особое внимание на подбор материала для системного повторения.</a:t>
            </a:r>
          </a:p>
          <a:p>
            <a:pPr marL="0" indent="0" hangingPunct="0">
              <a:buNone/>
            </a:pPr>
            <a:r>
              <a:rPr lang="ru-RU" sz="4500" dirty="0">
                <a:latin typeface="Times New Roman" pitchFamily="18" charset="0"/>
                <a:cs typeface="Times New Roman" pitchFamily="18" charset="0"/>
              </a:rPr>
              <a:t> </a:t>
            </a:r>
          </a:p>
          <a:p>
            <a:pPr marL="0" indent="0" hangingPunct="0">
              <a:buNone/>
            </a:pPr>
            <a:r>
              <a:rPr lang="ru-RU" sz="4500" dirty="0">
                <a:latin typeface="Times New Roman" pitchFamily="18" charset="0"/>
                <a:cs typeface="Times New Roman" pitchFamily="18" charset="0"/>
              </a:rPr>
              <a:t>3. Помогай в подготовке к урокам, особенно к первым, наиболее сложные темы разрабатывайте вместе с  молодым   специалистом.</a:t>
            </a:r>
          </a:p>
          <a:p>
            <a:pPr marL="0" indent="0" hangingPunct="0">
              <a:buNone/>
            </a:pPr>
            <a:r>
              <a:rPr lang="ru-RU" sz="4500" dirty="0">
                <a:latin typeface="Times New Roman" pitchFamily="18" charset="0"/>
                <a:cs typeface="Times New Roman" pitchFamily="18" charset="0"/>
              </a:rPr>
              <a:t>  </a:t>
            </a:r>
          </a:p>
          <a:p>
            <a:pPr marL="0" indent="0" hangingPunct="0">
              <a:buNone/>
            </a:pPr>
            <a:r>
              <a:rPr lang="ru-RU" sz="4500" dirty="0">
                <a:latin typeface="Times New Roman" pitchFamily="18" charset="0"/>
                <a:cs typeface="Times New Roman" pitchFamily="18" charset="0"/>
              </a:rPr>
              <a:t>4. Вместе подбирайте и готовьте дидактический материал, наглядные пособия, тексты задач, упражнений, контрольных, самостоятельных работ.</a:t>
            </a:r>
          </a:p>
          <a:p>
            <a:pPr marL="0" indent="0" hangingPunct="0">
              <a:buNone/>
            </a:pPr>
            <a:r>
              <a:rPr lang="ru-RU" sz="4500" dirty="0">
                <a:latin typeface="Times New Roman" pitchFamily="18" charset="0"/>
                <a:cs typeface="Times New Roman" pitchFamily="18" charset="0"/>
              </a:rPr>
              <a:t> </a:t>
            </a:r>
          </a:p>
          <a:p>
            <a:pPr marL="0" indent="0" hangingPunct="0">
              <a:buNone/>
            </a:pPr>
            <a:r>
              <a:rPr lang="ru-RU" sz="4500" dirty="0">
                <a:latin typeface="Times New Roman" pitchFamily="18" charset="0"/>
                <a:cs typeface="Times New Roman" pitchFamily="18" charset="0"/>
              </a:rPr>
              <a:t>5. Посещайте уроки  молодого  специалиста  с последующим детальным анализом, принимайте его на свои уроки, вместе обсуждайте их проведение.</a:t>
            </a:r>
          </a:p>
          <a:p>
            <a:pPr marL="0" indent="0" hangingPunct="0">
              <a:buNone/>
            </a:pPr>
            <a:r>
              <a:rPr lang="ru-RU" sz="4500" dirty="0">
                <a:latin typeface="Times New Roman" pitchFamily="18" charset="0"/>
                <a:cs typeface="Times New Roman" pitchFamily="18" charset="0"/>
              </a:rPr>
              <a:t> </a:t>
            </a:r>
          </a:p>
          <a:p>
            <a:pPr marL="0" indent="0" hangingPunct="0">
              <a:buNone/>
            </a:pPr>
            <a:r>
              <a:rPr lang="ru-RU" sz="4500" dirty="0">
                <a:latin typeface="Times New Roman" pitchFamily="18" charset="0"/>
                <a:cs typeface="Times New Roman" pitchFamily="18" charset="0"/>
              </a:rPr>
              <a:t>6. Помогайте подбирать методическую литературу для самообразования.</a:t>
            </a:r>
          </a:p>
          <a:p>
            <a:pPr marL="0" indent="0" hangingPunct="0">
              <a:buNone/>
            </a:pPr>
            <a:r>
              <a:rPr lang="ru-RU" sz="4500" dirty="0">
                <a:latin typeface="Times New Roman" pitchFamily="18" charset="0"/>
                <a:cs typeface="Times New Roman" pitchFamily="18" charset="0"/>
              </a:rPr>
              <a:t> </a:t>
            </a:r>
          </a:p>
          <a:p>
            <a:pPr marL="0" indent="0" hangingPunct="0">
              <a:buNone/>
            </a:pPr>
            <a:r>
              <a:rPr lang="ru-RU" sz="4500" dirty="0">
                <a:latin typeface="Times New Roman" pitchFamily="18" charset="0"/>
                <a:cs typeface="Times New Roman" pitchFamily="18" charset="0"/>
              </a:rPr>
              <a:t>7. Делитесь опытом, показывайте образцы работы.</a:t>
            </a:r>
          </a:p>
          <a:p>
            <a:pPr marL="0" indent="0" hangingPunct="0">
              <a:buNone/>
            </a:pPr>
            <a:r>
              <a:rPr lang="ru-RU" sz="4500" dirty="0">
                <a:latin typeface="Times New Roman" pitchFamily="18" charset="0"/>
                <a:cs typeface="Times New Roman" pitchFamily="18" charset="0"/>
              </a:rPr>
              <a:t> </a:t>
            </a:r>
          </a:p>
          <a:p>
            <a:pPr marL="0" indent="0" hangingPunct="0">
              <a:buNone/>
            </a:pPr>
            <a:r>
              <a:rPr lang="ru-RU" sz="4500" dirty="0">
                <a:latin typeface="Times New Roman" pitchFamily="18" charset="0"/>
                <a:cs typeface="Times New Roman" pitchFamily="18" charset="0"/>
              </a:rPr>
              <a:t>8. Помогайте своевременно, терпеливо, настойчиво. Никогда не забывайте отмечать положительное, успехи в работе  молодого  педагога. </a:t>
            </a:r>
          </a:p>
          <a:p>
            <a:pPr hangingPunct="0">
              <a:buNone/>
            </a:pPr>
            <a:r>
              <a:rPr lang="ru-RU" sz="4500" dirty="0">
                <a:latin typeface="Times New Roman" pitchFamily="18" charset="0"/>
                <a:cs typeface="Times New Roman" pitchFamily="18" charset="0"/>
              </a:rPr>
              <a:t>  </a:t>
            </a:r>
          </a:p>
          <a:p>
            <a:endParaRPr lang="ru-RU"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a:solidFill>
                  <a:schemeClr val="tx1"/>
                </a:solidFill>
              </a:rPr>
              <a:t>Основные  направления повышения  профессионального  мастерства  молодого  учителя</a:t>
            </a:r>
            <a:br>
              <a:rPr lang="ru-RU" sz="2400" b="1" dirty="0">
                <a:solidFill>
                  <a:schemeClr val="tx1"/>
                </a:solidFill>
              </a:rPr>
            </a:br>
            <a:r>
              <a:rPr lang="ru-RU" sz="2400" b="1" dirty="0">
                <a:solidFill>
                  <a:schemeClr val="tx1"/>
                </a:solidFill>
              </a:rPr>
              <a:t> </a:t>
            </a:r>
          </a:p>
        </p:txBody>
      </p:sp>
      <p:sp>
        <p:nvSpPr>
          <p:cNvPr id="3" name="Содержимое 2"/>
          <p:cNvSpPr>
            <a:spLocks noGrp="1"/>
          </p:cNvSpPr>
          <p:nvPr>
            <p:ph idx="1"/>
          </p:nvPr>
        </p:nvSpPr>
        <p:spPr/>
        <p:txBody>
          <a:bodyPr>
            <a:normAutofit/>
          </a:bodyPr>
          <a:lstStyle/>
          <a:p>
            <a:pPr marL="0" indent="0">
              <a:buNone/>
            </a:pPr>
            <a:r>
              <a:rPr lang="ru-RU" sz="1400" dirty="0"/>
              <a:t> </a:t>
            </a:r>
          </a:p>
          <a:p>
            <a:endParaRPr lang="ru-RU" sz="1400" dirty="0"/>
          </a:p>
        </p:txBody>
      </p:sp>
      <p:sp>
        <p:nvSpPr>
          <p:cNvPr id="4" name="Прямоугольник 3"/>
          <p:cNvSpPr/>
          <p:nvPr/>
        </p:nvSpPr>
        <p:spPr>
          <a:xfrm>
            <a:off x="1285852" y="1785926"/>
            <a:ext cx="600079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Углубление научных знаний и повышение  научно-методического  уровня</a:t>
            </a:r>
          </a:p>
        </p:txBody>
      </p:sp>
      <p:sp>
        <p:nvSpPr>
          <p:cNvPr id="5" name="Прямоугольник 4"/>
          <p:cNvSpPr/>
          <p:nvPr/>
        </p:nvSpPr>
        <p:spPr>
          <a:xfrm>
            <a:off x="1285852" y="2714620"/>
            <a:ext cx="6072230"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Формирование  профессиональных  компетенций</a:t>
            </a:r>
          </a:p>
        </p:txBody>
      </p:sp>
      <p:sp>
        <p:nvSpPr>
          <p:cNvPr id="6" name="Прямоугольник 5"/>
          <p:cNvSpPr/>
          <p:nvPr/>
        </p:nvSpPr>
        <p:spPr>
          <a:xfrm>
            <a:off x="1285852" y="3714752"/>
            <a:ext cx="600079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Овладение  научным  стилем  речи и профессиональной  этикой  педагога</a:t>
            </a:r>
          </a:p>
        </p:txBody>
      </p:sp>
      <p:sp>
        <p:nvSpPr>
          <p:cNvPr id="7" name="Прямоугольник 6"/>
          <p:cNvSpPr/>
          <p:nvPr/>
        </p:nvSpPr>
        <p:spPr>
          <a:xfrm>
            <a:off x="1285852" y="4572008"/>
            <a:ext cx="600079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Формирование   умения работать  в  коллективе</a:t>
            </a:r>
          </a:p>
        </p:txBody>
      </p:sp>
      <p:sp>
        <p:nvSpPr>
          <p:cNvPr id="8" name="Прямоугольник 7"/>
          <p:cNvSpPr/>
          <p:nvPr/>
        </p:nvSpPr>
        <p:spPr>
          <a:xfrm>
            <a:off x="1357290" y="5357826"/>
            <a:ext cx="5929354"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Освоение  методики  научно-исследовательской  деятельности, внедрения инновационных  технологий  обучения</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229600" cy="852704"/>
          </a:xfrm>
        </p:spPr>
        <p:txBody>
          <a:bodyPr>
            <a:normAutofit/>
          </a:bodyPr>
          <a:lstStyle/>
          <a:p>
            <a:pPr algn="ctr"/>
            <a:r>
              <a:rPr lang="ru-RU" sz="2400" b="1" dirty="0">
                <a:solidFill>
                  <a:schemeClr val="tx1"/>
                </a:solidFill>
                <a:latin typeface="Times New Roman" pitchFamily="18" charset="0"/>
                <a:cs typeface="Times New Roman" pitchFamily="18" charset="0"/>
              </a:rPr>
              <a:t>Примерная  тематика  занятий  с  молодыми  педагогами в  формате  « Школы  молодого  специалиста»</a:t>
            </a:r>
          </a:p>
        </p:txBody>
      </p:sp>
      <p:sp>
        <p:nvSpPr>
          <p:cNvPr id="5" name="Содержимое 4"/>
          <p:cNvSpPr>
            <a:spLocks noGrp="1"/>
          </p:cNvSpPr>
          <p:nvPr>
            <p:ph idx="1"/>
          </p:nvPr>
        </p:nvSpPr>
        <p:spPr>
          <a:xfrm>
            <a:off x="457200" y="1628800"/>
            <a:ext cx="8229600" cy="4896544"/>
          </a:xfrm>
        </p:spPr>
        <p:txBody>
          <a:bodyPr>
            <a:normAutofit fontScale="47500" lnSpcReduction="20000"/>
          </a:bodyPr>
          <a:lstStyle/>
          <a:p>
            <a:endParaRPr lang="ru-RU" sz="3800" dirty="0"/>
          </a:p>
          <a:p>
            <a:pPr>
              <a:buNone/>
            </a:pPr>
            <a:r>
              <a:rPr lang="ru-RU" sz="3800" dirty="0"/>
              <a:t>       Первый год обучения.</a:t>
            </a:r>
            <a:endParaRPr lang="ru-RU" sz="3800" b="1" dirty="0">
              <a:solidFill>
                <a:schemeClr val="bg1"/>
              </a:solidFill>
              <a:latin typeface="Times New Roman" pitchFamily="18" charset="0"/>
              <a:cs typeface="Times New Roman" pitchFamily="18" charset="0"/>
            </a:endParaRPr>
          </a:p>
          <a:p>
            <a:pPr>
              <a:buNone/>
            </a:pPr>
            <a:r>
              <a:rPr lang="ru-RU" b="1" dirty="0">
                <a:solidFill>
                  <a:schemeClr val="bg1"/>
                </a:solidFill>
                <a:latin typeface="Times New Roman" pitchFamily="18" charset="0"/>
                <a:cs typeface="Times New Roman" pitchFamily="18" charset="0"/>
              </a:rPr>
              <a:t> </a:t>
            </a:r>
          </a:p>
          <a:p>
            <a:pPr marL="0" indent="0">
              <a:buNone/>
            </a:pPr>
            <a:r>
              <a:rPr lang="ru-RU" sz="3400" b="1" dirty="0">
                <a:latin typeface="Times New Roman" pitchFamily="18" charset="0"/>
                <a:cs typeface="Times New Roman" pitchFamily="18" charset="0"/>
              </a:rPr>
              <a:t>Занятие первое</a:t>
            </a:r>
            <a:r>
              <a:rPr lang="ru-RU" sz="3400" dirty="0">
                <a:latin typeface="Times New Roman" pitchFamily="18" charset="0"/>
                <a:cs typeface="Times New Roman" pitchFamily="18" charset="0"/>
              </a:rPr>
              <a:t>. </a:t>
            </a:r>
            <a:br>
              <a:rPr lang="ru-RU" sz="3400" dirty="0">
                <a:latin typeface="Times New Roman" pitchFamily="18" charset="0"/>
                <a:cs typeface="Times New Roman" pitchFamily="18" charset="0"/>
              </a:rPr>
            </a:br>
            <a:r>
              <a:rPr lang="ru-RU" sz="3400" dirty="0">
                <a:latin typeface="Times New Roman" pitchFamily="18" charset="0"/>
                <a:cs typeface="Times New Roman" pitchFamily="18" charset="0"/>
              </a:rPr>
              <a:t>1. Презентация программы школы молодого учителя. </a:t>
            </a:r>
            <a:br>
              <a:rPr lang="ru-RU" sz="3400" dirty="0">
                <a:latin typeface="Times New Roman" pitchFamily="18" charset="0"/>
                <a:cs typeface="Times New Roman" pitchFamily="18" charset="0"/>
              </a:rPr>
            </a:br>
            <a:r>
              <a:rPr lang="ru-RU" sz="3400" dirty="0">
                <a:latin typeface="Times New Roman" pitchFamily="18" charset="0"/>
                <a:cs typeface="Times New Roman" pitchFamily="18" charset="0"/>
              </a:rPr>
              <a:t>2. Знакомство с локальными актами школы, образовательной  программой</a:t>
            </a:r>
          </a:p>
          <a:p>
            <a:pPr marL="0" indent="0">
              <a:buNone/>
            </a:pPr>
            <a:endParaRPr lang="ru-RU" sz="3400" dirty="0">
              <a:latin typeface="Times New Roman" pitchFamily="18" charset="0"/>
              <a:cs typeface="Times New Roman" pitchFamily="18" charset="0"/>
            </a:endParaRPr>
          </a:p>
          <a:p>
            <a:pPr marL="0" indent="0">
              <a:buNone/>
            </a:pPr>
            <a:r>
              <a:rPr lang="ru-RU" sz="3400" b="1" dirty="0">
                <a:latin typeface="Times New Roman" pitchFamily="18" charset="0"/>
                <a:cs typeface="Times New Roman" pitchFamily="18" charset="0"/>
              </a:rPr>
              <a:t>Занятие второе</a:t>
            </a:r>
            <a:r>
              <a:rPr lang="ru-RU" sz="3400" dirty="0">
                <a:latin typeface="Times New Roman" pitchFamily="18" charset="0"/>
                <a:cs typeface="Times New Roman" pitchFamily="18" charset="0"/>
              </a:rPr>
              <a:t>.</a:t>
            </a:r>
            <a:r>
              <a:rPr lang="ru-RU" sz="3400" dirty="0">
                <a:solidFill>
                  <a:srgbClr val="FF0000"/>
                </a:solidFill>
                <a:latin typeface="Times New Roman" pitchFamily="18" charset="0"/>
                <a:cs typeface="Times New Roman" pitchFamily="18" charset="0"/>
              </a:rPr>
              <a:t> </a:t>
            </a:r>
            <a:r>
              <a:rPr lang="ru-RU" sz="3400" dirty="0">
                <a:latin typeface="Times New Roman" pitchFamily="18" charset="0"/>
                <a:cs typeface="Times New Roman" pitchFamily="18" charset="0"/>
              </a:rPr>
              <a:t/>
            </a:r>
            <a:br>
              <a:rPr lang="ru-RU" sz="3400" dirty="0">
                <a:latin typeface="Times New Roman" pitchFamily="18" charset="0"/>
                <a:cs typeface="Times New Roman" pitchFamily="18" charset="0"/>
              </a:rPr>
            </a:br>
            <a:r>
              <a:rPr lang="ru-RU" sz="3400" dirty="0">
                <a:latin typeface="Times New Roman" pitchFamily="18" charset="0"/>
                <a:cs typeface="Times New Roman" pitchFamily="18" charset="0"/>
              </a:rPr>
              <a:t>1. Требование к плану воспитательной работы. Методы познания личности. </a:t>
            </a:r>
            <a:br>
              <a:rPr lang="ru-RU" sz="3400" dirty="0">
                <a:latin typeface="Times New Roman" pitchFamily="18" charset="0"/>
                <a:cs typeface="Times New Roman" pitchFamily="18" charset="0"/>
              </a:rPr>
            </a:br>
            <a:r>
              <a:rPr lang="ru-RU" sz="3400" dirty="0">
                <a:latin typeface="Times New Roman" pitchFamily="18" charset="0"/>
                <a:cs typeface="Times New Roman" pitchFamily="18" charset="0"/>
              </a:rPr>
              <a:t>2. Методические разработки: план характеристики класса; тематика родительских собраний; беседа с родителями, стиль взаимоотношении в семье и личность ребенка. </a:t>
            </a:r>
          </a:p>
          <a:p>
            <a:pPr marL="0" indent="0">
              <a:buNone/>
            </a:pPr>
            <a:r>
              <a:rPr lang="ru-RU" sz="3400" dirty="0">
                <a:latin typeface="Times New Roman" pitchFamily="18" charset="0"/>
                <a:cs typeface="Times New Roman" pitchFamily="18" charset="0"/>
              </a:rPr>
              <a:t/>
            </a:r>
            <a:br>
              <a:rPr lang="ru-RU" sz="3400" dirty="0">
                <a:latin typeface="Times New Roman" pitchFamily="18" charset="0"/>
                <a:cs typeface="Times New Roman" pitchFamily="18" charset="0"/>
              </a:rPr>
            </a:br>
            <a:r>
              <a:rPr lang="ru-RU" sz="3400" b="1" dirty="0">
                <a:latin typeface="Times New Roman" pitchFamily="18" charset="0"/>
                <a:cs typeface="Times New Roman" pitchFamily="18" charset="0"/>
              </a:rPr>
              <a:t> Занятие третье</a:t>
            </a:r>
            <a:r>
              <a:rPr lang="ru-RU" sz="3400" dirty="0">
                <a:latin typeface="Times New Roman" pitchFamily="18" charset="0"/>
                <a:cs typeface="Times New Roman" pitchFamily="18" charset="0"/>
              </a:rPr>
              <a:t>. </a:t>
            </a:r>
            <a:br>
              <a:rPr lang="ru-RU" sz="3400" dirty="0">
                <a:latin typeface="Times New Roman" pitchFamily="18" charset="0"/>
                <a:cs typeface="Times New Roman" pitchFamily="18" charset="0"/>
              </a:rPr>
            </a:br>
            <a:r>
              <a:rPr lang="ru-RU" sz="3400" dirty="0">
                <a:latin typeface="Times New Roman" pitchFamily="18" charset="0"/>
                <a:cs typeface="Times New Roman" pitchFamily="18" charset="0"/>
              </a:rPr>
              <a:t>1. Методические разработки: требования к анализу урока и деятельности учителя на уроке; типы и формы уроков. </a:t>
            </a:r>
            <a:br>
              <a:rPr lang="ru-RU" sz="3400" dirty="0">
                <a:latin typeface="Times New Roman" pitchFamily="18" charset="0"/>
                <a:cs typeface="Times New Roman" pitchFamily="18" charset="0"/>
              </a:rPr>
            </a:br>
            <a:r>
              <a:rPr lang="ru-RU" sz="3400" dirty="0">
                <a:latin typeface="Times New Roman" pitchFamily="18" charset="0"/>
                <a:cs typeface="Times New Roman" pitchFamily="18" charset="0"/>
              </a:rPr>
              <a:t>2. Практикум: самоанализ урока.</a:t>
            </a:r>
          </a:p>
          <a:p>
            <a:pPr marL="0" indent="0">
              <a:buNone/>
            </a:pPr>
            <a:r>
              <a:rPr lang="ru-RU" sz="3400" dirty="0">
                <a:latin typeface="Times New Roman" pitchFamily="18" charset="0"/>
                <a:cs typeface="Times New Roman" pitchFamily="18" charset="0"/>
              </a:rPr>
              <a:t> </a:t>
            </a:r>
            <a:br>
              <a:rPr lang="ru-RU" sz="3400" dirty="0">
                <a:latin typeface="Times New Roman" pitchFamily="18" charset="0"/>
                <a:cs typeface="Times New Roman" pitchFamily="18" charset="0"/>
              </a:rPr>
            </a:br>
            <a:r>
              <a:rPr lang="ru-RU" sz="3400" dirty="0">
                <a:latin typeface="Times New Roman" pitchFamily="18" charset="0"/>
                <a:cs typeface="Times New Roman" pitchFamily="18" charset="0"/>
              </a:rPr>
              <a:t> </a:t>
            </a:r>
            <a:r>
              <a:rPr lang="ru-RU" sz="3400" b="1" dirty="0">
                <a:latin typeface="Times New Roman" pitchFamily="18" charset="0"/>
                <a:cs typeface="Times New Roman" pitchFamily="18" charset="0"/>
              </a:rPr>
              <a:t> Занятие четвертое</a:t>
            </a:r>
            <a:r>
              <a:rPr lang="ru-RU" sz="3400" dirty="0">
                <a:latin typeface="Times New Roman" pitchFamily="18" charset="0"/>
                <a:cs typeface="Times New Roman" pitchFamily="18" charset="0"/>
              </a:rPr>
              <a:t>. </a:t>
            </a:r>
            <a:br>
              <a:rPr lang="ru-RU" sz="3400" dirty="0">
                <a:latin typeface="Times New Roman" pitchFamily="18" charset="0"/>
                <a:cs typeface="Times New Roman" pitchFamily="18" charset="0"/>
              </a:rPr>
            </a:br>
            <a:r>
              <a:rPr lang="ru-RU" sz="3400" dirty="0">
                <a:latin typeface="Times New Roman" pitchFamily="18" charset="0"/>
                <a:cs typeface="Times New Roman" pitchFamily="18" charset="0"/>
              </a:rPr>
              <a:t>1. Проблемы активизации учебно-познавательной деятельности учащихся. </a:t>
            </a:r>
            <a:br>
              <a:rPr lang="ru-RU" sz="3400" dirty="0">
                <a:latin typeface="Times New Roman" pitchFamily="18" charset="0"/>
                <a:cs typeface="Times New Roman" pitchFamily="18" charset="0"/>
              </a:rPr>
            </a:br>
            <a:r>
              <a:rPr lang="ru-RU" sz="3400" dirty="0">
                <a:latin typeface="Times New Roman" pitchFamily="18" charset="0"/>
                <a:cs typeface="Times New Roman" pitchFamily="18" charset="0"/>
              </a:rPr>
              <a:t>2. Игра-тренинг (каждый участник показывает свои варианты начала урока). </a:t>
            </a:r>
            <a:br>
              <a:rPr lang="ru-RU" sz="3400" dirty="0">
                <a:latin typeface="Times New Roman" pitchFamily="18" charset="0"/>
                <a:cs typeface="Times New Roman" pitchFamily="18" charset="0"/>
              </a:rPr>
            </a:br>
            <a:r>
              <a:rPr lang="ru-RU" sz="3400" dirty="0">
                <a:latin typeface="Times New Roman" pitchFamily="18" charset="0"/>
                <a:cs typeface="Times New Roman" pitchFamily="18" charset="0"/>
              </a:rPr>
              <a:t>3. Методические разработки: способы организации работы учащихся с учебником, текстом, дополнительной литературой.</a:t>
            </a:r>
          </a:p>
          <a:p>
            <a:endParaRPr lang="ru-RU"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79712" y="428605"/>
            <a:ext cx="6768752" cy="1000131"/>
          </a:xfrm>
        </p:spPr>
        <p:txBody>
          <a:bodyPr>
            <a:normAutofit/>
          </a:bodyPr>
          <a:lstStyle/>
          <a:p>
            <a:pPr algn="ctr"/>
            <a:r>
              <a:rPr lang="ru-RU" sz="1800" dirty="0">
                <a:solidFill>
                  <a:schemeClr val="tx1"/>
                </a:solidFill>
                <a:latin typeface="Times New Roman" pitchFamily="18" charset="0"/>
                <a:cs typeface="Times New Roman" pitchFamily="18" charset="0"/>
              </a:rPr>
              <a:t>Муниципальное бюджетное общеобразовательное учреждение «Средняя общеобразовательная школа № 11  города Владивостока»</a:t>
            </a:r>
            <a:endParaRPr lang="ru-RU" sz="1800" b="1"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71472" y="1714488"/>
            <a:ext cx="8286808" cy="4500594"/>
          </a:xfrm>
        </p:spPr>
        <p:txBody>
          <a:bodyPr>
            <a:normAutofit/>
          </a:bodyPr>
          <a:lstStyle/>
          <a:p>
            <a:pPr algn="ctr"/>
            <a:r>
              <a:rPr lang="ru-RU" sz="2800" b="1" dirty="0">
                <a:latin typeface="Times New Roman" pitchFamily="18" charset="0"/>
                <a:cs typeface="Times New Roman" pitchFamily="18" charset="0"/>
              </a:rPr>
              <a:t>Презентация  на  тему:</a:t>
            </a:r>
          </a:p>
          <a:p>
            <a:endParaRPr lang="ru-RU" sz="2000" b="1" dirty="0">
              <a:latin typeface="Times New Roman" pitchFamily="18" charset="0"/>
              <a:cs typeface="Times New Roman" pitchFamily="18" charset="0"/>
            </a:endParaRPr>
          </a:p>
          <a:p>
            <a:endParaRPr lang="ru-RU" sz="2000" b="1" dirty="0">
              <a:latin typeface="Times New Roman" pitchFamily="18" charset="0"/>
              <a:cs typeface="Times New Roman" pitchFamily="18" charset="0"/>
            </a:endParaRPr>
          </a:p>
          <a:p>
            <a:pPr algn="ctr"/>
            <a:r>
              <a:rPr lang="ru-RU" b="1" dirty="0">
                <a:latin typeface="Times New Roman" pitchFamily="18" charset="0"/>
                <a:cs typeface="Times New Roman" pitchFamily="18" charset="0"/>
              </a:rPr>
              <a:t>Система    работы  школы</a:t>
            </a:r>
          </a:p>
          <a:p>
            <a:pPr algn="ctr"/>
            <a:r>
              <a:rPr lang="ru-RU" b="1" dirty="0">
                <a:solidFill>
                  <a:schemeClr val="bg1"/>
                </a:solidFill>
                <a:latin typeface="Times New Roman" pitchFamily="18" charset="0"/>
                <a:cs typeface="Times New Roman" pitchFamily="18" charset="0"/>
              </a:rPr>
              <a:t>  </a:t>
            </a:r>
            <a:r>
              <a:rPr lang="ru-RU" b="1" dirty="0">
                <a:latin typeface="Times New Roman" pitchFamily="18" charset="0"/>
                <a:cs typeface="Times New Roman" pitchFamily="18" charset="0"/>
              </a:rPr>
              <a:t>с  молодыми  специалистами</a:t>
            </a:r>
          </a:p>
          <a:p>
            <a:endParaRPr lang="ru-RU" sz="1400" b="1" dirty="0">
              <a:latin typeface="Times New Roman" pitchFamily="18" charset="0"/>
              <a:cs typeface="Times New Roman" pitchFamily="18" charset="0"/>
            </a:endParaRPr>
          </a:p>
          <a:p>
            <a:pPr algn="r"/>
            <a:r>
              <a:rPr lang="ru-RU" sz="1400" b="1" dirty="0">
                <a:latin typeface="Times New Roman" pitchFamily="18" charset="0"/>
                <a:cs typeface="Times New Roman" pitchFamily="18" charset="0"/>
              </a:rPr>
              <a:t>Подготовлена  руководителем МО</a:t>
            </a:r>
          </a:p>
          <a:p>
            <a:pPr algn="r"/>
            <a:r>
              <a:rPr lang="ru-RU" sz="1400" b="1" dirty="0">
                <a:latin typeface="Times New Roman" pitchFamily="18" charset="0"/>
                <a:cs typeface="Times New Roman" pitchFamily="18" charset="0"/>
              </a:rPr>
              <a:t>учителей начальных классов</a:t>
            </a:r>
          </a:p>
          <a:p>
            <a:pPr algn="r"/>
            <a:r>
              <a:rPr lang="ru-RU" sz="1400" b="1" dirty="0" err="1">
                <a:latin typeface="Times New Roman" pitchFamily="18" charset="0"/>
                <a:cs typeface="Times New Roman" pitchFamily="18" charset="0"/>
              </a:rPr>
              <a:t>Мокровец</a:t>
            </a:r>
            <a:r>
              <a:rPr lang="ru-RU" sz="1400" b="1" dirty="0">
                <a:latin typeface="Times New Roman" pitchFamily="18" charset="0"/>
                <a:cs typeface="Times New Roman" pitchFamily="18" charset="0"/>
              </a:rPr>
              <a:t> О.А.</a:t>
            </a:r>
          </a:p>
          <a:p>
            <a:pPr algn="r"/>
            <a:r>
              <a:rPr lang="ru-RU" sz="1400" b="1" dirty="0">
                <a:latin typeface="Times New Roman" pitchFamily="18" charset="0"/>
                <a:cs typeface="Times New Roman" pitchFamily="18" charset="0"/>
              </a:rPr>
              <a:t>Руководитель городского методического</a:t>
            </a:r>
          </a:p>
          <a:p>
            <a:pPr algn="r"/>
            <a:r>
              <a:rPr lang="ru-RU" sz="1400" b="1" dirty="0">
                <a:latin typeface="Times New Roman" pitchFamily="18" charset="0"/>
                <a:cs typeface="Times New Roman" pitchFamily="18" charset="0"/>
              </a:rPr>
              <a:t>объединения учителей начальных классов</a:t>
            </a:r>
          </a:p>
          <a:p>
            <a:pPr algn="r"/>
            <a:r>
              <a:rPr lang="ru-RU" sz="1400" b="1" dirty="0">
                <a:latin typeface="Times New Roman" pitchFamily="18" charset="0"/>
                <a:cs typeface="Times New Roman" pitchFamily="18" charset="0"/>
              </a:rPr>
              <a:t>Дроздова Т.Б. </a:t>
            </a:r>
          </a:p>
        </p:txBody>
      </p:sp>
      <p:sp>
        <p:nvSpPr>
          <p:cNvPr id="4" name="Прямоугольник 3"/>
          <p:cNvSpPr/>
          <p:nvPr/>
        </p:nvSpPr>
        <p:spPr>
          <a:xfrm>
            <a:off x="285720" y="4143380"/>
            <a:ext cx="3929090" cy="2428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5"/>
          <p:cNvPicPr>
            <a:picLocks noChangeAspect="1" noChangeArrowheads="1"/>
          </p:cNvPicPr>
          <p:nvPr/>
        </p:nvPicPr>
        <p:blipFill>
          <a:blip r:embed="rId2" cstate="print"/>
          <a:srcRect l="2440" r="14639" b="3214"/>
          <a:stretch>
            <a:fillRect/>
          </a:stretch>
        </p:blipFill>
        <p:spPr bwMode="auto">
          <a:xfrm>
            <a:off x="285720" y="4061682"/>
            <a:ext cx="4118923" cy="2592288"/>
          </a:xfrm>
          <a:prstGeom prst="rect">
            <a:avLst/>
          </a:prstGeom>
          <a:noFill/>
          <a:ln w="9525">
            <a:noFill/>
            <a:miter lim="800000"/>
            <a:headEnd/>
            <a:tailEnd/>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116632"/>
            <a:ext cx="1798637"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924712"/>
          </a:xfrm>
        </p:spPr>
        <p:txBody>
          <a:bodyPr>
            <a:normAutofit/>
          </a:bodyPr>
          <a:lstStyle/>
          <a:p>
            <a:pPr algn="ctr"/>
            <a:r>
              <a:rPr lang="ru-RU" sz="2400" b="1" dirty="0">
                <a:solidFill>
                  <a:schemeClr val="tx1"/>
                </a:solidFill>
                <a:latin typeface="Times New Roman" pitchFamily="18" charset="0"/>
                <a:cs typeface="Times New Roman" pitchFamily="18" charset="0"/>
              </a:rPr>
              <a:t>Примерная  тематика  занятий  с  молодыми  педагогами в  формате  « Школы  молодого  специалиста»</a:t>
            </a:r>
            <a:endParaRPr lang="ru-RU" sz="2400" dirty="0"/>
          </a:p>
        </p:txBody>
      </p:sp>
      <p:sp>
        <p:nvSpPr>
          <p:cNvPr id="3" name="Содержимое 2"/>
          <p:cNvSpPr>
            <a:spLocks noGrp="1"/>
          </p:cNvSpPr>
          <p:nvPr>
            <p:ph idx="1"/>
          </p:nvPr>
        </p:nvSpPr>
        <p:spPr/>
        <p:txBody>
          <a:bodyPr>
            <a:normAutofit fontScale="85000" lnSpcReduction="20000"/>
          </a:bodyPr>
          <a:lstStyle/>
          <a:p>
            <a:pPr marL="0" indent="0">
              <a:buNone/>
            </a:pPr>
            <a:r>
              <a:rPr lang="ru-RU" sz="2600" dirty="0">
                <a:latin typeface="Times New Roman" pitchFamily="18" charset="0"/>
                <a:cs typeface="Times New Roman" pitchFamily="18" charset="0"/>
              </a:rPr>
              <a:t>      Второй год обучения. </a:t>
            </a:r>
          </a:p>
          <a:p>
            <a:pPr marL="0" indent="0">
              <a:buNone/>
            </a:pPr>
            <a:r>
              <a:rPr lang="ru-RU" sz="2600" dirty="0">
                <a:latin typeface="Times New Roman" pitchFamily="18" charset="0"/>
                <a:cs typeface="Times New Roman" pitchFamily="18" charset="0"/>
              </a:rPr>
              <a:t/>
            </a:r>
            <a:br>
              <a:rPr lang="ru-RU" sz="2600" dirty="0">
                <a:latin typeface="Times New Roman" pitchFamily="18" charset="0"/>
                <a:cs typeface="Times New Roman" pitchFamily="18" charset="0"/>
              </a:rPr>
            </a:br>
            <a:r>
              <a:rPr lang="ru-RU" sz="2600" b="1" dirty="0">
                <a:latin typeface="Times New Roman" pitchFamily="18" charset="0"/>
                <a:cs typeface="Times New Roman" pitchFamily="18" charset="0"/>
              </a:rPr>
              <a:t>Занятие первое. </a:t>
            </a:r>
            <a:br>
              <a:rPr lang="ru-RU" sz="2600" b="1" dirty="0">
                <a:latin typeface="Times New Roman" pitchFamily="18" charset="0"/>
                <a:cs typeface="Times New Roman" pitchFamily="18" charset="0"/>
              </a:rPr>
            </a:br>
            <a:r>
              <a:rPr lang="ru-RU" sz="2600" dirty="0">
                <a:latin typeface="Times New Roman" pitchFamily="18" charset="0"/>
                <a:cs typeface="Times New Roman" pitchFamily="18" charset="0"/>
              </a:rPr>
              <a:t>1. Развитие творческих способностей учащихся. </a:t>
            </a:r>
            <a:br>
              <a:rPr lang="ru-RU" sz="2600" dirty="0">
                <a:latin typeface="Times New Roman" pitchFamily="18" charset="0"/>
                <a:cs typeface="Times New Roman" pitchFamily="18" charset="0"/>
              </a:rPr>
            </a:br>
            <a:r>
              <a:rPr lang="ru-RU" sz="2600" dirty="0">
                <a:latin typeface="Times New Roman" pitchFamily="18" charset="0"/>
                <a:cs typeface="Times New Roman" pitchFamily="18" charset="0"/>
              </a:rPr>
              <a:t>2. Мини-исследование «Оценка уровня творческого потенциала личности».</a:t>
            </a:r>
          </a:p>
          <a:p>
            <a:pPr marL="0" indent="0">
              <a:buNone/>
            </a:pPr>
            <a:r>
              <a:rPr lang="ru-RU" sz="2600" dirty="0">
                <a:latin typeface="Times New Roman" pitchFamily="18" charset="0"/>
                <a:cs typeface="Times New Roman" pitchFamily="18" charset="0"/>
              </a:rPr>
              <a:t> </a:t>
            </a:r>
            <a:br>
              <a:rPr lang="ru-RU" sz="2600" dirty="0">
                <a:latin typeface="Times New Roman" pitchFamily="18" charset="0"/>
                <a:cs typeface="Times New Roman" pitchFamily="18" charset="0"/>
              </a:rPr>
            </a:br>
            <a:r>
              <a:rPr lang="ru-RU" sz="2600" b="1" dirty="0">
                <a:latin typeface="Times New Roman" pitchFamily="18" charset="0"/>
                <a:cs typeface="Times New Roman" pitchFamily="18" charset="0"/>
              </a:rPr>
              <a:t>Занятие второе. </a:t>
            </a:r>
            <a:br>
              <a:rPr lang="ru-RU" sz="2600" b="1" dirty="0">
                <a:latin typeface="Times New Roman" pitchFamily="18" charset="0"/>
                <a:cs typeface="Times New Roman" pitchFamily="18" charset="0"/>
              </a:rPr>
            </a:br>
            <a:r>
              <a:rPr lang="ru-RU" sz="2600" dirty="0">
                <a:latin typeface="Times New Roman" pitchFamily="18" charset="0"/>
                <a:cs typeface="Times New Roman" pitchFamily="18" charset="0"/>
              </a:rPr>
              <a:t>1. Интеграция - один из путей развития познавательного интереса учащихся.</a:t>
            </a:r>
          </a:p>
          <a:p>
            <a:pPr marL="0" indent="0">
              <a:buNone/>
            </a:pPr>
            <a:r>
              <a:rPr lang="ru-RU" sz="2600" dirty="0">
                <a:latin typeface="Times New Roman" pitchFamily="18" charset="0"/>
                <a:cs typeface="Times New Roman" pitchFamily="18" charset="0"/>
              </a:rPr>
              <a:t> </a:t>
            </a:r>
            <a:br>
              <a:rPr lang="ru-RU" sz="2600" dirty="0">
                <a:latin typeface="Times New Roman" pitchFamily="18" charset="0"/>
                <a:cs typeface="Times New Roman" pitchFamily="18" charset="0"/>
              </a:rPr>
            </a:br>
            <a:r>
              <a:rPr lang="ru-RU" sz="2600" b="1" dirty="0">
                <a:latin typeface="Times New Roman" pitchFamily="18" charset="0"/>
                <a:cs typeface="Times New Roman" pitchFamily="18" charset="0"/>
              </a:rPr>
              <a:t>Занятие третье.</a:t>
            </a:r>
            <a:r>
              <a:rPr lang="ru-RU" sz="2600" dirty="0">
                <a:latin typeface="Times New Roman" pitchFamily="18" charset="0"/>
                <a:cs typeface="Times New Roman" pitchFamily="18" charset="0"/>
              </a:rPr>
              <a:t> </a:t>
            </a:r>
            <a:br>
              <a:rPr lang="ru-RU" sz="2600" dirty="0">
                <a:latin typeface="Times New Roman" pitchFamily="18" charset="0"/>
                <a:cs typeface="Times New Roman" pitchFamily="18" charset="0"/>
              </a:rPr>
            </a:br>
            <a:r>
              <a:rPr lang="ru-RU" sz="2600" dirty="0">
                <a:latin typeface="Times New Roman" pitchFamily="18" charset="0"/>
                <a:cs typeface="Times New Roman" pitchFamily="18" charset="0"/>
              </a:rPr>
              <a:t>1. Современные педагогические технологии в образовательном процессе. </a:t>
            </a:r>
            <a:br>
              <a:rPr lang="ru-RU" sz="2600" dirty="0">
                <a:latin typeface="Times New Roman" pitchFamily="18" charset="0"/>
                <a:cs typeface="Times New Roman" pitchFamily="18" charset="0"/>
              </a:rPr>
            </a:br>
            <a:r>
              <a:rPr lang="ru-RU" sz="2600" dirty="0">
                <a:latin typeface="Times New Roman" pitchFamily="18" charset="0"/>
                <a:cs typeface="Times New Roman" pitchFamily="18" charset="0"/>
              </a:rPr>
              <a:t>2. Информационные технологии в образовательном процессе</a:t>
            </a:r>
          </a:p>
          <a:p>
            <a:pPr marL="0" indent="0">
              <a:buNone/>
            </a:pP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rmAutofit/>
          </a:bodyPr>
          <a:lstStyle/>
          <a:p>
            <a:pPr algn="ctr"/>
            <a:r>
              <a:rPr lang="ru-RU" sz="2400" b="1" dirty="0">
                <a:solidFill>
                  <a:schemeClr val="tx1"/>
                </a:solidFill>
                <a:latin typeface="Times New Roman" pitchFamily="18" charset="0"/>
                <a:cs typeface="Times New Roman" pitchFamily="18" charset="0"/>
              </a:rPr>
              <a:t>Примерная  тематика  занятий  с  молодыми  педагогами в  формате  « Школы  молодого  специалиста»</a:t>
            </a:r>
            <a:endParaRPr lang="ru-RU" sz="2400" dirty="0">
              <a:solidFill>
                <a:schemeClr val="tx1"/>
              </a:solidFill>
            </a:endParaRPr>
          </a:p>
        </p:txBody>
      </p:sp>
      <p:sp>
        <p:nvSpPr>
          <p:cNvPr id="3" name="Содержимое 2"/>
          <p:cNvSpPr>
            <a:spLocks noGrp="1"/>
          </p:cNvSpPr>
          <p:nvPr>
            <p:ph idx="1"/>
          </p:nvPr>
        </p:nvSpPr>
        <p:spPr>
          <a:xfrm>
            <a:off x="428596" y="1643050"/>
            <a:ext cx="8229600" cy="5098318"/>
          </a:xfrm>
        </p:spPr>
        <p:txBody>
          <a:bodyPr>
            <a:normAutofit fontScale="25000" lnSpcReduction="20000"/>
          </a:bodyPr>
          <a:lstStyle/>
          <a:p>
            <a:pPr>
              <a:buNone/>
            </a:pPr>
            <a:r>
              <a:rPr lang="ru-RU" dirty="0"/>
              <a:t/>
            </a:r>
            <a:br>
              <a:rPr lang="ru-RU" dirty="0"/>
            </a:br>
            <a:r>
              <a:rPr lang="ru-RU" sz="8000" dirty="0">
                <a:latin typeface="Times New Roman" pitchFamily="18" charset="0"/>
                <a:cs typeface="Times New Roman" pitchFamily="18" charset="0"/>
              </a:rPr>
              <a:t>Третий год обучения.</a:t>
            </a:r>
          </a:p>
          <a:p>
            <a:pPr>
              <a:buNone/>
            </a:pPr>
            <a:r>
              <a:rPr lang="ru-RU" sz="6400" dirty="0">
                <a:latin typeface="Times New Roman" pitchFamily="18" charset="0"/>
                <a:cs typeface="Times New Roman" pitchFamily="18" charset="0"/>
              </a:rPr>
              <a:t> </a:t>
            </a:r>
            <a:br>
              <a:rPr lang="ru-RU" sz="6400" dirty="0">
                <a:latin typeface="Times New Roman" pitchFamily="18" charset="0"/>
                <a:cs typeface="Times New Roman" pitchFamily="18" charset="0"/>
              </a:rPr>
            </a:br>
            <a:r>
              <a:rPr lang="ru-RU" sz="6400" b="1" dirty="0">
                <a:latin typeface="Times New Roman" pitchFamily="18" charset="0"/>
                <a:cs typeface="Times New Roman" pitchFamily="18" charset="0"/>
              </a:rPr>
              <a:t>Занятие первое.</a:t>
            </a:r>
            <a:r>
              <a:rPr lang="ru-RU" sz="6400" dirty="0">
                <a:latin typeface="Times New Roman" pitchFamily="18" charset="0"/>
                <a:cs typeface="Times New Roman" pitchFamily="18" charset="0"/>
              </a:rPr>
              <a:t/>
            </a:r>
            <a:br>
              <a:rPr lang="ru-RU" sz="6400" dirty="0">
                <a:latin typeface="Times New Roman" pitchFamily="18" charset="0"/>
                <a:cs typeface="Times New Roman" pitchFamily="18" charset="0"/>
              </a:rPr>
            </a:br>
            <a:r>
              <a:rPr lang="ru-RU" sz="6400" dirty="0">
                <a:latin typeface="Times New Roman" pitchFamily="18" charset="0"/>
                <a:cs typeface="Times New Roman" pitchFamily="18" charset="0"/>
              </a:rPr>
              <a:t> 1. «Организация современного урока».</a:t>
            </a:r>
          </a:p>
          <a:p>
            <a:pPr>
              <a:buNone/>
            </a:pPr>
            <a:r>
              <a:rPr lang="ru-RU" sz="6400" dirty="0">
                <a:latin typeface="Times New Roman" pitchFamily="18" charset="0"/>
                <a:cs typeface="Times New Roman" pitchFamily="18" charset="0"/>
              </a:rPr>
              <a:t>       2.  «Самоанализ современного урока», «Управленческая деятельность педагога на уроке и во    внеурочной деятельности». </a:t>
            </a:r>
          </a:p>
          <a:p>
            <a:pPr>
              <a:buNone/>
            </a:pPr>
            <a:endParaRPr lang="ru-RU" sz="6400" dirty="0">
              <a:latin typeface="Times New Roman" pitchFamily="18" charset="0"/>
              <a:cs typeface="Times New Roman" pitchFamily="18" charset="0"/>
            </a:endParaRPr>
          </a:p>
          <a:p>
            <a:pPr>
              <a:buNone/>
            </a:pPr>
            <a:r>
              <a:rPr lang="ru-RU" sz="6400" b="1" dirty="0">
                <a:latin typeface="Times New Roman" pitchFamily="18" charset="0"/>
                <a:cs typeface="Times New Roman" pitchFamily="18" charset="0"/>
              </a:rPr>
              <a:t>      Занятие второе.</a:t>
            </a:r>
          </a:p>
          <a:p>
            <a:pPr>
              <a:buNone/>
            </a:pPr>
            <a:r>
              <a:rPr lang="ru-RU" sz="6400" dirty="0">
                <a:latin typeface="Times New Roman" pitchFamily="18" charset="0"/>
                <a:cs typeface="Times New Roman" pitchFamily="18" charset="0"/>
              </a:rPr>
              <a:t>       1.Обсуждение тем «Портфолио как средство предоставления собственного опыта», «Техника составления портфолио».</a:t>
            </a:r>
          </a:p>
          <a:p>
            <a:pPr>
              <a:buNone/>
            </a:pPr>
            <a:r>
              <a:rPr lang="ru-RU" sz="6400" dirty="0">
                <a:latin typeface="Times New Roman" pitchFamily="18" charset="0"/>
                <a:cs typeface="Times New Roman" pitchFamily="18" charset="0"/>
              </a:rPr>
              <a:t>       2. «Работа  педагога по самообразованию».</a:t>
            </a:r>
            <a:br>
              <a:rPr lang="ru-RU" sz="6400" dirty="0">
                <a:latin typeface="Times New Roman" pitchFamily="18" charset="0"/>
                <a:cs typeface="Times New Roman" pitchFamily="18" charset="0"/>
              </a:rPr>
            </a:br>
            <a:r>
              <a:rPr lang="ru-RU" sz="6400" dirty="0">
                <a:latin typeface="Times New Roman" pitchFamily="18" charset="0"/>
                <a:cs typeface="Times New Roman" pitchFamily="18" charset="0"/>
              </a:rPr>
              <a:t> </a:t>
            </a:r>
            <a:br>
              <a:rPr lang="ru-RU" sz="6400" dirty="0">
                <a:latin typeface="Times New Roman" pitchFamily="18" charset="0"/>
                <a:cs typeface="Times New Roman" pitchFamily="18" charset="0"/>
              </a:rPr>
            </a:br>
            <a:r>
              <a:rPr lang="ru-RU" sz="6400" b="1" dirty="0">
                <a:latin typeface="Times New Roman" pitchFamily="18" charset="0"/>
                <a:cs typeface="Times New Roman" pitchFamily="18" charset="0"/>
              </a:rPr>
              <a:t>Занятие третье. </a:t>
            </a:r>
            <a:br>
              <a:rPr lang="ru-RU" sz="6400" b="1" dirty="0">
                <a:latin typeface="Times New Roman" pitchFamily="18" charset="0"/>
                <a:cs typeface="Times New Roman" pitchFamily="18" charset="0"/>
              </a:rPr>
            </a:br>
            <a:r>
              <a:rPr lang="ru-RU" sz="6400" dirty="0">
                <a:latin typeface="Times New Roman" pitchFamily="18" charset="0"/>
                <a:cs typeface="Times New Roman" pitchFamily="18" charset="0"/>
              </a:rPr>
              <a:t>1. Памятка учителю «Виды индивидуальных и дифференцированных заданий учащимся».   </a:t>
            </a:r>
            <a:br>
              <a:rPr lang="ru-RU" sz="6400" dirty="0">
                <a:latin typeface="Times New Roman" pitchFamily="18" charset="0"/>
                <a:cs typeface="Times New Roman" pitchFamily="18" charset="0"/>
              </a:rPr>
            </a:br>
            <a:r>
              <a:rPr lang="ru-RU" sz="6400" dirty="0">
                <a:latin typeface="Times New Roman" pitchFamily="18" charset="0"/>
                <a:cs typeface="Times New Roman" pitchFamily="18" charset="0"/>
              </a:rPr>
              <a:t>2 Использование активных методов  обучения (превращение модели в игру).</a:t>
            </a:r>
          </a:p>
          <a:p>
            <a:pPr>
              <a:buNone/>
            </a:pPr>
            <a:r>
              <a:rPr lang="ru-RU" sz="6400" dirty="0">
                <a:latin typeface="Times New Roman" pitchFamily="18" charset="0"/>
                <a:cs typeface="Times New Roman" pitchFamily="18" charset="0"/>
              </a:rPr>
              <a:t> </a:t>
            </a:r>
            <a:br>
              <a:rPr lang="ru-RU" sz="6400" dirty="0">
                <a:latin typeface="Times New Roman" pitchFamily="18" charset="0"/>
                <a:cs typeface="Times New Roman" pitchFamily="18" charset="0"/>
              </a:rPr>
            </a:br>
            <a:r>
              <a:rPr lang="ru-RU" sz="6400" b="1" dirty="0">
                <a:latin typeface="Times New Roman" pitchFamily="18" charset="0"/>
                <a:cs typeface="Times New Roman" pitchFamily="18" charset="0"/>
              </a:rPr>
              <a:t>Занятие четвертое.</a:t>
            </a:r>
            <a:r>
              <a:rPr lang="ru-RU" sz="6400" dirty="0">
                <a:latin typeface="Times New Roman" pitchFamily="18" charset="0"/>
                <a:cs typeface="Times New Roman" pitchFamily="18" charset="0"/>
              </a:rPr>
              <a:t> </a:t>
            </a:r>
            <a:br>
              <a:rPr lang="ru-RU" sz="6400" dirty="0">
                <a:latin typeface="Times New Roman" pitchFamily="18" charset="0"/>
                <a:cs typeface="Times New Roman" pitchFamily="18" charset="0"/>
              </a:rPr>
            </a:br>
            <a:r>
              <a:rPr lang="ru-RU" sz="6400" dirty="0">
                <a:latin typeface="Times New Roman" pitchFamily="18" charset="0"/>
                <a:cs typeface="Times New Roman" pitchFamily="18" charset="0"/>
              </a:rPr>
              <a:t>  </a:t>
            </a:r>
            <a:br>
              <a:rPr lang="ru-RU" sz="6400" dirty="0">
                <a:latin typeface="Times New Roman" pitchFamily="18" charset="0"/>
                <a:cs typeface="Times New Roman" pitchFamily="18" charset="0"/>
              </a:rPr>
            </a:br>
            <a:r>
              <a:rPr lang="ru-RU" sz="6400" dirty="0">
                <a:latin typeface="Times New Roman" pitchFamily="18" charset="0"/>
                <a:cs typeface="Times New Roman" pitchFamily="18" charset="0"/>
              </a:rPr>
              <a:t>1. Навыки коммуникации и общения в современном образовании. </a:t>
            </a:r>
            <a:br>
              <a:rPr lang="ru-RU" sz="6400" dirty="0">
                <a:latin typeface="Times New Roman" pitchFamily="18" charset="0"/>
                <a:cs typeface="Times New Roman" pitchFamily="18" charset="0"/>
              </a:rPr>
            </a:br>
            <a:r>
              <a:rPr lang="ru-RU" sz="6400" dirty="0">
                <a:latin typeface="Times New Roman" pitchFamily="18" charset="0"/>
                <a:cs typeface="Times New Roman" pitchFamily="18" charset="0"/>
              </a:rPr>
              <a:t>2. Методичка для учителя «Деятельность учителя на уроке при личностно ориентированном обучении».</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143000"/>
          </a:xfrm>
        </p:spPr>
        <p:txBody>
          <a:bodyPr>
            <a:normAutofit/>
          </a:bodyPr>
          <a:lstStyle/>
          <a:p>
            <a:pPr algn="ctr"/>
            <a:r>
              <a:rPr lang="ru-RU" sz="2400" b="1" dirty="0">
                <a:solidFill>
                  <a:schemeClr val="tx1"/>
                </a:solidFill>
                <a:latin typeface="Times New Roman" pitchFamily="18" charset="0"/>
                <a:cs typeface="Times New Roman" pitchFamily="18" charset="0"/>
              </a:rPr>
              <a:t>Примерная  тематика  занятий  с  молодыми  специалистами в  формате  « Школа  молодого  учителя»</a:t>
            </a:r>
            <a:r>
              <a:rPr lang="ru-RU" sz="2400" dirty="0">
                <a:solidFill>
                  <a:schemeClr val="tx1"/>
                </a:solidFill>
              </a:rPr>
              <a:t> </a:t>
            </a:r>
            <a:endParaRPr lang="ru-RU" sz="2400" dirty="0"/>
          </a:p>
        </p:txBody>
      </p:sp>
      <p:sp>
        <p:nvSpPr>
          <p:cNvPr id="3" name="Содержимое 2"/>
          <p:cNvSpPr>
            <a:spLocks noGrp="1"/>
          </p:cNvSpPr>
          <p:nvPr>
            <p:ph idx="1"/>
          </p:nvPr>
        </p:nvSpPr>
        <p:spPr>
          <a:xfrm>
            <a:off x="457200" y="1556792"/>
            <a:ext cx="8229600" cy="4767808"/>
          </a:xfrm>
        </p:spPr>
        <p:txBody>
          <a:bodyPr>
            <a:normAutofit/>
          </a:bodyPr>
          <a:lstStyle/>
          <a:p>
            <a:pPr>
              <a:buNone/>
            </a:pPr>
            <a:r>
              <a:rPr lang="ru-RU" sz="2000" dirty="0">
                <a:latin typeface="Times New Roman" pitchFamily="18" charset="0"/>
                <a:cs typeface="Times New Roman" pitchFamily="18" charset="0"/>
              </a:rPr>
              <a:t>     Четвертый  год  обучения.</a:t>
            </a:r>
          </a:p>
          <a:p>
            <a:pPr marL="0" indent="0">
              <a:buNone/>
            </a:pPr>
            <a:r>
              <a:rPr lang="ru-RU" sz="2000" b="1" dirty="0">
                <a:latin typeface="Times New Roman" pitchFamily="18" charset="0"/>
                <a:cs typeface="Times New Roman" pitchFamily="18" charset="0"/>
              </a:rPr>
              <a:t>     Занятие  первое.</a:t>
            </a:r>
          </a:p>
          <a:p>
            <a:pPr marL="0" indent="0">
              <a:buNone/>
            </a:pPr>
            <a:r>
              <a:rPr lang="ru-RU" sz="2000" dirty="0">
                <a:latin typeface="Times New Roman" pitchFamily="18" charset="0"/>
                <a:cs typeface="Times New Roman" pitchFamily="18" charset="0"/>
              </a:rPr>
              <a:t>1. Психолого-педагогические требования к проверке, учету и оценке знаний  учащихся.</a:t>
            </a:r>
          </a:p>
          <a:p>
            <a:pPr marL="0" indent="0">
              <a:buNone/>
            </a:pPr>
            <a:r>
              <a:rPr lang="ru-RU" sz="2000" dirty="0">
                <a:latin typeface="Times New Roman" pitchFamily="18" charset="0"/>
                <a:cs typeface="Times New Roman" pitchFamily="18" charset="0"/>
              </a:rPr>
              <a:t> 2. Круглый стол «Управленческие умения учителя и пути их дальнейшего развития».</a:t>
            </a:r>
          </a:p>
          <a:p>
            <a:pPr marL="0" indent="0">
              <a:buNone/>
            </a:pP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Занятие второе.</a:t>
            </a:r>
          </a:p>
          <a:p>
            <a:pPr marL="0" indent="0">
              <a:buNone/>
            </a:pPr>
            <a:r>
              <a:rPr lang="ru-RU" sz="2000" dirty="0">
                <a:latin typeface="Times New Roman" pitchFamily="18" charset="0"/>
                <a:cs typeface="Times New Roman" pitchFamily="18" charset="0"/>
              </a:rPr>
              <a:t>1.  Развитие творческих способностей учащихся</a:t>
            </a:r>
          </a:p>
          <a:p>
            <a:pPr marL="0" indent="0">
              <a:buNone/>
            </a:pPr>
            <a:r>
              <a:rPr lang="ru-RU" sz="2000" dirty="0">
                <a:latin typeface="Times New Roman" pitchFamily="18" charset="0"/>
                <a:cs typeface="Times New Roman" pitchFamily="18" charset="0"/>
              </a:rPr>
              <a:t>2.  Мини-исследование «Приоритеты творческого саморазвития»</a:t>
            </a:r>
          </a:p>
          <a:p>
            <a:pPr marL="0" indent="0">
              <a:buNone/>
            </a:pPr>
            <a:r>
              <a:rPr lang="ru-RU" sz="2000" b="1" dirty="0">
                <a:latin typeface="Times New Roman" pitchFamily="18" charset="0"/>
                <a:cs typeface="Times New Roman" pitchFamily="18" charset="0"/>
              </a:rPr>
              <a:t>      Занятие  третье.</a:t>
            </a:r>
          </a:p>
          <a:p>
            <a:pPr marL="0" indent="0">
              <a:buNone/>
            </a:pPr>
            <a:r>
              <a:rPr lang="ru-RU" sz="2000" dirty="0">
                <a:latin typeface="Times New Roman" pitchFamily="18" charset="0"/>
                <a:cs typeface="Times New Roman" pitchFamily="18" charset="0"/>
              </a:rPr>
              <a:t>1.  Организация  внеклассной  деятельности.</a:t>
            </a:r>
          </a:p>
          <a:p>
            <a:pPr marL="0" indent="0">
              <a:buNone/>
            </a:pPr>
            <a:r>
              <a:rPr lang="ru-RU" sz="2000" dirty="0">
                <a:latin typeface="Times New Roman" pitchFamily="18" charset="0"/>
                <a:cs typeface="Times New Roman" pitchFamily="18" charset="0"/>
              </a:rPr>
              <a:t>2.  Презентация « Мой  сам  удачный  урок».</a:t>
            </a:r>
          </a:p>
          <a:p>
            <a:pPr marL="0" indent="0">
              <a:buNone/>
            </a:pPr>
            <a:r>
              <a:rPr lang="ru-RU" sz="2000" dirty="0">
                <a:latin typeface="Times New Roman" pitchFamily="18" charset="0"/>
                <a:cs typeface="Times New Roman" pitchFamily="18" charset="0"/>
              </a:rPr>
              <a:t>3.  Работа  с  учащимися  по подготовке  к  ЕГЭ.</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52704"/>
          </a:xfrm>
        </p:spPr>
        <p:txBody>
          <a:bodyPr>
            <a:normAutofit fontScale="90000"/>
          </a:bodyPr>
          <a:lstStyle/>
          <a:p>
            <a:pPr algn="ctr"/>
            <a:r>
              <a:rPr lang="ru-RU" sz="2800" b="1" dirty="0">
                <a:solidFill>
                  <a:schemeClr val="tx1"/>
                </a:solidFill>
                <a:latin typeface="Times New Roman" pitchFamily="18" charset="0"/>
                <a:cs typeface="Times New Roman" pitchFamily="18" charset="0"/>
              </a:rPr>
              <a:t>Итоговый ( </a:t>
            </a:r>
            <a:r>
              <a:rPr lang="en-US" sz="2800" b="1" dirty="0">
                <a:solidFill>
                  <a:schemeClr val="tx1"/>
                </a:solidFill>
                <a:latin typeface="Times New Roman" pitchFamily="18" charset="0"/>
                <a:cs typeface="Times New Roman" pitchFamily="18" charset="0"/>
              </a:rPr>
              <a:t>III</a:t>
            </a:r>
            <a:r>
              <a:rPr lang="ru-RU" sz="2800" b="1" dirty="0">
                <a:solidFill>
                  <a:schemeClr val="tx1"/>
                </a:solidFill>
                <a:latin typeface="Times New Roman" pitchFamily="18" charset="0"/>
                <a:cs typeface="Times New Roman" pitchFamily="18" charset="0"/>
              </a:rPr>
              <a:t>  этап)  работы  с  молодыми  специалистами</a:t>
            </a:r>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571472" y="1714488"/>
            <a:ext cx="2286016"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Отчет  молодого  специалиста.</a:t>
            </a:r>
          </a:p>
          <a:p>
            <a:pPr algn="ctr"/>
            <a:r>
              <a:rPr lang="ru-RU" dirty="0"/>
              <a:t>Формирование  </a:t>
            </a:r>
            <a:r>
              <a:rPr lang="ru-RU" dirty="0" err="1"/>
              <a:t>портфолио</a:t>
            </a:r>
            <a:endParaRPr lang="ru-RU" dirty="0"/>
          </a:p>
        </p:txBody>
      </p:sp>
      <p:sp>
        <p:nvSpPr>
          <p:cNvPr id="5" name="Прямоугольник 4"/>
          <p:cNvSpPr/>
          <p:nvPr/>
        </p:nvSpPr>
        <p:spPr>
          <a:xfrm>
            <a:off x="3357554" y="4572008"/>
            <a:ext cx="2786082"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Анализ  уроков</a:t>
            </a:r>
          </a:p>
        </p:txBody>
      </p:sp>
      <p:sp>
        <p:nvSpPr>
          <p:cNvPr id="6" name="Прямоугольник 5"/>
          <p:cNvSpPr/>
          <p:nvPr/>
        </p:nvSpPr>
        <p:spPr>
          <a:xfrm>
            <a:off x="3143240" y="1714488"/>
            <a:ext cx="3000396"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Анализ  работы  молодого  специалиста</a:t>
            </a:r>
          </a:p>
        </p:txBody>
      </p:sp>
      <p:sp>
        <p:nvSpPr>
          <p:cNvPr id="7" name="Прямоугольник 6"/>
          <p:cNvSpPr/>
          <p:nvPr/>
        </p:nvSpPr>
        <p:spPr>
          <a:xfrm>
            <a:off x="6499066" y="1714488"/>
            <a:ext cx="2143140"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Отчет  наставника</a:t>
            </a:r>
          </a:p>
        </p:txBody>
      </p:sp>
      <p:sp>
        <p:nvSpPr>
          <p:cNvPr id="8" name="Прямоугольник 7"/>
          <p:cNvSpPr/>
          <p:nvPr/>
        </p:nvSpPr>
        <p:spPr>
          <a:xfrm>
            <a:off x="571472" y="3143248"/>
            <a:ext cx="2286016"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Анкетирование,</a:t>
            </a:r>
          </a:p>
          <a:p>
            <a:pPr algn="ctr"/>
            <a:r>
              <a:rPr lang="ru-RU" dirty="0"/>
              <a:t>его  анализ. Итоги  диагностики</a:t>
            </a:r>
          </a:p>
        </p:txBody>
      </p:sp>
      <p:sp>
        <p:nvSpPr>
          <p:cNvPr id="9" name="Прямоугольник 8"/>
          <p:cNvSpPr/>
          <p:nvPr/>
        </p:nvSpPr>
        <p:spPr>
          <a:xfrm>
            <a:off x="714348" y="5500702"/>
            <a:ext cx="7715304"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Постановка  новых  заданий. Составление  плана   самообразования</a:t>
            </a:r>
          </a:p>
        </p:txBody>
      </p:sp>
      <p:sp>
        <p:nvSpPr>
          <p:cNvPr id="10" name="Прямоугольник 9"/>
          <p:cNvSpPr/>
          <p:nvPr/>
        </p:nvSpPr>
        <p:spPr>
          <a:xfrm>
            <a:off x="3286116" y="3143248"/>
            <a:ext cx="2857520"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Анализ  результатов учебной  деятельности  учащихся </a:t>
            </a:r>
          </a:p>
        </p:txBody>
      </p:sp>
      <p:sp>
        <p:nvSpPr>
          <p:cNvPr id="11" name="Прямоугольник 10"/>
          <p:cNvSpPr/>
          <p:nvPr/>
        </p:nvSpPr>
        <p:spPr>
          <a:xfrm>
            <a:off x="6357950" y="3143248"/>
            <a:ext cx="2214578"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Анализ  достижений  молодого  специалиста</a:t>
            </a:r>
          </a:p>
        </p:txBody>
      </p:sp>
      <p:sp>
        <p:nvSpPr>
          <p:cNvPr id="12" name="Прямоугольник 11"/>
          <p:cNvSpPr/>
          <p:nvPr/>
        </p:nvSpPr>
        <p:spPr>
          <a:xfrm>
            <a:off x="6429388" y="4572008"/>
            <a:ext cx="2143140"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Анализ  трудностей</a:t>
            </a:r>
          </a:p>
        </p:txBody>
      </p:sp>
      <p:sp>
        <p:nvSpPr>
          <p:cNvPr id="13" name="Прямоугольник 12"/>
          <p:cNvSpPr/>
          <p:nvPr/>
        </p:nvSpPr>
        <p:spPr>
          <a:xfrm>
            <a:off x="642910" y="4500570"/>
            <a:ext cx="2200284"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Анализ участия в неделе открытых  уроков</a:t>
            </a:r>
          </a:p>
        </p:txBody>
      </p:sp>
      <p:sp>
        <p:nvSpPr>
          <p:cNvPr id="16" name="Стрелка вниз 15"/>
          <p:cNvSpPr/>
          <p:nvPr/>
        </p:nvSpPr>
        <p:spPr>
          <a:xfrm>
            <a:off x="4250529" y="5286388"/>
            <a:ext cx="928694"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4214810" y="2857496"/>
            <a:ext cx="91326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a:off x="7096332" y="5214950"/>
            <a:ext cx="78581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p:cNvSpPr/>
          <p:nvPr/>
        </p:nvSpPr>
        <p:spPr>
          <a:xfrm>
            <a:off x="1242986" y="5286388"/>
            <a:ext cx="100013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низ 19"/>
          <p:cNvSpPr/>
          <p:nvPr/>
        </p:nvSpPr>
        <p:spPr>
          <a:xfrm>
            <a:off x="1322141" y="2836976"/>
            <a:ext cx="84182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низ 20"/>
          <p:cNvSpPr/>
          <p:nvPr/>
        </p:nvSpPr>
        <p:spPr>
          <a:xfrm>
            <a:off x="7115766" y="2618431"/>
            <a:ext cx="770384" cy="665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лево 21"/>
          <p:cNvSpPr/>
          <p:nvPr/>
        </p:nvSpPr>
        <p:spPr>
          <a:xfrm>
            <a:off x="2643174" y="2071678"/>
            <a:ext cx="500066"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право 22"/>
          <p:cNvSpPr/>
          <p:nvPr/>
        </p:nvSpPr>
        <p:spPr>
          <a:xfrm>
            <a:off x="6143636" y="2071678"/>
            <a:ext cx="357190" cy="64294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a:t>Портфолио молодого специалиста</a:t>
            </a:r>
          </a:p>
        </p:txBody>
      </p:sp>
      <p:sp>
        <p:nvSpPr>
          <p:cNvPr id="3" name="Содержимое 2"/>
          <p:cNvSpPr>
            <a:spLocks noGrp="1"/>
          </p:cNvSpPr>
          <p:nvPr>
            <p:ph idx="1"/>
          </p:nvPr>
        </p:nvSpPr>
        <p:spPr/>
        <p:txBody>
          <a:bodyPr/>
          <a:lstStyle/>
          <a:p>
            <a:pPr lvl="0"/>
            <a:r>
              <a:rPr lang="ru-RU" sz="2800" dirty="0">
                <a:latin typeface="Times New Roman" pitchFamily="18" charset="0"/>
                <a:cs typeface="Times New Roman" pitchFamily="18" charset="0"/>
              </a:rPr>
              <a:t>Общие сведения об учителе; </a:t>
            </a:r>
          </a:p>
          <a:p>
            <a:pPr lvl="0"/>
            <a:r>
              <a:rPr lang="ru-RU" sz="2800" dirty="0">
                <a:latin typeface="Times New Roman" pitchFamily="18" charset="0"/>
                <a:cs typeface="Times New Roman" pitchFamily="18" charset="0"/>
              </a:rPr>
              <a:t>Диагностика успешности; </a:t>
            </a:r>
          </a:p>
          <a:p>
            <a:pPr lvl="0"/>
            <a:r>
              <a:rPr lang="ru-RU" sz="2800" dirty="0">
                <a:latin typeface="Times New Roman" pitchFamily="18" charset="0"/>
                <a:cs typeface="Times New Roman" pitchFamily="18" charset="0"/>
              </a:rPr>
              <a:t>Нормативные документы; </a:t>
            </a:r>
          </a:p>
          <a:p>
            <a:pPr lvl="0"/>
            <a:r>
              <a:rPr lang="ru-RU" sz="2800" dirty="0">
                <a:latin typeface="Times New Roman" pitchFamily="18" charset="0"/>
                <a:cs typeface="Times New Roman" pitchFamily="18" charset="0"/>
              </a:rPr>
              <a:t>Открытые уроки; </a:t>
            </a:r>
          </a:p>
          <a:p>
            <a:pPr lvl="0"/>
            <a:r>
              <a:rPr lang="ru-RU" sz="2800" dirty="0">
                <a:latin typeface="Times New Roman" pitchFamily="18" charset="0"/>
                <a:cs typeface="Times New Roman" pitchFamily="18" charset="0"/>
              </a:rPr>
              <a:t>Доклады, публикации, творческие наработки; </a:t>
            </a:r>
          </a:p>
          <a:p>
            <a:pPr lvl="0"/>
            <a:r>
              <a:rPr lang="ru-RU" sz="2800" dirty="0">
                <a:latin typeface="Times New Roman" pitchFamily="18" charset="0"/>
                <a:cs typeface="Times New Roman" pitchFamily="18" charset="0"/>
              </a:rPr>
              <a:t>Памятки начинающему учителю; </a:t>
            </a:r>
          </a:p>
          <a:p>
            <a:pPr lvl="0"/>
            <a:r>
              <a:rPr lang="ru-RU" sz="2800" dirty="0">
                <a:latin typeface="Times New Roman" pitchFamily="18" charset="0"/>
                <a:cs typeface="Times New Roman" pitchFamily="18" charset="0"/>
              </a:rPr>
              <a:t>Работы учащихся; </a:t>
            </a:r>
          </a:p>
          <a:p>
            <a:pPr lvl="0"/>
            <a:r>
              <a:rPr lang="ru-RU" sz="2800" dirty="0">
                <a:latin typeface="Times New Roman" pitchFamily="18" charset="0"/>
                <a:cs typeface="Times New Roman" pitchFamily="18" charset="0"/>
              </a:rPr>
              <a:t>Дидактические материалы; </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723087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fontScale="90000"/>
          </a:bodyPr>
          <a:lstStyle/>
          <a:p>
            <a:pPr algn="ctr"/>
            <a:r>
              <a:rPr lang="ru-RU" dirty="0"/>
              <a:t>Наши достижения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420126320"/>
              </p:ext>
            </p:extLst>
          </p:nvPr>
        </p:nvGraphicFramePr>
        <p:xfrm>
          <a:off x="517703" y="1196752"/>
          <a:ext cx="8229600" cy="4840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D:\25.02 Семинар у Сеничевой\Фото на семинар Сеничева\2d57761b-fa08-4f01-bd56-bbc2d5b66fa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4" y="4436633"/>
            <a:ext cx="3143018" cy="21448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Ольга\Desktop\e68a0944-7cc4-43aa-a36d-c2edb8c4de6f.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6136" y="4462456"/>
            <a:ext cx="1260000" cy="224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Ольга\Desktop\86ffd6d4-a91b-4abc-80a8-8223ce166d3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0481" y="4462456"/>
            <a:ext cx="1214999"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201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type="body" sz="half" idx="4294967295"/>
          </p:nvPr>
        </p:nvSpPr>
        <p:spPr>
          <a:xfrm>
            <a:off x="0" y="2828925"/>
            <a:ext cx="2209800" cy="2179638"/>
          </a:xfrm>
        </p:spPr>
        <p:txBody>
          <a:bodyPr>
            <a:normAutofit/>
          </a:bodyPr>
          <a:lstStyle/>
          <a:p>
            <a:pPr algn="just">
              <a:lnSpc>
                <a:spcPct val="150000"/>
              </a:lnSpc>
              <a:buNone/>
            </a:pPr>
            <a:r>
              <a:rPr lang="ru-RU" sz="2800" dirty="0">
                <a:latin typeface="Times New Roman" pitchFamily="18" charset="0"/>
                <a:cs typeface="Times New Roman" pitchFamily="18" charset="0"/>
              </a:rPr>
              <a:t>	</a:t>
            </a:r>
          </a:p>
        </p:txBody>
      </p:sp>
      <p:pic>
        <p:nvPicPr>
          <p:cNvPr id="2050" name="Picture 2" descr="D:\25.02 Семинар у Сеничевой\Фото на семинар Сеничева\2d99608a-83d6-43d6-bfea-decb6e9f60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037" y="702225"/>
            <a:ext cx="2160240" cy="280831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25.02 Семинар у Сеничевой\Фото на семинар Сеничева\2fadd961-009d-4f0b-98a3-4d10eb7a8e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779112"/>
            <a:ext cx="2412080" cy="27462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25.02 Семинар у Сеничевой\Фото на семинар Сеничева\8b9131c7-c783-4662-9884-dd73493e2b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3269408" y="3353512"/>
            <a:ext cx="2016000" cy="28672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25.02 Семинар у Сеничевой\Фото на семинар Сеничева\3051bfbe-e908-42d6-a924-a01568da9ab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4176" y="567381"/>
            <a:ext cx="4104000" cy="307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Группа 6"/>
          <p:cNvGrpSpPr/>
          <p:nvPr/>
        </p:nvGrpSpPr>
        <p:grpSpPr>
          <a:xfrm>
            <a:off x="6156176" y="4509120"/>
            <a:ext cx="2448272" cy="1872207"/>
            <a:chOff x="4827929" y="2515597"/>
            <a:chExt cx="3214969" cy="2166613"/>
          </a:xfrm>
        </p:grpSpPr>
        <p:sp>
          <p:nvSpPr>
            <p:cNvPr id="8" name="Прямоугольник 7"/>
            <p:cNvSpPr/>
            <p:nvPr/>
          </p:nvSpPr>
          <p:spPr>
            <a:xfrm>
              <a:off x="4827929" y="2515597"/>
              <a:ext cx="3214969" cy="2166613"/>
            </a:xfrm>
            <a:prstGeom prst="rect">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Прямоугольник 8"/>
            <p:cNvSpPr/>
            <p:nvPr/>
          </p:nvSpPr>
          <p:spPr>
            <a:xfrm>
              <a:off x="4827929" y="2515597"/>
              <a:ext cx="3214969" cy="21666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ru-RU" sz="6500" kern="1200" dirty="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80696"/>
          </a:xfrm>
        </p:spPr>
        <p:txBody>
          <a:bodyPr>
            <a:normAutofit/>
          </a:bodyPr>
          <a:lstStyle/>
          <a:p>
            <a:pPr algn="ctr"/>
            <a:r>
              <a:rPr lang="ru-RU" sz="2800" b="1" dirty="0">
                <a:solidFill>
                  <a:schemeClr val="tx1"/>
                </a:solidFill>
                <a:latin typeface="Times New Roman" pitchFamily="18" charset="0"/>
                <a:cs typeface="Times New Roman" pitchFamily="18" charset="0"/>
              </a:rPr>
              <a:t>Выводы</a:t>
            </a:r>
          </a:p>
        </p:txBody>
      </p:sp>
      <p:sp>
        <p:nvSpPr>
          <p:cNvPr id="3" name="Содержимое 2"/>
          <p:cNvSpPr>
            <a:spLocks noGrp="1"/>
          </p:cNvSpPr>
          <p:nvPr>
            <p:ph idx="1"/>
          </p:nvPr>
        </p:nvSpPr>
        <p:spPr>
          <a:xfrm>
            <a:off x="285720" y="1646237"/>
            <a:ext cx="8572560" cy="4526280"/>
          </a:xfrm>
        </p:spPr>
        <p:txBody>
          <a:bodyPr>
            <a:normAutofit fontScale="92500" lnSpcReduction="20000"/>
          </a:bodyPr>
          <a:lstStyle/>
          <a:p>
            <a:pPr algn="just">
              <a:lnSpc>
                <a:spcPct val="150000"/>
              </a:lnSpc>
              <a:buNone/>
            </a:pPr>
            <a:r>
              <a:rPr lang="ru-RU" sz="2800" dirty="0">
                <a:latin typeface="Times New Roman" pitchFamily="18" charset="0"/>
                <a:cs typeface="Times New Roman" pitchFamily="18" charset="0"/>
              </a:rPr>
              <a:t>	Таким образом, опыт доказывает, что школа    молодого педагога </a:t>
            </a:r>
            <a:r>
              <a:rPr lang="ru-RU" sz="2800" b="1" dirty="0">
                <a:latin typeface="Times New Roman" pitchFamily="18" charset="0"/>
                <a:cs typeface="Times New Roman" pitchFamily="18" charset="0"/>
              </a:rPr>
              <a:t>способствует:</a:t>
            </a:r>
          </a:p>
          <a:p>
            <a:pPr algn="just">
              <a:lnSpc>
                <a:spcPct val="150000"/>
              </a:lnSpc>
              <a:buFont typeface="Wingdings" pitchFamily="2" charset="2"/>
              <a:buChar char="§"/>
            </a:pPr>
            <a:r>
              <a:rPr lang="ru-RU" sz="2800" dirty="0">
                <a:latin typeface="Times New Roman" pitchFamily="18" charset="0"/>
                <a:cs typeface="Times New Roman" pitchFamily="18" charset="0"/>
              </a:rPr>
              <a:t>   адаптации молодого   учителя к новым условиям труда;</a:t>
            </a:r>
          </a:p>
          <a:p>
            <a:pPr algn="just">
              <a:lnSpc>
                <a:spcPct val="150000"/>
              </a:lnSpc>
              <a:buFont typeface="Wingdings" pitchFamily="2" charset="2"/>
              <a:buChar char="§"/>
            </a:pPr>
            <a:r>
              <a:rPr lang="ru-RU" sz="2800" dirty="0">
                <a:latin typeface="Times New Roman" pitchFamily="18" charset="0"/>
                <a:cs typeface="Times New Roman" pitchFamily="18" charset="0"/>
              </a:rPr>
              <a:t>   формированию его заинтересованности в работе;</a:t>
            </a:r>
          </a:p>
          <a:p>
            <a:pPr algn="just">
              <a:lnSpc>
                <a:spcPct val="150000"/>
              </a:lnSpc>
              <a:buFont typeface="Wingdings" pitchFamily="2" charset="2"/>
              <a:buChar char="§"/>
            </a:pPr>
            <a:r>
              <a:rPr lang="ru-RU" sz="2800" dirty="0">
                <a:latin typeface="Times New Roman" pitchFamily="18" charset="0"/>
                <a:cs typeface="Times New Roman" pitchFamily="18" charset="0"/>
              </a:rPr>
              <a:t>   получению положительных результатов, развитию педагогического потенциала, созданию педагогической среды, в которой молодой  специалист найдет себя и будет принят и востребован.</a:t>
            </a:r>
          </a:p>
          <a:p>
            <a:pPr algn="ctr">
              <a:lnSpc>
                <a:spcPct val="150000"/>
              </a:lnSpc>
            </a:pP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993120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640A50-D65E-4A83-997D-8E43A46BF4FA}"/>
              </a:ext>
            </a:extLst>
          </p:cNvPr>
          <p:cNvSpPr>
            <a:spLocks noGrp="1"/>
          </p:cNvSpPr>
          <p:nvPr>
            <p:ph type="title"/>
          </p:nvPr>
        </p:nvSpPr>
        <p:spPr/>
        <p:txBody>
          <a:bodyPr>
            <a:normAutofit fontScale="90000"/>
          </a:bodyPr>
          <a:lstStyle/>
          <a:p>
            <a:pPr algn="ctr"/>
            <a:r>
              <a:rPr lang="ru-RU" dirty="0"/>
              <a:t>Работа с молодыми специалистами в рамках ГМО</a:t>
            </a:r>
          </a:p>
        </p:txBody>
      </p:sp>
      <p:sp>
        <p:nvSpPr>
          <p:cNvPr id="3" name="Объект 2">
            <a:extLst>
              <a:ext uri="{FF2B5EF4-FFF2-40B4-BE49-F238E27FC236}">
                <a16:creationId xmlns:a16="http://schemas.microsoft.com/office/drawing/2014/main" xmlns="" id="{30F78E93-C5B6-4F21-8702-E447D5D32416}"/>
              </a:ext>
            </a:extLst>
          </p:cNvPr>
          <p:cNvSpPr>
            <a:spLocks noGrp="1"/>
          </p:cNvSpPr>
          <p:nvPr>
            <p:ph idx="1"/>
          </p:nvPr>
        </p:nvSpPr>
        <p:spPr/>
        <p:txBody>
          <a:bodyPr>
            <a:normAutofit fontScale="70000" lnSpcReduction="20000"/>
          </a:bodyPr>
          <a:lstStyle/>
          <a:p>
            <a:r>
              <a:rPr lang="ru-RU" b="1" dirty="0"/>
              <a:t>Цель</a:t>
            </a:r>
            <a:r>
              <a:rPr lang="ru-RU" dirty="0"/>
              <a:t>: оказание практической помощи молодым специалистам в вопросах совершенствования теоретических и практических знаний и повышение их педагогического мастерства.</a:t>
            </a:r>
          </a:p>
          <a:p>
            <a:r>
              <a:rPr lang="ru-RU" b="1" dirty="0"/>
              <a:t>Задачи:</a:t>
            </a:r>
          </a:p>
          <a:p>
            <a:r>
              <a:rPr lang="ru-RU" dirty="0"/>
              <a:t>1) Продолжить формирование у молодых специалистов потребности в непрерывном самообразовании, к овладению новыми формами, методами, приёмами обучения и воспитания учащихся, умению практической реализации теоретических знаний.</a:t>
            </a:r>
          </a:p>
          <a:p>
            <a:r>
              <a:rPr lang="ru-RU" dirty="0"/>
              <a:t>2) Помочь учителю, опираясь в своей деятельности на достижения педагогической науки и передового педагогического опыта, творчески внедрять идеи в учебно-воспитательный процесс.</a:t>
            </a:r>
          </a:p>
          <a:p>
            <a:r>
              <a:rPr lang="ru-RU" dirty="0"/>
              <a:t>3) Ликвидировать недостаток знаний, формировать профессиональные умения, необходимые для выполнения должностных функций.</a:t>
            </a:r>
          </a:p>
          <a:p>
            <a:r>
              <a:rPr lang="ru-RU" dirty="0"/>
              <a:t>4) Способствовать формированию индивидуального стиля творческой деятельности; вооружить начинающего педагога конкретными знаниями и умениями применять теорию на практике.</a:t>
            </a:r>
          </a:p>
          <a:p>
            <a:r>
              <a:rPr lang="ru-RU" dirty="0"/>
              <a:t>5) Помочь адаптироваться педагогу в коллективе.</a:t>
            </a:r>
          </a:p>
          <a:p>
            <a:endParaRPr lang="ru-RU" dirty="0"/>
          </a:p>
        </p:txBody>
      </p:sp>
    </p:spTree>
    <p:extLst>
      <p:ext uri="{BB962C8B-B14F-4D97-AF65-F5344CB8AC3E}">
        <p14:creationId xmlns:p14="http://schemas.microsoft.com/office/powerpoint/2010/main" val="3041764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1C06588-26B8-4A6A-8B40-F39E6383457E}"/>
              </a:ext>
            </a:extLst>
          </p:cNvPr>
          <p:cNvSpPr>
            <a:spLocks noGrp="1"/>
          </p:cNvSpPr>
          <p:nvPr>
            <p:ph type="title"/>
          </p:nvPr>
        </p:nvSpPr>
        <p:spPr>
          <a:xfrm>
            <a:off x="457200" y="0"/>
            <a:ext cx="8229600" cy="1935480"/>
          </a:xfrm>
        </p:spPr>
        <p:txBody>
          <a:bodyPr>
            <a:normAutofit/>
          </a:bodyPr>
          <a:lstStyle/>
          <a:p>
            <a:r>
              <a:rPr lang="ru-RU" dirty="0"/>
              <a:t>Обучение молодых специалистов ведется через: </a:t>
            </a:r>
          </a:p>
        </p:txBody>
      </p:sp>
      <p:sp>
        <p:nvSpPr>
          <p:cNvPr id="3" name="Объект 2">
            <a:extLst>
              <a:ext uri="{FF2B5EF4-FFF2-40B4-BE49-F238E27FC236}">
                <a16:creationId xmlns:a16="http://schemas.microsoft.com/office/drawing/2014/main" xmlns="" id="{DB5347CB-1F45-431A-97A6-33A8DA92E9B5}"/>
              </a:ext>
            </a:extLst>
          </p:cNvPr>
          <p:cNvSpPr>
            <a:spLocks noGrp="1"/>
          </p:cNvSpPr>
          <p:nvPr>
            <p:ph idx="1"/>
          </p:nvPr>
        </p:nvSpPr>
        <p:spPr/>
        <p:txBody>
          <a:bodyPr/>
          <a:lstStyle/>
          <a:p>
            <a:pPr marL="0" indent="0">
              <a:buNone/>
            </a:pPr>
            <a:r>
              <a:rPr lang="ru-RU" dirty="0"/>
              <a:t>1) обучение педагога на рабочем месте, практика наставничества, участие в работе педагогических объединений; </a:t>
            </a:r>
          </a:p>
          <a:p>
            <a:pPr marL="0" indent="0">
              <a:buNone/>
            </a:pPr>
            <a:r>
              <a:rPr lang="ru-RU" dirty="0"/>
              <a:t>2) самообразование – самостоятельное изучение образовательной программы, работа по плану саморазвития; </a:t>
            </a:r>
          </a:p>
          <a:p>
            <a:pPr marL="0" indent="0">
              <a:buNone/>
            </a:pPr>
            <a:r>
              <a:rPr lang="ru-RU" dirty="0"/>
              <a:t>3) обучение на курсах повышения квалификации; </a:t>
            </a:r>
          </a:p>
          <a:p>
            <a:pPr marL="0" indent="0">
              <a:buNone/>
            </a:pPr>
            <a:r>
              <a:rPr lang="ru-RU" dirty="0"/>
              <a:t>4) организация методического сопровождения деятельности молодых специалистов. </a:t>
            </a:r>
          </a:p>
          <a:p>
            <a:endParaRPr lang="ru-RU" dirty="0"/>
          </a:p>
        </p:txBody>
      </p:sp>
    </p:spTree>
    <p:extLst>
      <p:ext uri="{BB962C8B-B14F-4D97-AF65-F5344CB8AC3E}">
        <p14:creationId xmlns:p14="http://schemas.microsoft.com/office/powerpoint/2010/main" val="1149047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a:solidFill>
                  <a:schemeClr val="tx1"/>
                </a:solidFill>
                <a:latin typeface="Times New Roman" pitchFamily="18" charset="0"/>
                <a:cs typeface="Times New Roman" pitchFamily="18" charset="0"/>
              </a:rPr>
              <a:t>Эпиграф</a:t>
            </a:r>
          </a:p>
        </p:txBody>
      </p:sp>
      <p:sp>
        <p:nvSpPr>
          <p:cNvPr id="3" name="Содержимое 2"/>
          <p:cNvSpPr>
            <a:spLocks noGrp="1"/>
          </p:cNvSpPr>
          <p:nvPr>
            <p:ph idx="1"/>
          </p:nvPr>
        </p:nvSpPr>
        <p:spPr/>
        <p:txBody>
          <a:bodyPr>
            <a:normAutofit/>
          </a:bodyPr>
          <a:lstStyle/>
          <a:p>
            <a:pPr marL="0" indent="0" algn="just">
              <a:buNone/>
            </a:pPr>
            <a:r>
              <a:rPr lang="ru-RU" altLang="ru-RU" sz="3200" dirty="0">
                <a:latin typeface="Times New Roman" pitchFamily="18" charset="0"/>
                <a:cs typeface="Times New Roman" pitchFamily="18" charset="0"/>
              </a:rPr>
              <a:t>Со мной работали десятки молодых  учителей. Я убедился, что как бы человек успешно не закончил педагогический вуз, как бы он не был талантлив, но если не будет учиться на опыте других, никогда не будет  хорошим педагогом, я сам учился у более  опытных педагогов…»</a:t>
            </a:r>
          </a:p>
          <a:p>
            <a:pPr marL="0" indent="0" algn="r">
              <a:buNone/>
            </a:pPr>
            <a:r>
              <a:rPr lang="ru-RU" altLang="ru-RU" sz="3200" dirty="0" err="1">
                <a:latin typeface="Times New Roman" pitchFamily="18" charset="0"/>
                <a:cs typeface="Times New Roman" pitchFamily="18" charset="0"/>
              </a:rPr>
              <a:t>А.С.Макаренко</a:t>
            </a:r>
            <a:endParaRPr lang="ru-RU" sz="32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49CF477-E459-4CB7-9F82-5CBFA8105490}"/>
              </a:ext>
            </a:extLst>
          </p:cNvPr>
          <p:cNvSpPr>
            <a:spLocks noGrp="1"/>
          </p:cNvSpPr>
          <p:nvPr>
            <p:ph type="title"/>
          </p:nvPr>
        </p:nvSpPr>
        <p:spPr/>
        <p:txBody>
          <a:bodyPr/>
          <a:lstStyle/>
          <a:p>
            <a:r>
              <a:rPr lang="ru-RU" dirty="0"/>
              <a:t>Содержание деятельности: </a:t>
            </a:r>
          </a:p>
        </p:txBody>
      </p:sp>
      <p:sp>
        <p:nvSpPr>
          <p:cNvPr id="3" name="Объект 2">
            <a:extLst>
              <a:ext uri="{FF2B5EF4-FFF2-40B4-BE49-F238E27FC236}">
                <a16:creationId xmlns:a16="http://schemas.microsoft.com/office/drawing/2014/main" xmlns="" id="{76072E98-F878-492B-9BE6-E09C5D91B44F}"/>
              </a:ext>
            </a:extLst>
          </p:cNvPr>
          <p:cNvSpPr>
            <a:spLocks noGrp="1"/>
          </p:cNvSpPr>
          <p:nvPr>
            <p:ph idx="1"/>
          </p:nvPr>
        </p:nvSpPr>
        <p:spPr/>
        <p:txBody>
          <a:bodyPr>
            <a:normAutofit fontScale="85000" lnSpcReduction="20000"/>
          </a:bodyPr>
          <a:lstStyle/>
          <a:p>
            <a:pPr marL="0" indent="0">
              <a:buNone/>
            </a:pPr>
            <a:r>
              <a:rPr lang="ru-RU" dirty="0"/>
              <a:t>1) диагностика затруднений молодых специалистов и выбор форм оказания помощи на основе анализа их потребностей;</a:t>
            </a:r>
          </a:p>
          <a:p>
            <a:pPr marL="0" indent="0">
              <a:buNone/>
            </a:pPr>
            <a:r>
              <a:rPr lang="ru-RU" dirty="0"/>
              <a:t>2) планирование и анализ деятельности;</a:t>
            </a:r>
          </a:p>
          <a:p>
            <a:pPr marL="0" indent="0">
              <a:buNone/>
            </a:pPr>
            <a:r>
              <a:rPr lang="ru-RU" dirty="0"/>
              <a:t>3) разработка рекомендаций о содержании, методах и формах организации воспитательно-образовательной деятельности;</a:t>
            </a:r>
          </a:p>
          <a:p>
            <a:pPr marL="0" indent="0">
              <a:buNone/>
            </a:pPr>
            <a:r>
              <a:rPr lang="ru-RU" dirty="0"/>
              <a:t>4) помощь молодым специалистам в повышении эффективности организации учебно-воспитательной работы;</a:t>
            </a:r>
          </a:p>
          <a:p>
            <a:pPr marL="0" indent="0">
              <a:buNone/>
            </a:pPr>
            <a:r>
              <a:rPr lang="ru-RU" dirty="0"/>
              <a:t>5) организация мониторинга эффективности деятельности педагогов – стажёров;</a:t>
            </a:r>
          </a:p>
          <a:p>
            <a:pPr marL="0" indent="0">
              <a:buNone/>
            </a:pPr>
            <a:r>
              <a:rPr lang="ru-RU" dirty="0"/>
              <a:t>6) создание условий для совершенствования педагогического мастерства молодых;</a:t>
            </a:r>
          </a:p>
          <a:p>
            <a:pPr marL="0" indent="0">
              <a:buNone/>
            </a:pPr>
            <a:r>
              <a:rPr lang="ru-RU" dirty="0"/>
              <a:t>7) организация встреч с опытными педагогами, демонстрация опыта успешной педагогической деятельности.</a:t>
            </a:r>
          </a:p>
          <a:p>
            <a:pPr marL="0" indent="0">
              <a:buNone/>
            </a:pPr>
            <a:endParaRPr lang="ru-RU" dirty="0"/>
          </a:p>
        </p:txBody>
      </p:sp>
    </p:spTree>
    <p:extLst>
      <p:ext uri="{BB962C8B-B14F-4D97-AF65-F5344CB8AC3E}">
        <p14:creationId xmlns:p14="http://schemas.microsoft.com/office/powerpoint/2010/main" val="2572777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62FEEE6-BD8A-4B87-94BA-AF1174C0D662}"/>
              </a:ext>
            </a:extLst>
          </p:cNvPr>
          <p:cNvSpPr>
            <a:spLocks noGrp="1"/>
          </p:cNvSpPr>
          <p:nvPr>
            <p:ph type="title"/>
          </p:nvPr>
        </p:nvSpPr>
        <p:spPr>
          <a:xfrm>
            <a:off x="457200" y="332656"/>
            <a:ext cx="8229600" cy="1514432"/>
          </a:xfrm>
        </p:spPr>
        <p:txBody>
          <a:bodyPr>
            <a:normAutofit fontScale="90000"/>
          </a:bodyPr>
          <a:lstStyle/>
          <a:p>
            <a:r>
              <a:rPr lang="ru-RU" sz="3600" dirty="0"/>
              <a:t>Вопрос 1.</a:t>
            </a:r>
            <a:br>
              <a:rPr lang="ru-RU" sz="3600" dirty="0"/>
            </a:br>
            <a:r>
              <a:rPr lang="ru-RU" sz="3600" dirty="0"/>
              <a:t>Какие педагогические проблемы Вас волнуют?</a:t>
            </a:r>
          </a:p>
        </p:txBody>
      </p:sp>
      <p:pic>
        <p:nvPicPr>
          <p:cNvPr id="4" name="Объект 3">
            <a:extLst>
              <a:ext uri="{FF2B5EF4-FFF2-40B4-BE49-F238E27FC236}">
                <a16:creationId xmlns:a16="http://schemas.microsoft.com/office/drawing/2014/main" xmlns="" id="{971F7432-5919-48CE-AEC2-907DF166ED8A}"/>
              </a:ext>
            </a:extLst>
          </p:cNvPr>
          <p:cNvPicPr>
            <a:picLocks noGrp="1" noChangeAspect="1"/>
          </p:cNvPicPr>
          <p:nvPr>
            <p:ph idx="1"/>
          </p:nvPr>
        </p:nvPicPr>
        <p:blipFill>
          <a:blip r:embed="rId2"/>
          <a:stretch>
            <a:fillRect/>
          </a:stretch>
        </p:blipFill>
        <p:spPr>
          <a:xfrm>
            <a:off x="346892" y="2132856"/>
            <a:ext cx="8507355" cy="4021055"/>
          </a:xfrm>
          <a:prstGeom prst="rect">
            <a:avLst/>
          </a:prstGeom>
        </p:spPr>
      </p:pic>
    </p:spTree>
    <p:extLst>
      <p:ext uri="{BB962C8B-B14F-4D97-AF65-F5344CB8AC3E}">
        <p14:creationId xmlns:p14="http://schemas.microsoft.com/office/powerpoint/2010/main" val="1256703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4F8A2F6-86F3-46EF-9B1E-A00FC07089FF}"/>
              </a:ext>
            </a:extLst>
          </p:cNvPr>
          <p:cNvSpPr>
            <a:spLocks noGrp="1"/>
          </p:cNvSpPr>
          <p:nvPr>
            <p:ph type="title"/>
          </p:nvPr>
        </p:nvSpPr>
        <p:spPr>
          <a:xfrm>
            <a:off x="457200" y="260648"/>
            <a:ext cx="8229600" cy="1224136"/>
          </a:xfrm>
        </p:spPr>
        <p:txBody>
          <a:bodyPr>
            <a:noAutofit/>
          </a:bodyPr>
          <a:lstStyle/>
          <a:p>
            <a:r>
              <a:rPr lang="ru-RU" sz="2800" dirty="0"/>
              <a:t>Вопрос 2.</a:t>
            </a:r>
            <a:br>
              <a:rPr lang="ru-RU" sz="2800" dirty="0"/>
            </a:br>
            <a:r>
              <a:rPr lang="ru-RU" sz="2800" dirty="0"/>
              <a:t>Какие чувства Вы испытываете в период адаптации наи новом рабочем месте?</a:t>
            </a:r>
          </a:p>
        </p:txBody>
      </p:sp>
      <p:pic>
        <p:nvPicPr>
          <p:cNvPr id="4" name="Объект 3">
            <a:extLst>
              <a:ext uri="{FF2B5EF4-FFF2-40B4-BE49-F238E27FC236}">
                <a16:creationId xmlns:a16="http://schemas.microsoft.com/office/drawing/2014/main" xmlns="" id="{5A463438-6F53-48D4-A6D4-C91FB9109BC7}"/>
              </a:ext>
            </a:extLst>
          </p:cNvPr>
          <p:cNvPicPr>
            <a:picLocks noGrp="1" noChangeAspect="1"/>
          </p:cNvPicPr>
          <p:nvPr>
            <p:ph idx="1"/>
          </p:nvPr>
        </p:nvPicPr>
        <p:blipFill>
          <a:blip r:embed="rId2"/>
          <a:stretch>
            <a:fillRect/>
          </a:stretch>
        </p:blipFill>
        <p:spPr>
          <a:xfrm>
            <a:off x="683568" y="1515663"/>
            <a:ext cx="7704856" cy="5136570"/>
          </a:xfrm>
          <a:prstGeom prst="rect">
            <a:avLst/>
          </a:prstGeom>
        </p:spPr>
      </p:pic>
    </p:spTree>
    <p:extLst>
      <p:ext uri="{BB962C8B-B14F-4D97-AF65-F5344CB8AC3E}">
        <p14:creationId xmlns:p14="http://schemas.microsoft.com/office/powerpoint/2010/main" val="747918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7A85A95-CE16-4A0C-9070-09F86DC6DE0F}"/>
              </a:ext>
            </a:extLst>
          </p:cNvPr>
          <p:cNvSpPr>
            <a:spLocks noGrp="1"/>
          </p:cNvSpPr>
          <p:nvPr>
            <p:ph type="title"/>
          </p:nvPr>
        </p:nvSpPr>
        <p:spPr/>
        <p:txBody>
          <a:bodyPr>
            <a:noAutofit/>
          </a:bodyPr>
          <a:lstStyle/>
          <a:p>
            <a:r>
              <a:rPr lang="ru-RU" sz="2800" dirty="0"/>
              <a:t>Вопрос 3.</a:t>
            </a:r>
            <a:br>
              <a:rPr lang="ru-RU" sz="2800" dirty="0"/>
            </a:br>
            <a:r>
              <a:rPr lang="ru-RU" sz="2800" dirty="0"/>
              <a:t>Укажите причины, которые в наибольшей степени вызывают неудовлетворительное отношение к вашей работе?</a:t>
            </a:r>
          </a:p>
        </p:txBody>
      </p:sp>
      <p:pic>
        <p:nvPicPr>
          <p:cNvPr id="4" name="Объект 3">
            <a:extLst>
              <a:ext uri="{FF2B5EF4-FFF2-40B4-BE49-F238E27FC236}">
                <a16:creationId xmlns:a16="http://schemas.microsoft.com/office/drawing/2014/main" xmlns="" id="{BBF1D20A-88FC-4260-BFCD-E33534C53FE3}"/>
              </a:ext>
            </a:extLst>
          </p:cNvPr>
          <p:cNvPicPr>
            <a:picLocks noGrp="1" noChangeAspect="1"/>
          </p:cNvPicPr>
          <p:nvPr>
            <p:ph idx="1"/>
          </p:nvPr>
        </p:nvPicPr>
        <p:blipFill>
          <a:blip r:embed="rId2"/>
          <a:stretch>
            <a:fillRect/>
          </a:stretch>
        </p:blipFill>
        <p:spPr>
          <a:xfrm>
            <a:off x="1187624" y="1847088"/>
            <a:ext cx="6768751" cy="4794063"/>
          </a:xfrm>
          <a:prstGeom prst="rect">
            <a:avLst/>
          </a:prstGeom>
        </p:spPr>
      </p:pic>
    </p:spTree>
    <p:extLst>
      <p:ext uri="{BB962C8B-B14F-4D97-AF65-F5344CB8AC3E}">
        <p14:creationId xmlns:p14="http://schemas.microsoft.com/office/powerpoint/2010/main" val="2348690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3588824-B637-4725-84DC-9F21B84E5A93}"/>
              </a:ext>
            </a:extLst>
          </p:cNvPr>
          <p:cNvSpPr>
            <a:spLocks noGrp="1"/>
          </p:cNvSpPr>
          <p:nvPr>
            <p:ph type="title"/>
          </p:nvPr>
        </p:nvSpPr>
        <p:spPr/>
        <p:txBody>
          <a:bodyPr>
            <a:noAutofit/>
          </a:bodyPr>
          <a:lstStyle/>
          <a:p>
            <a:r>
              <a:rPr lang="ru-RU" sz="2800" dirty="0"/>
              <a:t>Вопрос 4.</a:t>
            </a:r>
            <a:br>
              <a:rPr lang="ru-RU" sz="2800" dirty="0"/>
            </a:br>
            <a:r>
              <a:rPr lang="ru-RU" sz="2800" dirty="0"/>
              <a:t>Какие трудности есть у Вас в подготовке и проведении урока?</a:t>
            </a:r>
          </a:p>
        </p:txBody>
      </p:sp>
      <p:pic>
        <p:nvPicPr>
          <p:cNvPr id="4" name="Объект 3">
            <a:extLst>
              <a:ext uri="{FF2B5EF4-FFF2-40B4-BE49-F238E27FC236}">
                <a16:creationId xmlns:a16="http://schemas.microsoft.com/office/drawing/2014/main" xmlns="" id="{907ED507-9D15-414E-988C-078A73E2CE8C}"/>
              </a:ext>
            </a:extLst>
          </p:cNvPr>
          <p:cNvPicPr>
            <a:picLocks noGrp="1" noChangeAspect="1"/>
          </p:cNvPicPr>
          <p:nvPr>
            <p:ph idx="1"/>
          </p:nvPr>
        </p:nvPicPr>
        <p:blipFill>
          <a:blip r:embed="rId2"/>
          <a:stretch>
            <a:fillRect/>
          </a:stretch>
        </p:blipFill>
        <p:spPr>
          <a:xfrm>
            <a:off x="899336" y="1954558"/>
            <a:ext cx="7633104" cy="4092788"/>
          </a:xfrm>
          <a:prstGeom prst="rect">
            <a:avLst/>
          </a:prstGeom>
        </p:spPr>
      </p:pic>
    </p:spTree>
    <p:extLst>
      <p:ext uri="{BB962C8B-B14F-4D97-AF65-F5344CB8AC3E}">
        <p14:creationId xmlns:p14="http://schemas.microsoft.com/office/powerpoint/2010/main" val="3045682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6E0A61D-4B93-441A-8A15-358FE27A56AD}"/>
              </a:ext>
            </a:extLst>
          </p:cNvPr>
          <p:cNvSpPr>
            <a:spLocks noGrp="1"/>
          </p:cNvSpPr>
          <p:nvPr>
            <p:ph type="title"/>
          </p:nvPr>
        </p:nvSpPr>
        <p:spPr>
          <a:xfrm>
            <a:off x="457200" y="476673"/>
            <a:ext cx="8229600" cy="1008112"/>
          </a:xfrm>
        </p:spPr>
        <p:txBody>
          <a:bodyPr>
            <a:normAutofit fontScale="90000"/>
          </a:bodyPr>
          <a:lstStyle/>
          <a:p>
            <a:r>
              <a:rPr lang="ru-RU" dirty="0"/>
              <a:t/>
            </a:r>
            <a:br>
              <a:rPr lang="ru-RU" dirty="0"/>
            </a:br>
            <a:r>
              <a:rPr lang="ru-RU" sz="3100" dirty="0"/>
              <a:t>Вопрос 5.</a:t>
            </a:r>
            <a:br>
              <a:rPr lang="ru-RU" sz="3100" dirty="0"/>
            </a:br>
            <a:r>
              <a:rPr lang="ru-RU" sz="3100" dirty="0"/>
              <a:t>Нужны ли Вам встречи с коллегами?</a:t>
            </a:r>
          </a:p>
        </p:txBody>
      </p:sp>
      <p:pic>
        <p:nvPicPr>
          <p:cNvPr id="4" name="Объект 3">
            <a:extLst>
              <a:ext uri="{FF2B5EF4-FFF2-40B4-BE49-F238E27FC236}">
                <a16:creationId xmlns:a16="http://schemas.microsoft.com/office/drawing/2014/main" xmlns="" id="{E2244A60-CBEC-4F83-BA61-90BCE2EE098F}"/>
              </a:ext>
            </a:extLst>
          </p:cNvPr>
          <p:cNvPicPr>
            <a:picLocks noGrp="1" noChangeAspect="1"/>
          </p:cNvPicPr>
          <p:nvPr>
            <p:ph idx="1"/>
          </p:nvPr>
        </p:nvPicPr>
        <p:blipFill>
          <a:blip r:embed="rId2"/>
          <a:stretch>
            <a:fillRect/>
          </a:stretch>
        </p:blipFill>
        <p:spPr>
          <a:xfrm>
            <a:off x="1403648" y="1540540"/>
            <a:ext cx="6892831" cy="3695861"/>
          </a:xfrm>
          <a:prstGeom prst="rect">
            <a:avLst/>
          </a:prstGeom>
        </p:spPr>
      </p:pic>
    </p:spTree>
    <p:extLst>
      <p:ext uri="{BB962C8B-B14F-4D97-AF65-F5344CB8AC3E}">
        <p14:creationId xmlns:p14="http://schemas.microsoft.com/office/powerpoint/2010/main" val="3977852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520EFB0-2BB8-48CA-B9C2-EC6A184C923F}"/>
              </a:ext>
            </a:extLst>
          </p:cNvPr>
          <p:cNvSpPr>
            <a:spLocks noGrp="1"/>
          </p:cNvSpPr>
          <p:nvPr>
            <p:ph type="title"/>
          </p:nvPr>
        </p:nvSpPr>
        <p:spPr>
          <a:xfrm>
            <a:off x="457200" y="404664"/>
            <a:ext cx="8229600" cy="792088"/>
          </a:xfrm>
        </p:spPr>
        <p:txBody>
          <a:bodyPr>
            <a:normAutofit fontScale="90000"/>
          </a:bodyPr>
          <a:lstStyle/>
          <a:p>
            <a:r>
              <a:rPr lang="ru-RU" sz="2800" dirty="0"/>
              <a:t>Вопрос 6.</a:t>
            </a:r>
            <a:br>
              <a:rPr lang="ru-RU" sz="2800" dirty="0"/>
            </a:br>
            <a:r>
              <a:rPr lang="ru-RU" sz="2800" dirty="0"/>
              <a:t>Какие формы для таких встреч Вам интересны?</a:t>
            </a:r>
          </a:p>
        </p:txBody>
      </p:sp>
      <p:pic>
        <p:nvPicPr>
          <p:cNvPr id="4" name="Объект 3">
            <a:extLst>
              <a:ext uri="{FF2B5EF4-FFF2-40B4-BE49-F238E27FC236}">
                <a16:creationId xmlns:a16="http://schemas.microsoft.com/office/drawing/2014/main" xmlns="" id="{DE57A13A-EAEC-49DC-9C49-2442EF9BCD77}"/>
              </a:ext>
            </a:extLst>
          </p:cNvPr>
          <p:cNvPicPr>
            <a:picLocks noGrp="1" noChangeAspect="1"/>
          </p:cNvPicPr>
          <p:nvPr>
            <p:ph idx="1"/>
          </p:nvPr>
        </p:nvPicPr>
        <p:blipFill>
          <a:blip r:embed="rId2"/>
          <a:stretch>
            <a:fillRect/>
          </a:stretch>
        </p:blipFill>
        <p:spPr>
          <a:xfrm>
            <a:off x="827584" y="1524906"/>
            <a:ext cx="7344815" cy="3938210"/>
          </a:xfrm>
          <a:prstGeom prst="rect">
            <a:avLst/>
          </a:prstGeom>
        </p:spPr>
      </p:pic>
    </p:spTree>
    <p:extLst>
      <p:ext uri="{BB962C8B-B14F-4D97-AF65-F5344CB8AC3E}">
        <p14:creationId xmlns:p14="http://schemas.microsoft.com/office/powerpoint/2010/main" val="274212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6C4A138-C649-4BFE-8CF2-DA144E508769}"/>
              </a:ext>
            </a:extLst>
          </p:cNvPr>
          <p:cNvSpPr>
            <a:spLocks noGrp="1"/>
          </p:cNvSpPr>
          <p:nvPr>
            <p:ph type="title"/>
          </p:nvPr>
        </p:nvSpPr>
        <p:spPr/>
        <p:txBody>
          <a:bodyPr>
            <a:noAutofit/>
          </a:bodyPr>
          <a:lstStyle/>
          <a:p>
            <a:r>
              <a:rPr lang="ru-RU" sz="2800" dirty="0"/>
              <a:t>Вопрос 7.</a:t>
            </a:r>
            <a:br>
              <a:rPr lang="ru-RU" sz="2800" dirty="0"/>
            </a:br>
            <a:r>
              <a:rPr lang="ru-RU" sz="2800" dirty="0"/>
              <a:t>В каких направлениях организации учебно-воспитательного процесса Вы испытываете трудности?</a:t>
            </a:r>
          </a:p>
        </p:txBody>
      </p:sp>
      <p:pic>
        <p:nvPicPr>
          <p:cNvPr id="4" name="Объект 3">
            <a:extLst>
              <a:ext uri="{FF2B5EF4-FFF2-40B4-BE49-F238E27FC236}">
                <a16:creationId xmlns:a16="http://schemas.microsoft.com/office/drawing/2014/main" xmlns="" id="{F165179C-B997-4463-AA93-4B92D1F8B969}"/>
              </a:ext>
            </a:extLst>
          </p:cNvPr>
          <p:cNvPicPr>
            <a:picLocks noGrp="1" noChangeAspect="1"/>
          </p:cNvPicPr>
          <p:nvPr>
            <p:ph idx="1"/>
          </p:nvPr>
        </p:nvPicPr>
        <p:blipFill>
          <a:blip r:embed="rId2"/>
          <a:stretch>
            <a:fillRect/>
          </a:stretch>
        </p:blipFill>
        <p:spPr>
          <a:xfrm>
            <a:off x="899592" y="2160776"/>
            <a:ext cx="7344815" cy="3938210"/>
          </a:xfrm>
          <a:prstGeom prst="rect">
            <a:avLst/>
          </a:prstGeom>
        </p:spPr>
      </p:pic>
    </p:spTree>
    <p:extLst>
      <p:ext uri="{BB962C8B-B14F-4D97-AF65-F5344CB8AC3E}">
        <p14:creationId xmlns:p14="http://schemas.microsoft.com/office/powerpoint/2010/main" val="2710945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22E8989-7420-46FE-B4BE-2E9EA536C843}"/>
              </a:ext>
            </a:extLst>
          </p:cNvPr>
          <p:cNvSpPr>
            <a:spLocks noGrp="1"/>
          </p:cNvSpPr>
          <p:nvPr>
            <p:ph type="title"/>
          </p:nvPr>
        </p:nvSpPr>
        <p:spPr>
          <a:xfrm>
            <a:off x="457200" y="332656"/>
            <a:ext cx="8229600" cy="792088"/>
          </a:xfrm>
        </p:spPr>
        <p:txBody>
          <a:bodyPr>
            <a:normAutofit fontScale="90000"/>
          </a:bodyPr>
          <a:lstStyle/>
          <a:p>
            <a:r>
              <a:rPr lang="ru-RU" dirty="0"/>
              <a:t>Какие проблемы выявлены?</a:t>
            </a:r>
          </a:p>
        </p:txBody>
      </p:sp>
      <p:sp>
        <p:nvSpPr>
          <p:cNvPr id="3" name="Объект 2">
            <a:extLst>
              <a:ext uri="{FF2B5EF4-FFF2-40B4-BE49-F238E27FC236}">
                <a16:creationId xmlns:a16="http://schemas.microsoft.com/office/drawing/2014/main" xmlns="" id="{87EC0770-4AF7-447E-B423-0AF12EE45D9C}"/>
              </a:ext>
            </a:extLst>
          </p:cNvPr>
          <p:cNvSpPr>
            <a:spLocks noGrp="1"/>
          </p:cNvSpPr>
          <p:nvPr>
            <p:ph idx="1"/>
          </p:nvPr>
        </p:nvSpPr>
        <p:spPr>
          <a:xfrm>
            <a:off x="457200" y="1412776"/>
            <a:ext cx="8229600" cy="4911824"/>
          </a:xfrm>
        </p:spPr>
        <p:txBody>
          <a:bodyPr>
            <a:normAutofit fontScale="92500" lnSpcReduction="10000"/>
          </a:bodyPr>
          <a:lstStyle/>
          <a:p>
            <a:r>
              <a:rPr lang="ru-RU" dirty="0"/>
              <a:t>Дифференцированный подход в процессе обучения</a:t>
            </a:r>
          </a:p>
          <a:p>
            <a:r>
              <a:rPr lang="ru-RU" dirty="0"/>
              <a:t>Нерациональное использование времени на уроке</a:t>
            </a:r>
          </a:p>
          <a:p>
            <a:r>
              <a:rPr lang="ru-RU" dirty="0">
                <a:highlight>
                  <a:srgbClr val="FFFF00"/>
                </a:highlight>
              </a:rPr>
              <a:t>Знание методики и содержания учебных предметов</a:t>
            </a:r>
          </a:p>
          <a:p>
            <a:r>
              <a:rPr lang="ru-RU" dirty="0">
                <a:highlight>
                  <a:srgbClr val="FFFF00"/>
                </a:highlight>
              </a:rPr>
              <a:t>Организация индивидуализации на уроке с детьми с низкой успеваемостью</a:t>
            </a:r>
          </a:p>
          <a:p>
            <a:r>
              <a:rPr lang="ru-RU" dirty="0"/>
              <a:t>Самоанализ урока</a:t>
            </a:r>
          </a:p>
          <a:p>
            <a:r>
              <a:rPr lang="ru-RU" dirty="0"/>
              <a:t>Проблемы организационного характера</a:t>
            </a:r>
          </a:p>
          <a:p>
            <a:r>
              <a:rPr lang="ru-RU" dirty="0">
                <a:highlight>
                  <a:srgbClr val="FFFF00"/>
                </a:highlight>
              </a:rPr>
              <a:t>Недостаточное владение приемами и методами обучения</a:t>
            </a:r>
          </a:p>
          <a:p>
            <a:r>
              <a:rPr lang="ru-RU" dirty="0">
                <a:highlight>
                  <a:srgbClr val="FFFF00"/>
                </a:highlight>
              </a:rPr>
              <a:t>Взаимодействие с учащимися и родителями</a:t>
            </a:r>
          </a:p>
          <a:p>
            <a:r>
              <a:rPr lang="ru-RU" dirty="0"/>
              <a:t>Нет психологической готовности к работе с детьми</a:t>
            </a:r>
          </a:p>
          <a:p>
            <a:r>
              <a:rPr lang="ru-RU" dirty="0"/>
              <a:t>Дисциплина</a:t>
            </a:r>
          </a:p>
          <a:p>
            <a:endParaRPr lang="ru-RU" dirty="0"/>
          </a:p>
        </p:txBody>
      </p:sp>
    </p:spTree>
    <p:extLst>
      <p:ext uri="{BB962C8B-B14F-4D97-AF65-F5344CB8AC3E}">
        <p14:creationId xmlns:p14="http://schemas.microsoft.com/office/powerpoint/2010/main" val="2887188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92D8EB5-EF40-43D6-A0D2-65AB57435D0D}"/>
              </a:ext>
            </a:extLst>
          </p:cNvPr>
          <p:cNvSpPr>
            <a:spLocks noGrp="1"/>
          </p:cNvSpPr>
          <p:nvPr>
            <p:ph type="title"/>
          </p:nvPr>
        </p:nvSpPr>
        <p:spPr>
          <a:xfrm>
            <a:off x="457200" y="704088"/>
            <a:ext cx="8229600" cy="636680"/>
          </a:xfrm>
        </p:spPr>
        <p:txBody>
          <a:bodyPr>
            <a:normAutofit fontScale="90000"/>
          </a:bodyPr>
          <a:lstStyle/>
          <a:p>
            <a:r>
              <a:rPr lang="ru-RU" dirty="0"/>
              <a:t>Какие вопросы волнуют?</a:t>
            </a:r>
          </a:p>
        </p:txBody>
      </p:sp>
      <p:sp>
        <p:nvSpPr>
          <p:cNvPr id="3" name="Объект 2">
            <a:extLst>
              <a:ext uri="{FF2B5EF4-FFF2-40B4-BE49-F238E27FC236}">
                <a16:creationId xmlns:a16="http://schemas.microsoft.com/office/drawing/2014/main" xmlns="" id="{F5041D48-9B86-4B55-97AE-9DD9707815E9}"/>
              </a:ext>
            </a:extLst>
          </p:cNvPr>
          <p:cNvSpPr>
            <a:spLocks noGrp="1"/>
          </p:cNvSpPr>
          <p:nvPr>
            <p:ph idx="1"/>
          </p:nvPr>
        </p:nvSpPr>
        <p:spPr>
          <a:xfrm>
            <a:off x="457200" y="1412776"/>
            <a:ext cx="8229600" cy="4911824"/>
          </a:xfrm>
        </p:spPr>
        <p:txBody>
          <a:bodyPr>
            <a:normAutofit/>
          </a:bodyPr>
          <a:lstStyle/>
          <a:p>
            <a:r>
              <a:rPr lang="ru-RU" dirty="0"/>
              <a:t>Работа по развитию творческой деятельности молодых специалистов</a:t>
            </a:r>
          </a:p>
          <a:p>
            <a:r>
              <a:rPr lang="ru-RU" dirty="0"/>
              <a:t>Помощь в работе логопедов, дефектологов, психологов</a:t>
            </a:r>
          </a:p>
          <a:p>
            <a:r>
              <a:rPr lang="ru-RU" dirty="0"/>
              <a:t>Методики изучения личности ученика</a:t>
            </a:r>
          </a:p>
          <a:p>
            <a:r>
              <a:rPr lang="ru-RU" dirty="0"/>
              <a:t>Организация «Школы молодого специалиста»</a:t>
            </a:r>
          </a:p>
          <a:p>
            <a:r>
              <a:rPr lang="ru-RU" dirty="0"/>
              <a:t>Работа с родителями</a:t>
            </a:r>
          </a:p>
          <a:p>
            <a:r>
              <a:rPr lang="ru-RU" dirty="0"/>
              <a:t>Курсы для наставников по оформлению документов</a:t>
            </a:r>
          </a:p>
          <a:p>
            <a:r>
              <a:rPr lang="ru-RU" dirty="0"/>
              <a:t>Мониторинг УУД</a:t>
            </a:r>
          </a:p>
          <a:p>
            <a:endParaRPr lang="ru-RU" dirty="0"/>
          </a:p>
        </p:txBody>
      </p:sp>
    </p:spTree>
    <p:extLst>
      <p:ext uri="{BB962C8B-B14F-4D97-AF65-F5344CB8AC3E}">
        <p14:creationId xmlns:p14="http://schemas.microsoft.com/office/powerpoint/2010/main" val="4060530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chemeClr val="tx1"/>
                </a:solidFill>
                <a:latin typeface="Times New Roman" pitchFamily="18" charset="0"/>
                <a:cs typeface="Times New Roman" pitchFamily="18" charset="0"/>
              </a:rPr>
              <a:t>Введение</a:t>
            </a:r>
          </a:p>
        </p:txBody>
      </p:sp>
      <p:sp>
        <p:nvSpPr>
          <p:cNvPr id="3" name="Содержимое 2"/>
          <p:cNvSpPr>
            <a:spLocks noGrp="1"/>
          </p:cNvSpPr>
          <p:nvPr>
            <p:ph idx="1"/>
          </p:nvPr>
        </p:nvSpPr>
        <p:spPr/>
        <p:txBody>
          <a:bodyPr>
            <a:normAutofit fontScale="85000" lnSpcReduction="20000"/>
          </a:bodyPr>
          <a:lstStyle/>
          <a:p>
            <a:pPr algn="just">
              <a:lnSpc>
                <a:spcPct val="170000"/>
              </a:lnSpc>
              <a:buNone/>
            </a:pPr>
            <a:r>
              <a:rPr lang="ru-RU" sz="1400" dirty="0">
                <a:solidFill>
                  <a:schemeClr val="bg1"/>
                </a:solidFill>
              </a:rPr>
              <a:t>	                </a:t>
            </a:r>
            <a:r>
              <a:rPr lang="ru-RU" sz="2400" dirty="0">
                <a:latin typeface="Times New Roman" pitchFamily="18" charset="0"/>
                <a:cs typeface="Times New Roman" pitchFamily="18" charset="0"/>
              </a:rPr>
              <a:t>Одной из наиболее острых проблем в образовании  на сегодняшний день является создание условий для успешной социализации и полноценной самореализации молодых кадров. Система образования нуждается в компетентном, ответственном педагоге, действующем в соответствии с государственной политикой и принципами психолого-педагогической науки.  </a:t>
            </a:r>
          </a:p>
          <a:p>
            <a:pPr algn="just">
              <a:lnSpc>
                <a:spcPct val="170000"/>
              </a:lnSpc>
              <a:buNone/>
            </a:pPr>
            <a:r>
              <a:rPr lang="ru-RU" sz="2400" dirty="0">
                <a:latin typeface="Times New Roman" pitchFamily="18" charset="0"/>
                <a:cs typeface="Times New Roman" pitchFamily="18" charset="0"/>
              </a:rPr>
              <a:t>              Работа с молодыми специалистами, а также с вновь прибывшими педагогами в нашей школе традиционно является одной из самых важных составляющих методической работы.</a:t>
            </a:r>
            <a:endParaRPr lang="ru-RU" sz="2400" dirty="0">
              <a:solidFill>
                <a:schemeClr val="bg1"/>
              </a:solidFill>
              <a:latin typeface="Times New Roman" pitchFamily="18" charset="0"/>
              <a:cs typeface="Times New Roman" pitchFamily="18" charset="0"/>
            </a:endParaRPr>
          </a:p>
          <a:p>
            <a:pPr algn="just">
              <a:lnSpc>
                <a:spcPct val="170000"/>
              </a:lnSpc>
              <a:buNone/>
            </a:pPr>
            <a:endParaRPr lang="ru-RU" sz="1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FF13DDF-403B-4B18-971E-8F64CA5FECAC}"/>
              </a:ext>
            </a:extLst>
          </p:cNvPr>
          <p:cNvSpPr>
            <a:spLocks noGrp="1"/>
          </p:cNvSpPr>
          <p:nvPr>
            <p:ph type="title"/>
          </p:nvPr>
        </p:nvSpPr>
        <p:spPr>
          <a:xfrm>
            <a:off x="457200" y="704088"/>
            <a:ext cx="8229600" cy="492664"/>
          </a:xfrm>
        </p:spPr>
        <p:txBody>
          <a:bodyPr>
            <a:normAutofit fontScale="90000"/>
          </a:bodyPr>
          <a:lstStyle/>
          <a:p>
            <a:r>
              <a:rPr lang="ru-RU" dirty="0"/>
              <a:t>Основные виды деятельности:</a:t>
            </a:r>
          </a:p>
        </p:txBody>
      </p:sp>
      <p:sp>
        <p:nvSpPr>
          <p:cNvPr id="3" name="Объект 2">
            <a:extLst>
              <a:ext uri="{FF2B5EF4-FFF2-40B4-BE49-F238E27FC236}">
                <a16:creationId xmlns:a16="http://schemas.microsoft.com/office/drawing/2014/main" xmlns="" id="{59F74093-B974-4DB7-A06E-22004202BA27}"/>
              </a:ext>
            </a:extLst>
          </p:cNvPr>
          <p:cNvSpPr>
            <a:spLocks noGrp="1"/>
          </p:cNvSpPr>
          <p:nvPr>
            <p:ph idx="1"/>
          </p:nvPr>
        </p:nvSpPr>
        <p:spPr>
          <a:xfrm>
            <a:off x="457200" y="1196752"/>
            <a:ext cx="8229600" cy="5127848"/>
          </a:xfrm>
        </p:spPr>
        <p:txBody>
          <a:bodyPr>
            <a:normAutofit fontScale="92500" lnSpcReduction="10000"/>
          </a:bodyPr>
          <a:lstStyle/>
          <a:p>
            <a:r>
              <a:rPr lang="ru-RU" dirty="0"/>
              <a:t>Организация помощи начинающим педагогам в овладении педагогическим мастерством через изучение опыта лучших педагогов школы.</a:t>
            </a:r>
          </a:p>
          <a:p>
            <a:r>
              <a:rPr lang="ru-RU" dirty="0"/>
              <a:t>Проведение опытными педагогами «Мастер-классов» и открытых уроков.</a:t>
            </a:r>
          </a:p>
          <a:p>
            <a:r>
              <a:rPr lang="ru-RU" dirty="0"/>
              <a:t>Привлечение молодых специалистов к подготовке и организации педсоветов, семинаров, конференций, к работе учебно-методических объединений.</a:t>
            </a:r>
          </a:p>
          <a:p>
            <a:r>
              <a:rPr lang="ru-RU" dirty="0"/>
              <a:t>Посещение уроков молодых специалистов.</a:t>
            </a:r>
          </a:p>
          <a:p>
            <a:r>
              <a:rPr lang="ru-RU" dirty="0"/>
              <a:t>Отслеживание результатов работы молодого учителя, педагогическая диагностика.</a:t>
            </a:r>
          </a:p>
          <a:p>
            <a:r>
              <a:rPr lang="ru-RU" dirty="0"/>
              <a:t>Организация разработки молодыми специалистами дидактического материала, электронных учебных материалов и др.</a:t>
            </a:r>
          </a:p>
        </p:txBody>
      </p:sp>
    </p:spTree>
    <p:extLst>
      <p:ext uri="{BB962C8B-B14F-4D97-AF65-F5344CB8AC3E}">
        <p14:creationId xmlns:p14="http://schemas.microsoft.com/office/powerpoint/2010/main" val="2260282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8F2384BF-853C-43C0-A67B-2D1F936091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72000" cy="3429000"/>
          </a:xfrm>
          <a:prstGeom prst="rect">
            <a:avLst/>
          </a:prstGeom>
        </p:spPr>
      </p:pic>
      <p:pic>
        <p:nvPicPr>
          <p:cNvPr id="5" name="Рисунок 4">
            <a:extLst>
              <a:ext uri="{FF2B5EF4-FFF2-40B4-BE49-F238E27FC236}">
                <a16:creationId xmlns:a16="http://schemas.microsoft.com/office/drawing/2014/main" xmlns="" id="{427886AF-6DA0-48E2-B5C0-ADFAD97E05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5066"/>
            <a:ext cx="4572000" cy="3429000"/>
          </a:xfrm>
          <a:prstGeom prst="rect">
            <a:avLst/>
          </a:prstGeom>
        </p:spPr>
      </p:pic>
      <p:pic>
        <p:nvPicPr>
          <p:cNvPr id="7" name="Рисунок 6">
            <a:extLst>
              <a:ext uri="{FF2B5EF4-FFF2-40B4-BE49-F238E27FC236}">
                <a16:creationId xmlns:a16="http://schemas.microsoft.com/office/drawing/2014/main" xmlns="" id="{FCB13F8D-EB9A-4BA6-9029-94AC8CE23F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4572000" cy="3429000"/>
          </a:xfrm>
          <a:prstGeom prst="rect">
            <a:avLst/>
          </a:prstGeom>
        </p:spPr>
      </p:pic>
      <p:pic>
        <p:nvPicPr>
          <p:cNvPr id="9" name="Рисунок 8">
            <a:extLst>
              <a:ext uri="{FF2B5EF4-FFF2-40B4-BE49-F238E27FC236}">
                <a16:creationId xmlns:a16="http://schemas.microsoft.com/office/drawing/2014/main" xmlns="" id="{5B87E24C-2513-4556-9DD7-B5FA128435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434066"/>
            <a:ext cx="4572000" cy="3429000"/>
          </a:xfrm>
          <a:prstGeom prst="rect">
            <a:avLst/>
          </a:prstGeom>
        </p:spPr>
      </p:pic>
    </p:spTree>
    <p:extLst>
      <p:ext uri="{BB962C8B-B14F-4D97-AF65-F5344CB8AC3E}">
        <p14:creationId xmlns:p14="http://schemas.microsoft.com/office/powerpoint/2010/main" val="2787437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2081BD10-590C-493A-B708-6DBFD9D0A6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72000" cy="3429000"/>
          </a:xfrm>
          <a:prstGeom prst="rect">
            <a:avLst/>
          </a:prstGeom>
        </p:spPr>
      </p:pic>
      <p:pic>
        <p:nvPicPr>
          <p:cNvPr id="5" name="Рисунок 4">
            <a:extLst>
              <a:ext uri="{FF2B5EF4-FFF2-40B4-BE49-F238E27FC236}">
                <a16:creationId xmlns:a16="http://schemas.microsoft.com/office/drawing/2014/main" xmlns="" id="{B07D8A20-804F-4EFE-804D-89622574BB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6355"/>
            <a:ext cx="4572000" cy="3429000"/>
          </a:xfrm>
          <a:prstGeom prst="rect">
            <a:avLst/>
          </a:prstGeom>
        </p:spPr>
      </p:pic>
      <p:pic>
        <p:nvPicPr>
          <p:cNvPr id="7" name="Рисунок 6">
            <a:extLst>
              <a:ext uri="{FF2B5EF4-FFF2-40B4-BE49-F238E27FC236}">
                <a16:creationId xmlns:a16="http://schemas.microsoft.com/office/drawing/2014/main" xmlns="" id="{6DBDF628-D286-40F7-8E7A-C1B5091E43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41529"/>
            <a:ext cx="4572000" cy="3429000"/>
          </a:xfrm>
          <a:prstGeom prst="rect">
            <a:avLst/>
          </a:prstGeom>
        </p:spPr>
      </p:pic>
      <p:pic>
        <p:nvPicPr>
          <p:cNvPr id="11" name="Рисунок 10">
            <a:extLst>
              <a:ext uri="{FF2B5EF4-FFF2-40B4-BE49-F238E27FC236}">
                <a16:creationId xmlns:a16="http://schemas.microsoft.com/office/drawing/2014/main" xmlns="" id="{1EFEC0CC-39B8-424E-A1CE-A1ABD21EB9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5036" y="3431409"/>
            <a:ext cx="4572000" cy="3429000"/>
          </a:xfrm>
          <a:prstGeom prst="rect">
            <a:avLst/>
          </a:prstGeom>
        </p:spPr>
      </p:pic>
    </p:spTree>
    <p:extLst>
      <p:ext uri="{BB962C8B-B14F-4D97-AF65-F5344CB8AC3E}">
        <p14:creationId xmlns:p14="http://schemas.microsoft.com/office/powerpoint/2010/main" val="973716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53EE9020-92B4-473E-9734-01DAEEEE55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50"/>
            <a:ext cx="4572000" cy="3422650"/>
          </a:xfrm>
          <a:prstGeom prst="rect">
            <a:avLst/>
          </a:prstGeom>
        </p:spPr>
      </p:pic>
      <p:pic>
        <p:nvPicPr>
          <p:cNvPr id="5" name="Рисунок 4">
            <a:extLst>
              <a:ext uri="{FF2B5EF4-FFF2-40B4-BE49-F238E27FC236}">
                <a16:creationId xmlns:a16="http://schemas.microsoft.com/office/drawing/2014/main" xmlns="" id="{EEA5E218-7277-4D2A-AB48-F006C86A0A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7520" y="19645"/>
            <a:ext cx="4536480" cy="3396059"/>
          </a:xfrm>
          <a:prstGeom prst="rect">
            <a:avLst/>
          </a:prstGeom>
        </p:spPr>
      </p:pic>
      <p:pic>
        <p:nvPicPr>
          <p:cNvPr id="7" name="Рисунок 6">
            <a:extLst>
              <a:ext uri="{FF2B5EF4-FFF2-40B4-BE49-F238E27FC236}">
                <a16:creationId xmlns:a16="http://schemas.microsoft.com/office/drawing/2014/main" xmlns="" id="{7A395958-188F-4C21-A2B2-89A3A993B1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35350"/>
            <a:ext cx="4572000" cy="3422650"/>
          </a:xfrm>
          <a:prstGeom prst="rect">
            <a:avLst/>
          </a:prstGeom>
        </p:spPr>
      </p:pic>
      <p:pic>
        <p:nvPicPr>
          <p:cNvPr id="9" name="Рисунок 8">
            <a:extLst>
              <a:ext uri="{FF2B5EF4-FFF2-40B4-BE49-F238E27FC236}">
                <a16:creationId xmlns:a16="http://schemas.microsoft.com/office/drawing/2014/main" xmlns="" id="{3A600C39-B34D-4508-A321-C42734D700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1999" y="3435350"/>
            <a:ext cx="4572001" cy="3422651"/>
          </a:xfrm>
          <a:prstGeom prst="rect">
            <a:avLst/>
          </a:prstGeom>
        </p:spPr>
      </p:pic>
    </p:spTree>
    <p:extLst>
      <p:ext uri="{BB962C8B-B14F-4D97-AF65-F5344CB8AC3E}">
        <p14:creationId xmlns:p14="http://schemas.microsoft.com/office/powerpoint/2010/main" val="1721599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28AA1CD-88BC-4172-A5C2-39CA46B05139}"/>
              </a:ext>
            </a:extLst>
          </p:cNvPr>
          <p:cNvSpPr>
            <a:spLocks noGrp="1"/>
          </p:cNvSpPr>
          <p:nvPr>
            <p:ph type="title"/>
          </p:nvPr>
        </p:nvSpPr>
        <p:spPr>
          <a:xfrm>
            <a:off x="539552" y="2857500"/>
            <a:ext cx="8305800" cy="1143000"/>
          </a:xfrm>
        </p:spPr>
        <p:txBody>
          <a:bodyPr/>
          <a:lstStyle/>
          <a:p>
            <a:r>
              <a:rPr lang="ru-RU" dirty="0">
                <a:latin typeface="+mn-lt"/>
              </a:rPr>
              <a:t>СПАСИБО ЗА ВНИМАНИЕ!</a:t>
            </a:r>
          </a:p>
        </p:txBody>
      </p:sp>
    </p:spTree>
    <p:extLst>
      <p:ext uri="{BB962C8B-B14F-4D97-AF65-F5344CB8AC3E}">
        <p14:creationId xmlns:p14="http://schemas.microsoft.com/office/powerpoint/2010/main" val="304580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648072"/>
          </a:xfrm>
        </p:spPr>
        <p:txBody>
          <a:bodyPr>
            <a:normAutofit fontScale="90000"/>
          </a:bodyPr>
          <a:lstStyle/>
          <a:p>
            <a:pPr algn="ctr"/>
            <a:r>
              <a:rPr lang="ru-RU" dirty="0">
                <a:solidFill>
                  <a:schemeClr val="tx1"/>
                </a:solidFill>
              </a:rPr>
              <a:t>Молодые специалисты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828793238"/>
              </p:ext>
            </p:extLst>
          </p:nvPr>
        </p:nvGraphicFramePr>
        <p:xfrm>
          <a:off x="683568" y="1628801"/>
          <a:ext cx="7992887" cy="4891660"/>
        </p:xfrm>
        <a:graphic>
          <a:graphicData uri="http://schemas.openxmlformats.org/drawingml/2006/table">
            <a:tbl>
              <a:tblPr firstRow="1" firstCol="1" bandRow="1"/>
              <a:tblGrid>
                <a:gridCol w="2446741">
                  <a:extLst>
                    <a:ext uri="{9D8B030D-6E8A-4147-A177-3AD203B41FA5}">
                      <a16:colId xmlns:a16="http://schemas.microsoft.com/office/drawing/2014/main" xmlns="" val="20000"/>
                    </a:ext>
                  </a:extLst>
                </a:gridCol>
                <a:gridCol w="1744408">
                  <a:extLst>
                    <a:ext uri="{9D8B030D-6E8A-4147-A177-3AD203B41FA5}">
                      <a16:colId xmlns:a16="http://schemas.microsoft.com/office/drawing/2014/main" xmlns="" val="20001"/>
                    </a:ext>
                  </a:extLst>
                </a:gridCol>
                <a:gridCol w="3801738">
                  <a:extLst>
                    <a:ext uri="{9D8B030D-6E8A-4147-A177-3AD203B41FA5}">
                      <a16:colId xmlns:a16="http://schemas.microsoft.com/office/drawing/2014/main" xmlns="" val="20002"/>
                    </a:ext>
                  </a:extLst>
                </a:gridCol>
              </a:tblGrid>
              <a:tr h="710375">
                <a:tc>
                  <a:txBody>
                    <a:bodyPr/>
                    <a:lstStyle/>
                    <a:p>
                      <a:pPr algn="ctr">
                        <a:lnSpc>
                          <a:spcPct val="115000"/>
                        </a:lnSpc>
                        <a:spcAft>
                          <a:spcPts val="0"/>
                        </a:spcAft>
                      </a:pPr>
                      <a:r>
                        <a:rPr lang="ru-RU" sz="1600" b="1" dirty="0">
                          <a:effectLst/>
                          <a:latin typeface="Times New Roman"/>
                          <a:ea typeface="Calibri"/>
                          <a:cs typeface="Times New Roman"/>
                        </a:rPr>
                        <a:t>Уч. год</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effectLst/>
                          <a:latin typeface="Times New Roman"/>
                          <a:ea typeface="Calibri"/>
                          <a:cs typeface="Times New Roman"/>
                        </a:rPr>
                        <a:t>Кол-во молодых специалистов</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effectLst/>
                          <a:latin typeface="Times New Roman"/>
                          <a:ea typeface="Calibri"/>
                          <a:cs typeface="Times New Roman"/>
                        </a:rPr>
                        <a:t>Учебные предметы</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36792">
                <a:tc>
                  <a:txBody>
                    <a:bodyPr/>
                    <a:lstStyle/>
                    <a:p>
                      <a:pPr algn="ctr">
                        <a:lnSpc>
                          <a:spcPct val="115000"/>
                        </a:lnSpc>
                        <a:spcAft>
                          <a:spcPts val="0"/>
                        </a:spcAft>
                      </a:pPr>
                      <a:r>
                        <a:rPr lang="ru-RU" sz="1600" b="1" dirty="0">
                          <a:effectLst/>
                          <a:latin typeface="Times New Roman"/>
                          <a:ea typeface="Calibri"/>
                          <a:cs typeface="Times New Roman"/>
                        </a:rPr>
                        <a:t>2014-2015 </a:t>
                      </a:r>
                      <a:r>
                        <a:rPr lang="ru-RU" sz="1600" b="1" dirty="0" err="1">
                          <a:effectLst/>
                          <a:latin typeface="Times New Roman"/>
                          <a:ea typeface="Calibri"/>
                          <a:cs typeface="Times New Roman"/>
                        </a:rPr>
                        <a:t>уч.г</a:t>
                      </a:r>
                      <a:r>
                        <a:rPr lang="ru-RU" sz="1600" b="1" dirty="0">
                          <a:effectLst/>
                          <a:latin typeface="Times New Roman"/>
                          <a:ea typeface="Calibri"/>
                          <a:cs typeface="Times New Roman"/>
                        </a:rPr>
                        <a:t>.</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effectLst/>
                          <a:latin typeface="Times New Roman"/>
                          <a:ea typeface="Calibri"/>
                          <a:cs typeface="Times New Roman"/>
                        </a:rPr>
                        <a:t>1</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a:ea typeface="Calibri"/>
                          <a:cs typeface="Times New Roman"/>
                        </a:rPr>
                        <a:t>история</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36792">
                <a:tc>
                  <a:txBody>
                    <a:bodyPr/>
                    <a:lstStyle/>
                    <a:p>
                      <a:pPr algn="ctr">
                        <a:lnSpc>
                          <a:spcPct val="115000"/>
                        </a:lnSpc>
                        <a:spcAft>
                          <a:spcPts val="0"/>
                        </a:spcAft>
                      </a:pPr>
                      <a:r>
                        <a:rPr lang="ru-RU" sz="1600" b="1" dirty="0">
                          <a:effectLst/>
                          <a:latin typeface="Times New Roman"/>
                          <a:ea typeface="Calibri"/>
                          <a:cs typeface="Times New Roman"/>
                        </a:rPr>
                        <a:t>2015-2016 </a:t>
                      </a:r>
                      <a:r>
                        <a:rPr lang="ru-RU" sz="1600" b="1" dirty="0" err="1">
                          <a:effectLst/>
                          <a:latin typeface="Times New Roman"/>
                          <a:ea typeface="Calibri"/>
                          <a:cs typeface="Times New Roman"/>
                        </a:rPr>
                        <a:t>уч.г</a:t>
                      </a:r>
                      <a:r>
                        <a:rPr lang="ru-RU" sz="1600" b="1" dirty="0">
                          <a:effectLst/>
                          <a:latin typeface="Times New Roman"/>
                          <a:ea typeface="Calibri"/>
                          <a:cs typeface="Times New Roman"/>
                        </a:rPr>
                        <a:t>.</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effectLst/>
                          <a:latin typeface="Times New Roman"/>
                          <a:ea typeface="Calibri"/>
                          <a:cs typeface="Times New Roman"/>
                        </a:rPr>
                        <a:t>1</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a:ea typeface="Calibri"/>
                          <a:cs typeface="Times New Roman"/>
                        </a:rPr>
                        <a:t>биология</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36792">
                <a:tc>
                  <a:txBody>
                    <a:bodyPr/>
                    <a:lstStyle/>
                    <a:p>
                      <a:pPr algn="ctr">
                        <a:lnSpc>
                          <a:spcPct val="115000"/>
                        </a:lnSpc>
                        <a:spcAft>
                          <a:spcPts val="0"/>
                        </a:spcAft>
                      </a:pPr>
                      <a:r>
                        <a:rPr lang="ru-RU" sz="1600" b="1" dirty="0">
                          <a:effectLst/>
                          <a:latin typeface="Times New Roman"/>
                          <a:ea typeface="Calibri"/>
                          <a:cs typeface="Times New Roman"/>
                        </a:rPr>
                        <a:t>2016-2017 </a:t>
                      </a:r>
                      <a:r>
                        <a:rPr lang="ru-RU" sz="1600" b="1" dirty="0" err="1">
                          <a:effectLst/>
                          <a:latin typeface="Times New Roman"/>
                          <a:ea typeface="Calibri"/>
                          <a:cs typeface="Times New Roman"/>
                        </a:rPr>
                        <a:t>уч.г</a:t>
                      </a:r>
                      <a:r>
                        <a:rPr lang="ru-RU" sz="1600" b="1" dirty="0">
                          <a:effectLst/>
                          <a:latin typeface="Times New Roman"/>
                          <a:ea typeface="Calibri"/>
                          <a:cs typeface="Times New Roman"/>
                        </a:rPr>
                        <a:t>.</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effectLst/>
                          <a:latin typeface="Times New Roman"/>
                          <a:ea typeface="Calibri"/>
                          <a:cs typeface="Times New Roman"/>
                        </a:rPr>
                        <a:t>1</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a:ea typeface="Calibri"/>
                          <a:cs typeface="Times New Roman"/>
                        </a:rPr>
                        <a:t>химия</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36792">
                <a:tc>
                  <a:txBody>
                    <a:bodyPr/>
                    <a:lstStyle/>
                    <a:p>
                      <a:pPr algn="ctr">
                        <a:lnSpc>
                          <a:spcPct val="115000"/>
                        </a:lnSpc>
                        <a:spcAft>
                          <a:spcPts val="0"/>
                        </a:spcAft>
                      </a:pPr>
                      <a:r>
                        <a:rPr lang="ru-RU" sz="1600" b="1" dirty="0">
                          <a:effectLst/>
                          <a:latin typeface="Times New Roman"/>
                          <a:ea typeface="Calibri"/>
                          <a:cs typeface="Times New Roman"/>
                        </a:rPr>
                        <a:t>2017-2018 </a:t>
                      </a:r>
                      <a:r>
                        <a:rPr lang="ru-RU" sz="1600" b="1" dirty="0" err="1">
                          <a:effectLst/>
                          <a:latin typeface="Times New Roman"/>
                          <a:ea typeface="Calibri"/>
                          <a:cs typeface="Times New Roman"/>
                        </a:rPr>
                        <a:t>уч.г</a:t>
                      </a:r>
                      <a:r>
                        <a:rPr lang="ru-RU" sz="1600" b="1" dirty="0">
                          <a:effectLst/>
                          <a:latin typeface="Times New Roman"/>
                          <a:ea typeface="Calibri"/>
                          <a:cs typeface="Times New Roman"/>
                        </a:rPr>
                        <a:t>.</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effectLst/>
                          <a:latin typeface="Times New Roman"/>
                          <a:ea typeface="Calibri"/>
                          <a:cs typeface="Times New Roman"/>
                        </a:rPr>
                        <a:t>0</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a:ea typeface="Calibri"/>
                          <a:cs typeface="Times New Roman"/>
                        </a:rPr>
                        <a:t>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710375">
                <a:tc>
                  <a:txBody>
                    <a:bodyPr/>
                    <a:lstStyle/>
                    <a:p>
                      <a:pPr algn="ctr">
                        <a:lnSpc>
                          <a:spcPct val="115000"/>
                        </a:lnSpc>
                        <a:spcAft>
                          <a:spcPts val="0"/>
                        </a:spcAft>
                      </a:pPr>
                      <a:r>
                        <a:rPr lang="ru-RU" sz="1600" b="1" dirty="0">
                          <a:effectLst/>
                          <a:latin typeface="Times New Roman"/>
                          <a:ea typeface="Calibri"/>
                          <a:cs typeface="Times New Roman"/>
                        </a:rPr>
                        <a:t>2018-2019 </a:t>
                      </a:r>
                      <a:r>
                        <a:rPr lang="ru-RU" sz="1600" b="1" dirty="0" err="1">
                          <a:effectLst/>
                          <a:latin typeface="Times New Roman"/>
                          <a:ea typeface="Calibri"/>
                          <a:cs typeface="Times New Roman"/>
                        </a:rPr>
                        <a:t>уч.г</a:t>
                      </a:r>
                      <a:r>
                        <a:rPr lang="ru-RU" sz="1600" b="1" dirty="0">
                          <a:effectLst/>
                          <a:latin typeface="Times New Roman"/>
                          <a:ea typeface="Calibri"/>
                          <a:cs typeface="Times New Roman"/>
                        </a:rPr>
                        <a:t>.</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effectLst/>
                          <a:latin typeface="Times New Roman"/>
                          <a:ea typeface="Calibri"/>
                          <a:cs typeface="Times New Roman"/>
                        </a:rPr>
                        <a:t>5</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a:ea typeface="Calibri"/>
                          <a:cs typeface="Times New Roman"/>
                        </a:rPr>
                        <a:t>английский язык, математика, биология, география, начальные классы</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73583">
                <a:tc>
                  <a:txBody>
                    <a:bodyPr/>
                    <a:lstStyle/>
                    <a:p>
                      <a:pPr algn="ctr">
                        <a:lnSpc>
                          <a:spcPct val="115000"/>
                        </a:lnSpc>
                        <a:spcAft>
                          <a:spcPts val="0"/>
                        </a:spcAft>
                      </a:pPr>
                      <a:r>
                        <a:rPr lang="ru-RU" sz="1600" b="1" dirty="0">
                          <a:effectLst/>
                          <a:latin typeface="Times New Roman"/>
                          <a:ea typeface="Calibri"/>
                          <a:cs typeface="Times New Roman"/>
                        </a:rPr>
                        <a:t>2019-2020 </a:t>
                      </a:r>
                      <a:r>
                        <a:rPr lang="ru-RU" sz="1600" b="1" dirty="0" err="1">
                          <a:effectLst/>
                          <a:latin typeface="Times New Roman"/>
                          <a:ea typeface="Calibri"/>
                          <a:cs typeface="Times New Roman"/>
                        </a:rPr>
                        <a:t>уч.г</a:t>
                      </a:r>
                      <a:r>
                        <a:rPr lang="ru-RU" sz="1600" b="1" dirty="0">
                          <a:effectLst/>
                          <a:latin typeface="Times New Roman"/>
                          <a:ea typeface="Calibri"/>
                          <a:cs typeface="Times New Roman"/>
                        </a:rPr>
                        <a:t>.</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effectLst/>
                          <a:latin typeface="Times New Roman"/>
                          <a:ea typeface="Calibri"/>
                          <a:cs typeface="Times New Roman"/>
                        </a:rPr>
                        <a:t>2</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a:ea typeface="Calibri"/>
                          <a:cs typeface="Times New Roman"/>
                        </a:rPr>
                        <a:t>английский язык, начальные классы</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36792">
                <a:tc>
                  <a:txBody>
                    <a:bodyPr/>
                    <a:lstStyle/>
                    <a:p>
                      <a:pPr algn="ctr">
                        <a:lnSpc>
                          <a:spcPct val="115000"/>
                        </a:lnSpc>
                        <a:spcAft>
                          <a:spcPts val="0"/>
                        </a:spcAft>
                      </a:pPr>
                      <a:r>
                        <a:rPr lang="ru-RU" sz="1600" b="1" dirty="0">
                          <a:effectLst/>
                          <a:latin typeface="Times New Roman"/>
                          <a:ea typeface="Calibri"/>
                          <a:cs typeface="Times New Roman"/>
                        </a:rPr>
                        <a:t>2020-2021 </a:t>
                      </a:r>
                      <a:r>
                        <a:rPr lang="ru-RU" sz="1600" b="1" dirty="0" err="1">
                          <a:effectLst/>
                          <a:latin typeface="Times New Roman"/>
                          <a:ea typeface="Calibri"/>
                          <a:cs typeface="Times New Roman"/>
                        </a:rPr>
                        <a:t>уч.г</a:t>
                      </a:r>
                      <a:r>
                        <a:rPr lang="ru-RU" sz="1600" b="1" dirty="0">
                          <a:effectLst/>
                          <a:latin typeface="Times New Roman"/>
                          <a:ea typeface="Calibri"/>
                          <a:cs typeface="Times New Roman"/>
                        </a:rPr>
                        <a:t>.</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effectLst/>
                          <a:latin typeface="Times New Roman"/>
                          <a:ea typeface="Calibri"/>
                          <a:cs typeface="Times New Roman"/>
                        </a:rPr>
                        <a:t>1</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a:ea typeface="Calibri"/>
                          <a:cs typeface="Times New Roman"/>
                        </a:rPr>
                        <a:t>физическая культура</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73583">
                <a:tc>
                  <a:txBody>
                    <a:bodyPr/>
                    <a:lstStyle/>
                    <a:p>
                      <a:pPr algn="ctr">
                        <a:lnSpc>
                          <a:spcPct val="115000"/>
                        </a:lnSpc>
                        <a:spcAft>
                          <a:spcPts val="0"/>
                        </a:spcAft>
                      </a:pPr>
                      <a:r>
                        <a:rPr lang="ru-RU" sz="1600" b="1" dirty="0">
                          <a:effectLst/>
                          <a:latin typeface="Times New Roman"/>
                          <a:ea typeface="Calibri"/>
                          <a:cs typeface="Times New Roman"/>
                        </a:rPr>
                        <a:t>2021-2022 </a:t>
                      </a:r>
                      <a:r>
                        <a:rPr lang="ru-RU" sz="1600" b="1" dirty="0" err="1">
                          <a:effectLst/>
                          <a:latin typeface="Times New Roman"/>
                          <a:ea typeface="Calibri"/>
                          <a:cs typeface="Times New Roman"/>
                        </a:rPr>
                        <a:t>уч.г</a:t>
                      </a:r>
                      <a:r>
                        <a:rPr lang="ru-RU" sz="1600" b="1" dirty="0">
                          <a:effectLst/>
                          <a:latin typeface="Times New Roman"/>
                          <a:ea typeface="Calibri"/>
                          <a:cs typeface="Times New Roman"/>
                        </a:rPr>
                        <a:t>.</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effectLst/>
                          <a:latin typeface="Times New Roman"/>
                          <a:ea typeface="Calibri"/>
                          <a:cs typeface="Times New Roman"/>
                        </a:rPr>
                        <a:t>3</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a:ea typeface="Calibri"/>
                          <a:cs typeface="Times New Roman"/>
                        </a:rPr>
                        <a:t>английский язык, начальные классы- 2</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947168">
                <a:tc>
                  <a:txBody>
                    <a:bodyPr/>
                    <a:lstStyle/>
                    <a:p>
                      <a:pPr algn="ctr">
                        <a:lnSpc>
                          <a:spcPct val="115000"/>
                        </a:lnSpc>
                        <a:spcAft>
                          <a:spcPts val="0"/>
                        </a:spcAft>
                      </a:pPr>
                      <a:r>
                        <a:rPr lang="ru-RU" sz="1600" b="1" dirty="0">
                          <a:effectLst/>
                          <a:latin typeface="Times New Roman"/>
                          <a:ea typeface="Calibri"/>
                          <a:cs typeface="Times New Roman"/>
                        </a:rPr>
                        <a:t>Итог:</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effectLst/>
                          <a:latin typeface="Times New Roman"/>
                          <a:ea typeface="Calibri"/>
                          <a:cs typeface="Times New Roman"/>
                        </a:rPr>
                        <a:t>14</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a:ea typeface="Calibri"/>
                          <a:cs typeface="Times New Roman"/>
                        </a:rPr>
                        <a:t>начальные классы-4, английский язык-3, биология-2, география-1,  физическая культура-1, математика-1, химия-1, история-1</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397392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a:solidFill>
                  <a:schemeClr val="tx1"/>
                </a:solidFill>
                <a:latin typeface="Times New Roman" pitchFamily="18" charset="0"/>
                <a:cs typeface="Times New Roman" pitchFamily="18" charset="0"/>
              </a:rPr>
              <a:t>Цели работы  «Школы молодого специалиста»   по  адаптации  молодых учителей:</a:t>
            </a:r>
          </a:p>
        </p:txBody>
      </p:sp>
      <p:sp>
        <p:nvSpPr>
          <p:cNvPr id="3" name="Содержимое 2"/>
          <p:cNvSpPr>
            <a:spLocks noGrp="1"/>
          </p:cNvSpPr>
          <p:nvPr>
            <p:ph idx="1"/>
          </p:nvPr>
        </p:nvSpPr>
        <p:spPr>
          <a:xfrm>
            <a:off x="539552" y="1844824"/>
            <a:ext cx="8190082" cy="4680520"/>
          </a:xfrm>
        </p:spPr>
        <p:txBody>
          <a:bodyPr>
            <a:normAutofit fontScale="25000" lnSpcReduction="20000"/>
          </a:bodyPr>
          <a:lstStyle/>
          <a:p>
            <a:pPr>
              <a:buNone/>
            </a:pPr>
            <a:endParaRPr lang="ru-RU" dirty="0">
              <a:solidFill>
                <a:schemeClr val="bg1"/>
              </a:solidFill>
            </a:endParaRPr>
          </a:p>
          <a:p>
            <a:pPr algn="just">
              <a:lnSpc>
                <a:spcPct val="170000"/>
              </a:lnSpc>
              <a:buFont typeface="Wingdings" pitchFamily="2" charset="2"/>
              <a:buChar char="§"/>
            </a:pPr>
            <a:r>
              <a:rPr lang="ru-RU" sz="7200" dirty="0">
                <a:latin typeface="Times New Roman" pitchFamily="18" charset="0"/>
                <a:cs typeface="Times New Roman" pitchFamily="18" charset="0"/>
              </a:rPr>
              <a:t> </a:t>
            </a:r>
            <a:r>
              <a:rPr lang="ru-RU" sz="9600" dirty="0">
                <a:latin typeface="Times New Roman" pitchFamily="18" charset="0"/>
                <a:cs typeface="Times New Roman" pitchFamily="18" charset="0"/>
              </a:rPr>
              <a:t>Создание в школе условий для профессионального роста молодых педагогов, способствующих снижению проблем  адаптации и успешному вхождению в профессиональную деятельность.            </a:t>
            </a:r>
          </a:p>
          <a:p>
            <a:pPr algn="just">
              <a:lnSpc>
                <a:spcPct val="170000"/>
              </a:lnSpc>
              <a:buFont typeface="Wingdings" pitchFamily="2" charset="2"/>
              <a:buChar char="§"/>
            </a:pPr>
            <a:r>
              <a:rPr lang="ru-RU" sz="9600" dirty="0">
                <a:latin typeface="Times New Roman" pitchFamily="18" charset="0"/>
                <a:cs typeface="Times New Roman" pitchFamily="18" charset="0"/>
              </a:rPr>
              <a:t>Сформировать профессионально – адаптированного компетентного молодого учителя.</a:t>
            </a:r>
          </a:p>
          <a:p>
            <a:pPr algn="just">
              <a:lnSpc>
                <a:spcPct val="170000"/>
              </a:lnSpc>
              <a:buFont typeface="Wingdings" pitchFamily="2" charset="2"/>
              <a:buChar char="§"/>
            </a:pPr>
            <a:r>
              <a:rPr lang="ru-RU" sz="9600" dirty="0">
                <a:solidFill>
                  <a:schemeClr val="bg1"/>
                </a:solidFill>
                <a:latin typeface="Times New Roman" pitchFamily="18" charset="0"/>
                <a:cs typeface="Times New Roman" pitchFamily="18" charset="0"/>
              </a:rPr>
              <a:t> </a:t>
            </a:r>
            <a:r>
              <a:rPr lang="ru-RU" sz="9600" dirty="0">
                <a:latin typeface="Times New Roman" pitchFamily="18" charset="0"/>
                <a:cs typeface="Times New Roman" pitchFamily="18" charset="0"/>
              </a:rPr>
              <a:t>Создание  индивидуальной  траектории  педагогического  мастерства.</a:t>
            </a:r>
          </a:p>
          <a:p>
            <a:pPr marL="0" indent="0">
              <a:buNone/>
            </a:pPr>
            <a:endParaRPr lang="ru-RU" sz="9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a:bodyPr>
          <a:lstStyle/>
          <a:p>
            <a:pPr algn="ctr"/>
            <a:r>
              <a:rPr lang="ru-RU" sz="3200" b="1" dirty="0">
                <a:solidFill>
                  <a:schemeClr val="tx1"/>
                </a:solidFill>
                <a:latin typeface="Times New Roman" pitchFamily="18" charset="0"/>
                <a:cs typeface="Times New Roman" pitchFamily="18" charset="0"/>
              </a:rPr>
              <a:t>Задачи «Школы молодого специалиста» :</a:t>
            </a:r>
          </a:p>
        </p:txBody>
      </p:sp>
      <p:sp>
        <p:nvSpPr>
          <p:cNvPr id="3" name="Содержимое 2"/>
          <p:cNvSpPr>
            <a:spLocks noGrp="1"/>
          </p:cNvSpPr>
          <p:nvPr>
            <p:ph idx="1"/>
          </p:nvPr>
        </p:nvSpPr>
        <p:spPr>
          <a:xfrm>
            <a:off x="395536" y="1484784"/>
            <a:ext cx="8291264" cy="5184576"/>
          </a:xfrm>
        </p:spPr>
        <p:txBody>
          <a:bodyPr>
            <a:noAutofit/>
          </a:bodyPr>
          <a:lstStyle/>
          <a:p>
            <a:pPr lvl="0" algn="just">
              <a:buFont typeface="Wingdings" pitchFamily="2" charset="2"/>
              <a:buChar char="§"/>
            </a:pPr>
            <a:r>
              <a:rPr lang="ru-RU" sz="2400" dirty="0">
                <a:latin typeface="Times New Roman" pitchFamily="18" charset="0"/>
                <a:cs typeface="Times New Roman" pitchFamily="18" charset="0"/>
              </a:rPr>
              <a:t>Создать условия для профессиональной адаптации молодых учителей в коллективе.</a:t>
            </a:r>
          </a:p>
          <a:p>
            <a:pPr lvl="0" algn="just">
              <a:buFont typeface="Wingdings" pitchFamily="2" charset="2"/>
              <a:buChar char="§"/>
            </a:pPr>
            <a:r>
              <a:rPr lang="ru-RU" sz="2400" dirty="0">
                <a:latin typeface="Times New Roman" pitchFamily="18" charset="0"/>
                <a:cs typeface="Times New Roman" pitchFamily="18" charset="0"/>
              </a:rPr>
              <a:t>Выявить затруднения в профессиональной практике и принять меры по их предупреждению в дальнейшей работе.</a:t>
            </a:r>
          </a:p>
          <a:p>
            <a:pPr lvl="0" algn="just">
              <a:buFont typeface="Wingdings" pitchFamily="2" charset="2"/>
              <a:buChar char="§"/>
            </a:pPr>
            <a:r>
              <a:rPr lang="ru-RU" sz="2400" dirty="0">
                <a:latin typeface="Times New Roman" pitchFamily="18" charset="0"/>
                <a:cs typeface="Times New Roman" pitchFamily="18" charset="0"/>
              </a:rPr>
              <a:t>Обеспечить постепенное вовлечение молодых учителей во все сферы школьной жизни.</a:t>
            </a:r>
          </a:p>
          <a:p>
            <a:pPr lvl="0" algn="just">
              <a:buFont typeface="Wingdings" pitchFamily="2" charset="2"/>
              <a:buChar char="§"/>
            </a:pPr>
            <a:r>
              <a:rPr lang="ru-RU" sz="2400" dirty="0">
                <a:latin typeface="Times New Roman" pitchFamily="18" charset="0"/>
                <a:cs typeface="Times New Roman" pitchFamily="18" charset="0"/>
              </a:rPr>
              <a:t>Включить учителей в самообразовательную и исследовательскую деятельность.</a:t>
            </a:r>
          </a:p>
          <a:p>
            <a:pPr lvl="0" algn="just">
              <a:buFont typeface="Wingdings" pitchFamily="2" charset="2"/>
              <a:buChar char="§"/>
            </a:pPr>
            <a:r>
              <a:rPr lang="ru-RU" sz="2400" dirty="0">
                <a:latin typeface="Times New Roman" pitchFamily="18" charset="0"/>
                <a:cs typeface="Times New Roman" pitchFamily="18" charset="0"/>
              </a:rPr>
              <a:t>Способствовать формированию творческой индивидуальности молодого учителя.</a:t>
            </a:r>
          </a:p>
          <a:p>
            <a:pPr algn="just">
              <a:buFont typeface="Wingdings" pitchFamily="2" charset="2"/>
              <a:buChar char="§"/>
            </a:pPr>
            <a:r>
              <a:rPr lang="ru-RU" sz="2400" dirty="0">
                <a:latin typeface="Times New Roman" pitchFamily="18" charset="0"/>
                <a:cs typeface="Times New Roman" pitchFamily="18" charset="0"/>
              </a:rPr>
              <a:t>Развивать профессиональное мышление и готовность к инновационным преобразованиям.</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a:solidFill>
                  <a:schemeClr val="tx1"/>
                </a:solidFill>
                <a:latin typeface="Times New Roman" pitchFamily="18" charset="0"/>
                <a:cs typeface="Times New Roman" pitchFamily="18" charset="0"/>
              </a:rPr>
              <a:t>Этапы 	профессионального  становления молодого  педагога</a:t>
            </a:r>
          </a:p>
        </p:txBody>
      </p:sp>
      <p:sp>
        <p:nvSpPr>
          <p:cNvPr id="3" name="Содержимое 2"/>
          <p:cNvSpPr>
            <a:spLocks noGrp="1"/>
          </p:cNvSpPr>
          <p:nvPr>
            <p:ph idx="1"/>
          </p:nvPr>
        </p:nvSpPr>
        <p:spPr/>
        <p:txBody>
          <a:bodyPr>
            <a:normAutofit fontScale="70000" lnSpcReduction="20000"/>
          </a:bodyPr>
          <a:lstStyle/>
          <a:p>
            <a:pPr>
              <a:lnSpc>
                <a:spcPct val="120000"/>
              </a:lnSpc>
              <a:buNone/>
            </a:pPr>
            <a:r>
              <a:rPr lang="ru-RU" altLang="ru-RU" sz="2400" b="1" dirty="0">
                <a:solidFill>
                  <a:srgbClr val="FF0000"/>
                </a:solidFill>
                <a:latin typeface="Times New Roman" pitchFamily="18" charset="0"/>
                <a:cs typeface="Times New Roman" pitchFamily="18" charset="0"/>
              </a:rPr>
              <a:t>  </a:t>
            </a:r>
            <a:r>
              <a:rPr lang="en-US" altLang="ru-RU" sz="2700" b="1" dirty="0">
                <a:solidFill>
                  <a:srgbClr val="FF0000"/>
                </a:solidFill>
                <a:latin typeface="Times New Roman" pitchFamily="18" charset="0"/>
                <a:cs typeface="Times New Roman" pitchFamily="18" charset="0"/>
              </a:rPr>
              <a:t>I</a:t>
            </a:r>
            <a:r>
              <a:rPr lang="ru-RU" altLang="ru-RU" sz="2700" b="1" dirty="0">
                <a:solidFill>
                  <a:srgbClr val="FF0000"/>
                </a:solidFill>
                <a:latin typeface="Times New Roman" pitchFamily="18" charset="0"/>
                <a:cs typeface="Times New Roman" pitchFamily="18" charset="0"/>
              </a:rPr>
              <a:t> этап </a:t>
            </a:r>
            <a:r>
              <a:rPr lang="ru-RU" altLang="ru-RU" sz="2700" dirty="0">
                <a:latin typeface="Times New Roman" pitchFamily="18" charset="0"/>
                <a:cs typeface="Times New Roman" pitchFamily="18" charset="0"/>
              </a:rPr>
              <a:t>– 1-й год работы – </a:t>
            </a:r>
            <a:r>
              <a:rPr lang="ru-RU" altLang="ru-RU" sz="2700" dirty="0">
                <a:solidFill>
                  <a:srgbClr val="FF0000"/>
                </a:solidFill>
                <a:latin typeface="Times New Roman" pitchFamily="18" charset="0"/>
                <a:cs typeface="Times New Roman" pitchFamily="18" charset="0"/>
              </a:rPr>
              <a:t>адаптационный, </a:t>
            </a:r>
            <a:r>
              <a:rPr lang="ru-RU" altLang="ru-RU" sz="2700" dirty="0">
                <a:latin typeface="Times New Roman" pitchFamily="18" charset="0"/>
                <a:cs typeface="Times New Roman" pitchFamily="18" charset="0"/>
              </a:rPr>
              <a:t> самый сложный период как для молодого  педагога, так и для  наставника и помогающих ему коллег.</a:t>
            </a:r>
            <a:endParaRPr lang="en-US" altLang="ru-RU" sz="2700" dirty="0">
              <a:latin typeface="Times New Roman" pitchFamily="18" charset="0"/>
              <a:cs typeface="Times New Roman" pitchFamily="18" charset="0"/>
            </a:endParaRPr>
          </a:p>
          <a:p>
            <a:pPr>
              <a:lnSpc>
                <a:spcPct val="120000"/>
              </a:lnSpc>
              <a:buNone/>
            </a:pPr>
            <a:endParaRPr lang="ru-RU" altLang="ru-RU" sz="2700" dirty="0">
              <a:latin typeface="Times New Roman" pitchFamily="18" charset="0"/>
              <a:ea typeface="Calibri" pitchFamily="34" charset="0"/>
              <a:cs typeface="Times New Roman" pitchFamily="18" charset="0"/>
            </a:endParaRPr>
          </a:p>
          <a:p>
            <a:pPr algn="just">
              <a:lnSpc>
                <a:spcPct val="120000"/>
              </a:lnSpc>
              <a:buNone/>
              <a:defRPr/>
            </a:pPr>
            <a:r>
              <a:rPr lang="ru-RU" sz="2700" b="1" dirty="0">
                <a:solidFill>
                  <a:srgbClr val="FF0000"/>
                </a:solidFill>
                <a:latin typeface="Times New Roman" pitchFamily="18" charset="0"/>
                <a:cs typeface="Times New Roman" pitchFamily="18" charset="0"/>
              </a:rPr>
              <a:t> </a:t>
            </a:r>
            <a:r>
              <a:rPr lang="en-US" sz="2700" b="1" dirty="0">
                <a:solidFill>
                  <a:srgbClr val="FF0000"/>
                </a:solidFill>
                <a:latin typeface="Times New Roman" pitchFamily="18" charset="0"/>
                <a:cs typeface="Times New Roman" pitchFamily="18" charset="0"/>
              </a:rPr>
              <a:t>II</a:t>
            </a:r>
            <a:r>
              <a:rPr lang="ru-RU" sz="2700" b="1" dirty="0">
                <a:solidFill>
                  <a:srgbClr val="FF0000"/>
                </a:solidFill>
                <a:latin typeface="Times New Roman" pitchFamily="18" charset="0"/>
                <a:cs typeface="Times New Roman" pitchFamily="18" charset="0"/>
              </a:rPr>
              <a:t> этап</a:t>
            </a:r>
            <a:r>
              <a:rPr lang="ru-RU" sz="2700" dirty="0">
                <a:solidFill>
                  <a:srgbClr val="444444"/>
                </a:solidFill>
                <a:latin typeface="Times New Roman" pitchFamily="18" charset="0"/>
                <a:cs typeface="Times New Roman" pitchFamily="18" charset="0"/>
              </a:rPr>
              <a:t> </a:t>
            </a:r>
            <a:r>
              <a:rPr lang="ru-RU" sz="2700" dirty="0">
                <a:latin typeface="Times New Roman" pitchFamily="18" charset="0"/>
                <a:cs typeface="Times New Roman" pitchFamily="18" charset="0"/>
              </a:rPr>
              <a:t>–</a:t>
            </a:r>
            <a:r>
              <a:rPr lang="ru-RU" sz="2700" dirty="0">
                <a:solidFill>
                  <a:srgbClr val="444444"/>
                </a:solidFill>
                <a:latin typeface="Times New Roman" pitchFamily="18" charset="0"/>
                <a:cs typeface="Times New Roman" pitchFamily="18" charset="0"/>
              </a:rPr>
              <a:t> </a:t>
            </a:r>
            <a:r>
              <a:rPr lang="ru-RU" sz="2700" dirty="0">
                <a:latin typeface="Times New Roman" pitchFamily="18" charset="0"/>
                <a:cs typeface="Times New Roman" pitchFamily="18" charset="0"/>
              </a:rPr>
              <a:t>2–3-й годы работы - </a:t>
            </a:r>
            <a:r>
              <a:rPr lang="ru-RU" sz="2700" dirty="0" err="1">
                <a:solidFill>
                  <a:srgbClr val="FF0000"/>
                </a:solidFill>
                <a:latin typeface="Times New Roman"/>
                <a:ea typeface="Times New Roman"/>
              </a:rPr>
              <a:t>деятельностно</a:t>
            </a:r>
            <a:r>
              <a:rPr lang="ru-RU" sz="2700" dirty="0">
                <a:solidFill>
                  <a:srgbClr val="FF0000"/>
                </a:solidFill>
                <a:latin typeface="Times New Roman"/>
                <a:ea typeface="Times New Roman"/>
              </a:rPr>
              <a:t>-технологический, </a:t>
            </a:r>
            <a:r>
              <a:rPr lang="ru-RU" sz="2700" dirty="0">
                <a:latin typeface="Times New Roman" pitchFamily="18" charset="0"/>
                <a:cs typeface="Times New Roman" pitchFamily="18" charset="0"/>
              </a:rPr>
              <a:t>процесс развития профессиональных умений, накопления опыта, поиска лучших методов и приемов работы с  обучающимися, формирования своего стиля в работе,  завоевание авторитета среди  учащихся, родителей, коллег.</a:t>
            </a:r>
          </a:p>
          <a:p>
            <a:pPr algn="just">
              <a:lnSpc>
                <a:spcPct val="120000"/>
              </a:lnSpc>
              <a:spcBef>
                <a:spcPts val="450"/>
              </a:spcBef>
              <a:spcAft>
                <a:spcPts val="450"/>
              </a:spcAft>
              <a:buNone/>
              <a:defRPr/>
            </a:pPr>
            <a:r>
              <a:rPr lang="ru-RU" sz="2700" dirty="0">
                <a:latin typeface="Times New Roman" pitchFamily="18" charset="0"/>
                <a:cs typeface="Times New Roman" pitchFamily="18" charset="0"/>
              </a:rPr>
              <a:t>    Педагог изучает опыт работы коллег своей  школы   и в других   общеобразовательных учреждениях, повышает свое профессиональное мастерство, посещая открытые   мероприятия, методические объединения  учителей. На этом этапе  наставник предлагает определить методическую тему, над которой молодой педагог будет работать более углубленно. Активно привлекается к  открытым  мероприятиям   на уровне  школы.</a:t>
            </a:r>
            <a:endParaRPr lang="ru-RU" sz="2700" dirty="0">
              <a:latin typeface="Times New Roman" pitchFamily="18" charset="0"/>
              <a:ea typeface="Calibri" pitchFamily="34" charset="0"/>
              <a:cs typeface="Times New Roman" pitchFamily="18" charset="0"/>
            </a:endParaRPr>
          </a:p>
          <a:p>
            <a:endParaRPr lang="ru-RU"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a:solidFill>
                  <a:schemeClr val="tx1"/>
                </a:solidFill>
                <a:latin typeface="Times New Roman" pitchFamily="18" charset="0"/>
                <a:cs typeface="Times New Roman" pitchFamily="18" charset="0"/>
              </a:rPr>
              <a:t>Этапы 	профессионального  становления  молодого  педагога</a:t>
            </a:r>
            <a:endParaRPr lang="ru-RU" sz="2800" dirty="0"/>
          </a:p>
        </p:txBody>
      </p:sp>
      <p:sp>
        <p:nvSpPr>
          <p:cNvPr id="3" name="Содержимое 2"/>
          <p:cNvSpPr>
            <a:spLocks noGrp="1"/>
          </p:cNvSpPr>
          <p:nvPr>
            <p:ph idx="1"/>
          </p:nvPr>
        </p:nvSpPr>
        <p:spPr/>
        <p:txBody>
          <a:bodyPr/>
          <a:lstStyle/>
          <a:p>
            <a:pPr algn="just">
              <a:buNone/>
            </a:pPr>
            <a:r>
              <a:rPr lang="ru-RU" b="1" dirty="0">
                <a:solidFill>
                  <a:srgbClr val="FF0000"/>
                </a:solidFill>
                <a:cs typeface="Times New Roman" pitchFamily="18" charset="0"/>
              </a:rPr>
              <a:t>   </a:t>
            </a:r>
          </a:p>
          <a:p>
            <a:pPr algn="just">
              <a:buNone/>
            </a:pPr>
            <a:r>
              <a:rPr lang="en-US" b="1" dirty="0">
                <a:solidFill>
                  <a:srgbClr val="FF0000"/>
                </a:solidFill>
                <a:cs typeface="Times New Roman" pitchFamily="18" charset="0"/>
              </a:rPr>
              <a:t>III</a:t>
            </a:r>
            <a:r>
              <a:rPr lang="ru-RU" b="1" dirty="0">
                <a:solidFill>
                  <a:srgbClr val="FF0000"/>
                </a:solidFill>
                <a:cs typeface="Times New Roman" pitchFamily="18" charset="0"/>
              </a:rPr>
              <a:t> этап</a:t>
            </a:r>
            <a:r>
              <a:rPr lang="ru-RU" dirty="0">
                <a:solidFill>
                  <a:srgbClr val="FF0000"/>
                </a:solidFill>
                <a:cs typeface="Times New Roman" pitchFamily="18" charset="0"/>
              </a:rPr>
              <a:t> </a:t>
            </a:r>
            <a:r>
              <a:rPr lang="ru-RU" dirty="0">
                <a:cs typeface="Times New Roman" pitchFamily="18" charset="0"/>
              </a:rPr>
              <a:t>– </a:t>
            </a:r>
            <a:r>
              <a:rPr lang="ru-RU" sz="2800" dirty="0">
                <a:solidFill>
                  <a:prstClr val="black"/>
                </a:solidFill>
                <a:latin typeface="Times New Roman" pitchFamily="18" charset="0"/>
                <a:cs typeface="Times New Roman" pitchFamily="18" charset="0"/>
              </a:rPr>
              <a:t>4-5  годы  работы - </a:t>
            </a:r>
            <a:r>
              <a:rPr lang="ru-RU" sz="2800" dirty="0">
                <a:solidFill>
                  <a:srgbClr val="FF0000"/>
                </a:solidFill>
                <a:latin typeface="Times New Roman"/>
                <a:ea typeface="Times New Roman"/>
              </a:rPr>
              <a:t>контрольно-оценочный этап, </a:t>
            </a:r>
            <a:r>
              <a:rPr lang="ru-RU" sz="2800" dirty="0">
                <a:latin typeface="Times New Roman" pitchFamily="18" charset="0"/>
                <a:cs typeface="Times New Roman" pitchFamily="18" charset="0"/>
              </a:rPr>
              <a:t>складывается система работы, имеются собственные разработки. </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Педагог внедряет в свою работу </a:t>
            </a:r>
            <a:r>
              <a:rPr lang="en-US" sz="2800" dirty="0">
                <a:latin typeface="Times New Roman" pitchFamily="18" charset="0"/>
                <a:cs typeface="Times New Roman" pitchFamily="18" charset="0"/>
              </a:rPr>
              <a:t> </a:t>
            </a:r>
            <a:r>
              <a:rPr lang="ru-RU" sz="2800" dirty="0">
                <a:latin typeface="Times New Roman" pitchFamily="18" charset="0"/>
                <a:cs typeface="Times New Roman" pitchFamily="18" charset="0"/>
              </a:rPr>
              <a:t> инновационные технологии. Происходят совершенствование, саморазвитие, обобщение своего опыта работы.</a:t>
            </a:r>
          </a:p>
        </p:txBody>
      </p:sp>
    </p:spTree>
  </p:cSld>
  <p:clrMapOvr>
    <a:masterClrMapping/>
  </p:clrMapOvr>
  <p:transition advClick="0"/>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1472</TotalTime>
  <Words>1328</Words>
  <Application>Microsoft Office PowerPoint</Application>
  <PresentationFormat>Экран (4:3)</PresentationFormat>
  <Paragraphs>319</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Поток</vt:lpstr>
      <vt:lpstr>Приморский краевой институт развития образования Центр непрерывного повышения профессионального мастерства</vt:lpstr>
      <vt:lpstr>Муниципальное бюджетное общеобразовательное учреждение «Средняя общеобразовательная школа № 11  города Владивостока»</vt:lpstr>
      <vt:lpstr>Эпиграф</vt:lpstr>
      <vt:lpstr>Введение</vt:lpstr>
      <vt:lpstr>Молодые специалисты</vt:lpstr>
      <vt:lpstr>Цели работы  «Школы молодого специалиста»   по  адаптации  молодых учителей:</vt:lpstr>
      <vt:lpstr>Задачи «Школы молодого специалиста» :</vt:lpstr>
      <vt:lpstr>Этапы  профессионального  становления молодого  педагога</vt:lpstr>
      <vt:lpstr>Этапы  профессионального  становления  молодого  педагога</vt:lpstr>
      <vt:lpstr>  Структура  наставничества</vt:lpstr>
      <vt:lpstr>Формы работы  с  молодыми  специалистами</vt:lpstr>
      <vt:lpstr>Реализация  плана  работы  с  молодыми  специалистами</vt:lpstr>
      <vt:lpstr>Алгоритм действий структурных  элементов  наставничества</vt:lpstr>
      <vt:lpstr>Алгоритм действий структурных  элементов  наставничества</vt:lpstr>
      <vt:lpstr>Алгоритм действий структурных  элементов  наставничества</vt:lpstr>
      <vt:lpstr>ПАМЯТКА  МОЛОДОМУ  ПЕДАГОГУ </vt:lpstr>
      <vt:lpstr>Памятка  наставнику</vt:lpstr>
      <vt:lpstr>Основные  направления повышения  профессионального  мастерства  молодого  учителя  </vt:lpstr>
      <vt:lpstr>Примерная  тематика  занятий  с  молодыми  педагогами в  формате  « Школы  молодого  специалиста»</vt:lpstr>
      <vt:lpstr>Примерная  тематика  занятий  с  молодыми  педагогами в  формате  « Школы  молодого  специалиста»</vt:lpstr>
      <vt:lpstr>Примерная  тематика  занятий  с  молодыми  педагогами в  формате  « Школы  молодого  специалиста»</vt:lpstr>
      <vt:lpstr>Примерная  тематика  занятий  с  молодыми  специалистами в  формате  « Школа  молодого  учителя» </vt:lpstr>
      <vt:lpstr>Итоговый ( III  этап)  работы  с  молодыми  специалистами</vt:lpstr>
      <vt:lpstr>Портфолио молодого специалиста</vt:lpstr>
      <vt:lpstr>Наши достижения</vt:lpstr>
      <vt:lpstr>Презентация PowerPoint</vt:lpstr>
      <vt:lpstr>Выводы</vt:lpstr>
      <vt:lpstr>Работа с молодыми специалистами в рамках ГМО</vt:lpstr>
      <vt:lpstr>Обучение молодых специалистов ведется через: </vt:lpstr>
      <vt:lpstr>Содержание деятельности: </vt:lpstr>
      <vt:lpstr>Вопрос 1. Какие педагогические проблемы Вас волнуют?</vt:lpstr>
      <vt:lpstr>Вопрос 2. Какие чувства Вы испытываете в период адаптации наи новом рабочем месте?</vt:lpstr>
      <vt:lpstr>Вопрос 3. Укажите причины, которые в наибольшей степени вызывают неудовлетворительное отношение к вашей работе?</vt:lpstr>
      <vt:lpstr>Вопрос 4. Какие трудности есть у Вас в подготовке и проведении урока?</vt:lpstr>
      <vt:lpstr> Вопрос 5. Нужны ли Вам встречи с коллегами?</vt:lpstr>
      <vt:lpstr>Вопрос 6. Какие формы для таких встреч Вам интересны?</vt:lpstr>
      <vt:lpstr>Вопрос 7. В каких направлениях организации учебно-воспитательного процесса Вы испытываете трудности?</vt:lpstr>
      <vt:lpstr>Какие проблемы выявлены?</vt:lpstr>
      <vt:lpstr>Какие вопросы волнуют?</vt:lpstr>
      <vt:lpstr>Основные виды деятельности:</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общеобразовательное  учреждение  « Почетненский  учебно-воспитательный  комплекс»  муниципального  образования  Красноперекопского  района  Республики  Крым</dc:title>
  <dc:creator>Кабинет физики</dc:creator>
  <cp:lastModifiedBy>Юлия А. Сеничева</cp:lastModifiedBy>
  <cp:revision>129</cp:revision>
  <dcterms:modified xsi:type="dcterms:W3CDTF">2022-02-25T03:48:18Z</dcterms:modified>
</cp:coreProperties>
</file>