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57" r:id="rId4"/>
    <p:sldId id="258" r:id="rId5"/>
    <p:sldId id="262" r:id="rId6"/>
    <p:sldId id="267" r:id="rId7"/>
    <p:sldId id="268" r:id="rId8"/>
    <p:sldId id="261" r:id="rId9"/>
    <p:sldId id="260" r:id="rId10"/>
    <p:sldId id="263" r:id="rId11"/>
    <p:sldId id="264" r:id="rId12"/>
    <p:sldId id="265" r:id="rId13"/>
    <p:sldId id="26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33D4C1B7B39F7AD9A07EDBE29932C931A44284AFBF1D1C1AF0879CE3141A8665AA4F6F5ABD5737A719v9C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pkiro.ru/activities/proekty/regionalnyj-nastavnicheskij-czentr-primorskogo-kraya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yasen65@mail.ru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 rot="19140000">
            <a:off x="1098402" y="1451805"/>
            <a:ext cx="4346889" cy="2895366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«</a:t>
            </a:r>
            <a:r>
              <a:rPr lang="ru-RU" dirty="0" smtClean="0"/>
              <a:t>Региональный конкурс наставнических практик «Формула успеха»  как ресурс выявления и диссеминации инновационного опыта».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rot="19140000">
            <a:off x="2437718" y="3303870"/>
            <a:ext cx="6511131" cy="1038554"/>
          </a:xfrm>
        </p:spPr>
        <p:txBody>
          <a:bodyPr>
            <a:normAutofit/>
          </a:bodyPr>
          <a:lstStyle/>
          <a:p>
            <a:pPr algn="just"/>
            <a:r>
              <a:rPr lang="ru-RU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Сеничева</a:t>
            </a:r>
            <a:r>
              <a:rPr lang="ru-RU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Юлия Алексеевна, гл. эксперт ЦНППМ ПК ИРО, </a:t>
            </a:r>
            <a:r>
              <a:rPr lang="en-US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yasen65@mail.ru</a:t>
            </a:r>
            <a:r>
              <a:rPr lang="ru-RU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89242518521 </a:t>
            </a:r>
          </a:p>
          <a:p>
            <a:pPr algn="just"/>
            <a:endParaRPr lang="ru-RU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Ф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ормат наставнической практики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914400"/>
            <a:ext cx="8686800" cy="57150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sz="4200" b="1" dirty="0">
                <a:latin typeface="Times New Roman" pitchFamily="18" charset="0"/>
                <a:cs typeface="Times New Roman" pitchFamily="18" charset="0"/>
              </a:rPr>
              <a:t>Структура </a:t>
            </a:r>
            <a:r>
              <a:rPr lang="ru-RU" sz="4200" b="1" dirty="0" smtClean="0">
                <a:latin typeface="Times New Roman" pitchFamily="18" charset="0"/>
                <a:cs typeface="Times New Roman" pitchFamily="18" charset="0"/>
              </a:rPr>
              <a:t>практики</a:t>
            </a:r>
            <a:endParaRPr lang="ru-RU" sz="4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200" b="1" dirty="0">
                <a:latin typeface="Times New Roman" pitchFamily="18" charset="0"/>
                <a:cs typeface="Times New Roman" pitchFamily="18" charset="0"/>
              </a:rPr>
              <a:t>1. Информационная карта практики </a:t>
            </a:r>
            <a:r>
              <a:rPr lang="ru-RU" sz="4200" b="0" dirty="0" smtClean="0">
                <a:latin typeface="Times New Roman" pitchFamily="18" charset="0"/>
                <a:cs typeface="Times New Roman" pitchFamily="18" charset="0"/>
              </a:rPr>
              <a:t>(таблицу</a:t>
            </a:r>
            <a:r>
              <a:rPr lang="ru-RU" sz="4200" b="0" dirty="0">
                <a:latin typeface="Times New Roman" pitchFamily="18" charset="0"/>
                <a:cs typeface="Times New Roman" pitchFamily="18" charset="0"/>
              </a:rPr>
              <a:t>, формат </a:t>
            </a:r>
            <a:r>
              <a:rPr lang="en-US" sz="4200" b="0" dirty="0">
                <a:latin typeface="Times New Roman" pitchFamily="18" charset="0"/>
                <a:cs typeface="Times New Roman" pitchFamily="18" charset="0"/>
              </a:rPr>
              <a:t>word</a:t>
            </a:r>
            <a:r>
              <a:rPr lang="ru-RU" sz="4200" b="0" dirty="0">
                <a:latin typeface="Times New Roman" pitchFamily="18" charset="0"/>
                <a:cs typeface="Times New Roman" pitchFamily="18" charset="0"/>
              </a:rPr>
              <a:t> отдельным файлом):</a:t>
            </a:r>
          </a:p>
          <a:p>
            <a:pPr>
              <a:buNone/>
            </a:pPr>
            <a:r>
              <a:rPr lang="ru-RU" sz="4200" b="0" dirty="0">
                <a:latin typeface="Times New Roman" pitchFamily="18" charset="0"/>
                <a:cs typeface="Times New Roman" pitchFamily="18" charset="0"/>
              </a:rPr>
              <a:t>А) Общие сведения </a:t>
            </a:r>
            <a:r>
              <a:rPr lang="ru-RU" sz="4200" b="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sz="4200" b="0" dirty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sz="4200" b="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4200" b="0" dirty="0">
                <a:latin typeface="Times New Roman" pitchFamily="18" charset="0"/>
                <a:cs typeface="Times New Roman" pitchFamily="18" charset="0"/>
              </a:rPr>
              <a:t>Сущностные характеристики опыта.</a:t>
            </a:r>
          </a:p>
          <a:p>
            <a:pPr>
              <a:buNone/>
            </a:pPr>
            <a:r>
              <a:rPr lang="ru-RU" sz="4200" b="0" i="1" dirty="0">
                <a:latin typeface="Times New Roman" pitchFamily="18" charset="0"/>
                <a:cs typeface="Times New Roman" pitchFamily="18" charset="0"/>
              </a:rPr>
              <a:t>1.Тема лучшей педагогической практики</a:t>
            </a:r>
          </a:p>
          <a:p>
            <a:pPr>
              <a:buNone/>
            </a:pPr>
            <a:r>
              <a:rPr lang="ru-RU" sz="4200" b="0" i="1" dirty="0" smtClean="0">
                <a:latin typeface="Times New Roman" pitchFamily="18" charset="0"/>
                <a:cs typeface="Times New Roman" pitchFamily="18" charset="0"/>
              </a:rPr>
              <a:t>2. Описание </a:t>
            </a:r>
            <a:r>
              <a:rPr lang="ru-RU" sz="4200" b="0" i="1" dirty="0">
                <a:latin typeface="Times New Roman" pitchFamily="18" charset="0"/>
                <a:cs typeface="Times New Roman" pitchFamily="18" charset="0"/>
              </a:rPr>
              <a:t>представляемого опыта (не более 50 слов) </a:t>
            </a:r>
          </a:p>
          <a:p>
            <a:pPr>
              <a:buNone/>
            </a:pPr>
            <a:r>
              <a:rPr lang="ru-RU" sz="4200" b="0" i="1" dirty="0" smtClean="0">
                <a:latin typeface="Times New Roman" pitchFamily="18" charset="0"/>
                <a:cs typeface="Times New Roman" pitchFamily="18" charset="0"/>
              </a:rPr>
              <a:t>3. Публикации </a:t>
            </a:r>
            <a:r>
              <a:rPr lang="ru-RU" sz="4200" b="0" i="1" dirty="0">
                <a:latin typeface="Times New Roman" pitchFamily="18" charset="0"/>
                <a:cs typeface="Times New Roman" pitchFamily="18" charset="0"/>
              </a:rPr>
              <a:t>о представленном педагогическом опыте. Награды и поощрения. </a:t>
            </a:r>
            <a:endParaRPr lang="ru-RU" sz="4200" b="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200" b="0" i="1" dirty="0">
                <a:latin typeface="Times New Roman" pitchFamily="18" charset="0"/>
                <a:cs typeface="Times New Roman" pitchFamily="18" charset="0"/>
              </a:rPr>
              <a:t> 2.  Согласие на обработку персональных данных участника в соответствии со </a:t>
            </a:r>
            <a:r>
              <a:rPr lang="ru-RU" sz="4200" b="0" i="1" dirty="0">
                <a:latin typeface="Times New Roman" pitchFamily="18" charset="0"/>
                <a:cs typeface="Times New Roman" pitchFamily="18" charset="0"/>
                <a:hlinkClick r:id="rId2"/>
              </a:rPr>
              <a:t>статьей 9</a:t>
            </a:r>
            <a:r>
              <a:rPr lang="ru-RU" sz="4200" b="0" i="1" dirty="0">
                <a:latin typeface="Times New Roman" pitchFamily="18" charset="0"/>
                <a:cs typeface="Times New Roman" pitchFamily="18" charset="0"/>
              </a:rPr>
              <a:t> Федерального закона от 27 июля 2006 года N 152-ФЗ «О персональных данных».</a:t>
            </a:r>
          </a:p>
          <a:p>
            <a:pPr>
              <a:buNone/>
            </a:pPr>
            <a:r>
              <a:rPr lang="ru-RU" sz="4200" b="0" i="1" dirty="0">
                <a:latin typeface="Times New Roman" pitchFamily="18" charset="0"/>
                <a:cs typeface="Times New Roman" pitchFamily="18" charset="0"/>
              </a:rPr>
              <a:t>3.  Наставническая практика. </a:t>
            </a:r>
          </a:p>
          <a:p>
            <a:pPr>
              <a:buNone/>
            </a:pP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endParaRPr lang="ru-RU" sz="3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Формат наставнической практики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2400" y="914400"/>
            <a:ext cx="8534400" cy="5211763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Видеоролик</a:t>
            </a:r>
            <a:r>
              <a:rPr lang="ru-RU" sz="2600" b="0" dirty="0">
                <a:latin typeface="Times New Roman" pitchFamily="18" charset="0"/>
                <a:cs typeface="Times New Roman" pitchFamily="18" charset="0"/>
              </a:rPr>
              <a:t>, в котором   участники демонстрируют  авторские/ методические идеи в области  наставничества различных моделей и форм, которые эффективны в  достижении ожидаемых результатов. </a:t>
            </a:r>
            <a:endParaRPr lang="ru-RU" sz="2600" b="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600" b="0" dirty="0" smtClean="0">
                <a:latin typeface="Times New Roman" pitchFamily="18" charset="0"/>
                <a:cs typeface="Times New Roman" pitchFamily="18" charset="0"/>
              </a:rPr>
              <a:t>     В </a:t>
            </a:r>
            <a:r>
              <a:rPr lang="ru-RU" sz="2600" b="0" dirty="0">
                <a:latin typeface="Times New Roman" pitchFamily="18" charset="0"/>
                <a:cs typeface="Times New Roman" pitchFamily="18" charset="0"/>
              </a:rPr>
              <a:t>случае видеосъемки несовершеннолетних необходимо получить согласие их родителей/законных представителей на участие в </a:t>
            </a:r>
            <a:r>
              <a:rPr lang="ru-RU" sz="2600" b="0" dirty="0" smtClean="0">
                <a:latin typeface="Times New Roman" pitchFamily="18" charset="0"/>
                <a:cs typeface="Times New Roman" pitchFamily="18" charset="0"/>
              </a:rPr>
              <a:t>видеоролике для последующего размещения </a:t>
            </a:r>
            <a:r>
              <a:rPr lang="ru-RU" sz="2600" b="0" dirty="0">
                <a:latin typeface="Times New Roman" pitchFamily="18" charset="0"/>
                <a:cs typeface="Times New Roman" pitchFamily="18" charset="0"/>
              </a:rPr>
              <a:t>его на официальном  сайте ПК ИРО и в социальных сетях.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600" b="0" dirty="0">
                <a:latin typeface="Times New Roman" pitchFamily="18" charset="0"/>
                <a:cs typeface="Times New Roman" pitchFamily="18" charset="0"/>
              </a:rPr>
              <a:t>Видеоролик предоставляется в электронном виде, рекомендуемый объем – не более 100 МБ. Продолжительность видеоролика – не более 10 минут. </a:t>
            </a:r>
          </a:p>
          <a:p>
            <a:pPr marL="0" indent="0" algn="just">
              <a:spcBef>
                <a:spcPts val="0"/>
              </a:spcBef>
            </a:pPr>
            <a:endParaRPr lang="ru-RU" sz="2600" b="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Формат наставнической практики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8200"/>
            <a:ext cx="8534400" cy="58674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Структура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видеоролика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Презентация </a:t>
            </a:r>
            <a:r>
              <a:rPr lang="ru-RU" sz="2400" b="0" dirty="0">
                <a:latin typeface="Times New Roman" pitchFamily="18" charset="0"/>
                <a:cs typeface="Times New Roman" pitchFamily="18" charset="0"/>
              </a:rPr>
              <a:t>участников наставнической практики. Продолжительность – не более 3 минут.</a:t>
            </a: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Описание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наставнической деятельности. </a:t>
            </a:r>
            <a:r>
              <a:rPr lang="ru-RU" sz="2400" b="0" dirty="0">
                <a:latin typeface="Times New Roman" pitchFamily="18" charset="0"/>
                <a:cs typeface="Times New Roman" pitchFamily="18" charset="0"/>
              </a:rPr>
              <a:t>Участие в реализации программы/проекта наставничества: образовательные, методические события, образовательная, профессиональная деятельность </a:t>
            </a:r>
            <a:r>
              <a:rPr lang="ru-RU" sz="2400" b="0" dirty="0" smtClean="0">
                <a:latin typeface="Times New Roman" pitchFamily="18" charset="0"/>
                <a:cs typeface="Times New Roman" pitchFamily="18" charset="0"/>
              </a:rPr>
              <a:t>наставника/наставляемого (-</a:t>
            </a:r>
            <a:r>
              <a:rPr lang="ru-RU" sz="2400" b="0" dirty="0">
                <a:latin typeface="Times New Roman" pitchFamily="18" charset="0"/>
                <a:cs typeface="Times New Roman" pitchFamily="18" charset="0"/>
              </a:rPr>
              <a:t>ых).  Продолжительность – не более 5 минут.</a:t>
            </a: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Описание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результатов </a:t>
            </a:r>
            <a:r>
              <a:rPr lang="ru-RU" sz="2400" b="0" dirty="0">
                <a:latin typeface="Times New Roman" pitchFamily="18" charset="0"/>
                <a:cs typeface="Times New Roman" pitchFamily="18" charset="0"/>
              </a:rPr>
              <a:t>наставнической деятельности по достижению поставленной цели и  ожидаемых результатов.  Продолжительность – не более 3 минут.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2400" b="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Формат наставнической практики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914400"/>
            <a:ext cx="8382000" cy="5211763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2.Кейс </a:t>
            </a:r>
            <a:r>
              <a:rPr lang="ru-RU" sz="2100" b="1" dirty="0">
                <a:latin typeface="Times New Roman" pitchFamily="18" charset="0"/>
                <a:cs typeface="Times New Roman" pitchFamily="18" charset="0"/>
              </a:rPr>
              <a:t>наставника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100" b="0" dirty="0">
                <a:latin typeface="Times New Roman" pitchFamily="18" charset="0"/>
                <a:cs typeface="Times New Roman" pitchFamily="18" charset="0"/>
              </a:rPr>
              <a:t>должен  демонстрировать авторское видение наставнической практики. </a:t>
            </a:r>
            <a:endParaRPr lang="ru-RU" sz="2100" b="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Пояснительная записка </a:t>
            </a:r>
            <a:r>
              <a:rPr lang="ru-RU" sz="2100" b="0" dirty="0">
                <a:latin typeface="Times New Roman" pitchFamily="18" charset="0"/>
                <a:cs typeface="Times New Roman" pitchFamily="18" charset="0"/>
              </a:rPr>
              <a:t>с описанием цели, задач практики наставничества, перечень </a:t>
            </a:r>
            <a:r>
              <a:rPr lang="ru-RU" sz="2100" b="0" dirty="0" smtClean="0">
                <a:latin typeface="Times New Roman" pitchFamily="18" charset="0"/>
                <a:cs typeface="Times New Roman" pitchFamily="18" charset="0"/>
              </a:rPr>
              <a:t>приложений- если есть. </a:t>
            </a:r>
            <a:r>
              <a:rPr lang="ru-RU" sz="2100" b="0" dirty="0">
                <a:latin typeface="Times New Roman" pitchFamily="18" charset="0"/>
                <a:cs typeface="Times New Roman" pitchFamily="18" charset="0"/>
              </a:rPr>
              <a:t>(не более 50 слов).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Описание 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набора и способов </a:t>
            </a:r>
            <a:r>
              <a:rPr lang="ru-RU" sz="2100" b="0" dirty="0">
                <a:latin typeface="Times New Roman" pitchFamily="18" charset="0"/>
                <a:cs typeface="Times New Roman" pitchFamily="18" charset="0"/>
              </a:rPr>
              <a:t>использования профессионального инструментария, используемого наставнической парой/группой( не более 200 слов).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Приложения</a:t>
            </a:r>
            <a:r>
              <a:rPr lang="ru-RU" sz="21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b="0" dirty="0">
                <a:latin typeface="Times New Roman" pitchFamily="18" charset="0"/>
                <a:cs typeface="Times New Roman" pitchFamily="18" charset="0"/>
              </a:rPr>
              <a:t>– если есть  (диагностика образовательных дефицитов; анкеты; </a:t>
            </a:r>
            <a:r>
              <a:rPr lang="ru-RU" sz="2100" b="0" dirty="0" err="1">
                <a:latin typeface="Times New Roman" pitchFamily="18" charset="0"/>
                <a:cs typeface="Times New Roman" pitchFamily="18" charset="0"/>
              </a:rPr>
              <a:t>опросники</a:t>
            </a:r>
            <a:r>
              <a:rPr lang="ru-RU" sz="2100" b="0" dirty="0">
                <a:latin typeface="Times New Roman" pitchFamily="18" charset="0"/>
                <a:cs typeface="Times New Roman" pitchFamily="18" charset="0"/>
              </a:rPr>
              <a:t>; листы наблюдений; методические рекомендации; пособия; памятки; описание техник, технологий, методик, форм  наставничества),  направленные  на решение приоритетных задач данной практики.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100" b="0" dirty="0">
                <a:latin typeface="Times New Roman" pitchFamily="18" charset="0"/>
                <a:cs typeface="Times New Roman" pitchFamily="18" charset="0"/>
              </a:rPr>
              <a:t>Объем – не более 5 страниц, шрифт </a:t>
            </a:r>
            <a:r>
              <a:rPr lang="en-US" sz="2100" b="0" dirty="0">
                <a:latin typeface="Times New Roman" pitchFamily="18" charset="0"/>
                <a:cs typeface="Times New Roman" pitchFamily="18" charset="0"/>
              </a:rPr>
              <a:t>Times New Roman</a:t>
            </a:r>
            <a:r>
              <a:rPr lang="ru-RU" sz="2100" b="0" dirty="0">
                <a:latin typeface="Times New Roman" pitchFamily="18" charset="0"/>
                <a:cs typeface="Times New Roman" pitchFamily="18" charset="0"/>
              </a:rPr>
              <a:t>, кегль 14, интервал 1.15. Объем Приложений не учитывается.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21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Итоги мониторинга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2105270"/>
              </p:ext>
            </p:extLst>
          </p:nvPr>
        </p:nvGraphicFramePr>
        <p:xfrm>
          <a:off x="838200" y="1371600"/>
          <a:ext cx="7696197" cy="5036884"/>
        </p:xfrm>
        <a:graphic>
          <a:graphicData uri="http://schemas.openxmlformats.org/drawingml/2006/table">
            <a:tbl>
              <a:tblPr firstRow="1" firstCol="1" bandRow="1"/>
              <a:tblGrid>
                <a:gridCol w="180002"/>
                <a:gridCol w="2563196"/>
                <a:gridCol w="2667000"/>
                <a:gridCol w="2285999"/>
              </a:tblGrid>
              <a:tr h="142430">
                <a:tc>
                  <a:txBody>
                    <a:bodyPr/>
                    <a:lstStyle/>
                    <a:p>
                      <a:pPr marL="1968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№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2.М банк  программ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3.М Банк практик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4.М план 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86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3886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3886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3886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 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3886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3886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3886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3886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3886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3886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3886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3886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3886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3886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3886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3886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3886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3886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3886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3886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 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3886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да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3886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да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Ссылка не рабочая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3886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3886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да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да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3886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да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Да/2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да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3886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3886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да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3886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да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3886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да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да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да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3886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нет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да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3886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3886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3886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311975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68" marR="383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pic>
        <p:nvPicPr>
          <p:cNvPr id="4" name="Рисунок 3"/>
          <p:cNvPicPr/>
          <p:nvPr/>
        </p:nvPicPr>
        <p:blipFill rotWithShape="1">
          <a:blip r:embed="rId2"/>
          <a:srcRect l="6887" t="13703" r="53427" b="61224"/>
          <a:stretch/>
        </p:blipFill>
        <p:spPr bwMode="auto">
          <a:xfrm>
            <a:off x="6477001" y="76200"/>
            <a:ext cx="2286000" cy="100811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58200" cy="1706562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Региональный конкурс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 практик наставничества «Формула успеха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»-2023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981200"/>
            <a:ext cx="8382000" cy="4144963"/>
          </a:xfrm>
        </p:spPr>
        <p:txBody>
          <a:bodyPr>
            <a:normAutofit fontScale="92500" lnSpcReduction="20000"/>
          </a:bodyPr>
          <a:lstStyle/>
          <a:p>
            <a:r>
              <a:rPr lang="ru-RU" sz="3200" b="0" i="1" dirty="0" smtClean="0">
                <a:latin typeface="Times New Roman" pitchFamily="18" charset="0"/>
                <a:cs typeface="Times New Roman" pitchFamily="18" charset="0"/>
              </a:rPr>
              <a:t>Сегодня мы обсудим:</a:t>
            </a:r>
          </a:p>
          <a:p>
            <a:pPr marL="0" indent="0">
              <a:spcBef>
                <a:spcPts val="0"/>
              </a:spcBef>
            </a:pPr>
            <a:endParaRPr lang="ru-RU" sz="39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</a:pPr>
            <a:r>
              <a:rPr lang="ru-RU" sz="39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Общие </a:t>
            </a:r>
            <a:r>
              <a:rPr lang="ru-RU" sz="39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положения Конкурса</a:t>
            </a:r>
          </a:p>
          <a:p>
            <a:pPr marL="0" indent="0">
              <a:spcBef>
                <a:spcPts val="0"/>
              </a:spcBef>
            </a:pPr>
            <a:r>
              <a:rPr lang="ru-RU" sz="3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Формирование </a:t>
            </a:r>
            <a:r>
              <a:rPr lang="ru-RU" sz="3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жюри конкурса</a:t>
            </a:r>
          </a:p>
          <a:p>
            <a:pPr marL="0" indent="0">
              <a:spcBef>
                <a:spcPts val="0"/>
              </a:spcBef>
            </a:pPr>
            <a:r>
              <a:rPr lang="ru-RU" sz="39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Критерии </a:t>
            </a:r>
            <a:r>
              <a:rPr lang="ru-RU" sz="39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оценки конкурсных </a:t>
            </a:r>
            <a:r>
              <a:rPr lang="ru-RU" sz="39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материалов</a:t>
            </a:r>
          </a:p>
          <a:p>
            <a:pPr marL="0" indent="0">
              <a:spcBef>
                <a:spcPts val="0"/>
              </a:spcBef>
            </a:pPr>
            <a:endParaRPr lang="ru-RU" sz="3900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</a:pPr>
            <a:r>
              <a:rPr lang="ru-RU" sz="39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Содержание </a:t>
            </a:r>
            <a:r>
              <a:rPr lang="ru-RU" sz="39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и формат наставнической практики</a:t>
            </a:r>
            <a:endParaRPr lang="ru-RU" sz="39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Общие положения Конкурса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100628"/>
            <a:ext cx="8458200" cy="3579849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</a:pPr>
            <a:r>
              <a:rPr lang="ru-RU" sz="3600" dirty="0"/>
              <a:t>Цель конкурса -  создание условий для  обобщения опыта  наставничества и выявления лучших практик различных форм наставничества в  образовательных организациях Приморского края</a:t>
            </a:r>
            <a:r>
              <a:rPr lang="ru-RU" sz="3600" dirty="0" smtClean="0"/>
              <a:t>.</a:t>
            </a:r>
            <a:endParaRPr lang="ru-RU" sz="3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Общие положения Конкурса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1000" y="1219200"/>
            <a:ext cx="8534400" cy="4525963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Конкурс проходит в два этапа – муниципальный и региональный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spcBef>
                <a:spcPts val="0"/>
              </a:spcBef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От городского округа/муниципального района на региональный этап  Конкурса  должны быть представлены  конкурсные работы победителей  в каждой номинации (максимально  четыре конкурсные работы от муниципалитета).</a:t>
            </a:r>
          </a:p>
          <a:p>
            <a:pPr marL="0" indent="0" algn="just">
              <a:spcBef>
                <a:spcPts val="0"/>
              </a:spcBef>
            </a:pP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152400"/>
            <a:ext cx="8686800" cy="64008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b="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200" b="0" dirty="0">
                <a:latin typeface="Times New Roman" pitchFamily="18" charset="0"/>
                <a:cs typeface="Times New Roman" pitchFamily="18" charset="0"/>
              </a:rPr>
              <a:t> этап (муниципальный) проходит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с 01 декабря   по 16 декабря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2022  года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в заочной форме.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200" b="0" dirty="0">
                <a:latin typeface="Times New Roman" pitchFamily="18" charset="0"/>
                <a:cs typeface="Times New Roman" pitchFamily="18" charset="0"/>
              </a:rPr>
              <a:t>Муниципальный координатор Конкурса организует отбор лучших практик и направляет конкурсные материалы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на региональный этап Конкурса 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с 22 декабря 2022 года по 26 декабря  2022 года.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этап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(региональный)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– с 11 января  по 18 января 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2023 года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в заочной форме. </a:t>
            </a:r>
            <a:r>
              <a:rPr lang="ru-RU" sz="2200" b="0" dirty="0">
                <a:latin typeface="Times New Roman" pitchFamily="18" charset="0"/>
                <a:cs typeface="Times New Roman" pitchFamily="18" charset="0"/>
              </a:rPr>
              <a:t>Жюри регионального этапа Конкурса проводит экспертизу конкурсных материалов по указанным критериям и определяет победителей. </a:t>
            </a:r>
            <a:r>
              <a:rPr lang="ru-RU" sz="2200" b="0" dirty="0" smtClean="0">
                <a:latin typeface="Times New Roman" pitchFamily="18" charset="0"/>
                <a:cs typeface="Times New Roman" pitchFamily="18" charset="0"/>
              </a:rPr>
              <a:t>Победители </a:t>
            </a:r>
            <a:r>
              <a:rPr lang="ru-RU" sz="2200" b="0" dirty="0">
                <a:latin typeface="Times New Roman" pitchFamily="18" charset="0"/>
                <a:cs typeface="Times New Roman" pitchFamily="18" charset="0"/>
              </a:rPr>
              <a:t>и призеры Конкурса будут объявлены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Краевом фестивале наставничества 17 февраля  2023 года в очной форме, а также на официальном сайте ПК ИРО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200" b="0" dirty="0" smtClean="0">
                <a:latin typeface="Times New Roman" pitchFamily="18" charset="0"/>
                <a:cs typeface="Times New Roman" pitchFamily="18" charset="0"/>
              </a:rPr>
              <a:t>Все </a:t>
            </a:r>
            <a:r>
              <a:rPr lang="ru-RU" sz="2200" b="0" dirty="0">
                <a:latin typeface="Times New Roman" pitchFamily="18" charset="0"/>
                <a:cs typeface="Times New Roman" pitchFamily="18" charset="0"/>
              </a:rPr>
              <a:t>муниципальные  практики наставничества, прошедшие региональную экспертизу, будут размещены на официальном сайте ПК ИРО </a:t>
            </a:r>
            <a:r>
              <a:rPr lang="ru-RU" sz="2200" b="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200" b="0" dirty="0">
                <a:latin typeface="Times New Roman" pitchFamily="18" charset="0"/>
                <a:cs typeface="Times New Roman" pitchFamily="18" charset="0"/>
              </a:rPr>
              <a:t>разделе «Региональный наставнический центр» </a:t>
            </a:r>
            <a:r>
              <a:rPr lang="ru-RU" sz="2200" u="sng" dirty="0">
                <a:latin typeface="Times New Roman" pitchFamily="18" charset="0"/>
                <a:cs typeface="Times New Roman" pitchFamily="18" charset="0"/>
                <a:hlinkClick r:id="rId2"/>
              </a:rPr>
              <a:t>https://pkiro.ru/activities/proekty/regionalnyj-nastavnicheskij-czentr-primorskogo-kraya/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228600"/>
            <a:ext cx="8686800" cy="6400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300" b="1" dirty="0">
                <a:latin typeface="Times New Roman" pitchFamily="18" charset="0"/>
                <a:cs typeface="Times New Roman" pitchFamily="18" charset="0"/>
              </a:rPr>
              <a:t>Подведение итогов конкурса</a:t>
            </a:r>
            <a:endParaRPr lang="ru-RU" sz="23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0" dirty="0">
                <a:latin typeface="Times New Roman" pitchFamily="18" charset="0"/>
                <a:cs typeface="Times New Roman" pitchFamily="18" charset="0"/>
              </a:rPr>
              <a:t>По итогам Конкурса оргкомитет выдвигает конкурсные работы  на присуждение статуса победителя </a:t>
            </a:r>
            <a:r>
              <a:rPr lang="ru-RU" sz="2200" b="0" dirty="0" smtClean="0">
                <a:latin typeface="Times New Roman" pitchFamily="18" charset="0"/>
                <a:cs typeface="Times New Roman" pitchFamily="18" charset="0"/>
              </a:rPr>
              <a:t>и призеров в </a:t>
            </a:r>
            <a:r>
              <a:rPr lang="ru-RU" sz="2200" b="0" dirty="0">
                <a:latin typeface="Times New Roman" pitchFamily="18" charset="0"/>
                <a:cs typeface="Times New Roman" pitchFamily="18" charset="0"/>
              </a:rPr>
              <a:t>каждой номинации.</a:t>
            </a:r>
          </a:p>
          <a:p>
            <a:pPr algn="just"/>
            <a:r>
              <a:rPr lang="ru-RU" sz="2200" b="0" dirty="0" smtClean="0">
                <a:latin typeface="Times New Roman" pitchFamily="18" charset="0"/>
                <a:cs typeface="Times New Roman" pitchFamily="18" charset="0"/>
              </a:rPr>
              <a:t>Перечень </a:t>
            </a:r>
            <a:r>
              <a:rPr lang="ru-RU" sz="2200" b="0" dirty="0">
                <a:latin typeface="Times New Roman" pitchFamily="18" charset="0"/>
                <a:cs typeface="Times New Roman" pitchFamily="18" charset="0"/>
              </a:rPr>
              <a:t>работ победителей Конкурса утверждается приказом ректора ПК ИРО и публикуется на сайте ПК ИРО.</a:t>
            </a:r>
          </a:p>
          <a:p>
            <a:pPr algn="just"/>
            <a:r>
              <a:rPr lang="ru-RU" sz="2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0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200" b="0" dirty="0" smtClean="0">
                <a:latin typeface="Times New Roman" pitchFamily="18" charset="0"/>
                <a:cs typeface="Times New Roman" pitchFamily="18" charset="0"/>
              </a:rPr>
              <a:t>се участники регионального этапа Конкурса </a:t>
            </a:r>
            <a:r>
              <a:rPr lang="ru-RU" sz="2200" b="0" dirty="0">
                <a:latin typeface="Times New Roman" pitchFamily="18" charset="0"/>
                <a:cs typeface="Times New Roman" pitchFamily="18" charset="0"/>
              </a:rPr>
              <a:t>получат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электронные сертификаты участия </a:t>
            </a:r>
            <a:r>
              <a:rPr lang="ru-RU" sz="2200" b="0" dirty="0">
                <a:latin typeface="Times New Roman" pitchFamily="18" charset="0"/>
                <a:cs typeface="Times New Roman" pitchFamily="18" charset="0"/>
              </a:rPr>
              <a:t>в инновационной деятельности в рамках реализации Региональной целевой модели наставничества.</a:t>
            </a:r>
          </a:p>
          <a:p>
            <a:pPr algn="just"/>
            <a:r>
              <a:rPr lang="ru-RU" sz="2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0" dirty="0">
                <a:latin typeface="Times New Roman" pitchFamily="18" charset="0"/>
                <a:cs typeface="Times New Roman" pitchFamily="18" charset="0"/>
              </a:rPr>
              <a:t>Участники, представившие практики наставничества в очном формате в рамках Краевого фестиваля, получат сертификаты участия с указанием очной формы трансляции педагогического опыта/инновационных практик и благодарственные письма.</a:t>
            </a:r>
          </a:p>
          <a:p>
            <a:pPr algn="just"/>
            <a:r>
              <a:rPr lang="ru-RU" sz="2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0" dirty="0">
                <a:latin typeface="Times New Roman" pitchFamily="18" charset="0"/>
                <a:cs typeface="Times New Roman" pitchFamily="18" charset="0"/>
              </a:rPr>
              <a:t>Участники, занявшие с 1-го по 3-е место в итоговом рейтинге в каждой номинации, становятся победителями, призерами, награждаются дипломами Министерства образования Приморского края, благодарственными письмами Приморского краевого института развития образования.</a:t>
            </a:r>
          </a:p>
          <a:p>
            <a:pPr algn="just"/>
            <a:endParaRPr lang="ru-RU" sz="2200" b="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Формирование жюри конкурса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762000"/>
            <a:ext cx="8382000" cy="5364163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Жюри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регионального этапа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конкурса: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600" b="0" dirty="0" smtClean="0">
                <a:latin typeface="Times New Roman" pitchFamily="18" charset="0"/>
                <a:cs typeface="Times New Roman" pitchFamily="18" charset="0"/>
              </a:rPr>
              <a:t>формируется </a:t>
            </a:r>
            <a:r>
              <a:rPr lang="ru-RU" sz="2600" b="0" dirty="0">
                <a:latin typeface="Times New Roman" pitchFamily="18" charset="0"/>
                <a:cs typeface="Times New Roman" pitchFamily="18" charset="0"/>
              </a:rPr>
              <a:t>из специалистов муниципальных органов управления образованием и  муниципальных методических служб, из руководителей и педагогов образовательных организаций Приморского края, имеющих высокую квалификацию, педагогический  стаж  не менее 5 лет и опыт наставничества,  из представителей органов власти, общественных организаций, вузов на основе </a:t>
            </a:r>
            <a:r>
              <a:rPr lang="ru-RU" sz="2600" b="0" dirty="0" smtClean="0">
                <a:latin typeface="Times New Roman" pitchFamily="18" charset="0"/>
                <a:cs typeface="Times New Roman" pitchFamily="18" charset="0"/>
              </a:rPr>
              <a:t>заявок.  </a:t>
            </a:r>
            <a:r>
              <a:rPr lang="ru-RU" sz="2600" b="0" dirty="0">
                <a:latin typeface="Times New Roman" pitchFamily="18" charset="0"/>
                <a:cs typeface="Times New Roman" pitchFamily="18" charset="0"/>
              </a:rPr>
              <a:t>Адрес электронной почты для приема заявок </a:t>
            </a:r>
            <a:r>
              <a:rPr lang="en-US" sz="2600" b="0" u="sng" dirty="0" err="1">
                <a:latin typeface="Times New Roman" pitchFamily="18" charset="0"/>
                <a:cs typeface="Times New Roman" pitchFamily="18" charset="0"/>
                <a:hlinkClick r:id="rId2"/>
              </a:rPr>
              <a:t>yasen</a:t>
            </a:r>
            <a:r>
              <a:rPr lang="ru-RU" sz="2600" b="0" u="sng" dirty="0">
                <a:latin typeface="Times New Roman" pitchFamily="18" charset="0"/>
                <a:cs typeface="Times New Roman" pitchFamily="18" charset="0"/>
                <a:hlinkClick r:id="rId2"/>
              </a:rPr>
              <a:t>65@</a:t>
            </a:r>
            <a:r>
              <a:rPr lang="en-US" sz="2600" b="0" u="sng" dirty="0">
                <a:latin typeface="Times New Roman" pitchFamily="18" charset="0"/>
                <a:cs typeface="Times New Roman" pitchFamily="18" charset="0"/>
                <a:hlinkClick r:id="rId2"/>
              </a:rPr>
              <a:t>mail</a:t>
            </a:r>
            <a:r>
              <a:rPr lang="ru-RU" sz="2600" b="0" u="sng" dirty="0">
                <a:latin typeface="Times New Roman" pitchFamily="18" charset="0"/>
                <a:cs typeface="Times New Roman" pitchFamily="18" charset="0"/>
                <a:hlinkClick r:id="rId2"/>
              </a:rPr>
              <a:t>.</a:t>
            </a:r>
            <a:r>
              <a:rPr lang="en-US" sz="2600" b="0" u="sng" dirty="0" err="1">
                <a:latin typeface="Times New Roman" pitchFamily="18" charset="0"/>
                <a:cs typeface="Times New Roman" pitchFamily="18" charset="0"/>
                <a:hlinkClick r:id="rId2"/>
              </a:rPr>
              <a:t>ru</a:t>
            </a:r>
            <a:r>
              <a:rPr lang="ru-RU" sz="26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0" dirty="0" smtClean="0">
                <a:latin typeface="Times New Roman" pitchFamily="18" charset="0"/>
                <a:cs typeface="Times New Roman" pitchFamily="18" charset="0"/>
              </a:rPr>
              <a:t>Заявки </a:t>
            </a:r>
            <a:r>
              <a:rPr lang="ru-RU" sz="2600" b="0" dirty="0">
                <a:latin typeface="Times New Roman" pitchFamily="18" charset="0"/>
                <a:cs typeface="Times New Roman" pitchFamily="18" charset="0"/>
              </a:rPr>
              <a:t>принимаются до 28 ноября 2022 года</a:t>
            </a:r>
            <a:r>
              <a:rPr lang="ru-RU" sz="2600" b="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600" b="0" dirty="0">
                <a:latin typeface="Times New Roman" pitchFamily="18" charset="0"/>
                <a:cs typeface="Times New Roman" pitchFamily="18" charset="0"/>
              </a:rPr>
              <a:t>Члены жюри муниципального и регионального этапов Конкурса получат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сертификаты участия </a:t>
            </a:r>
            <a:r>
              <a:rPr lang="ru-RU" sz="2600" b="0" dirty="0">
                <a:latin typeface="Times New Roman" pitchFamily="18" charset="0"/>
                <a:cs typeface="Times New Roman" pitchFamily="18" charset="0"/>
              </a:rPr>
              <a:t>в экспертной деятельности.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600" b="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229600" cy="639762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Содержание наставнической практики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2400" y="838200"/>
            <a:ext cx="8991600" cy="5287963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Номинации Конкурса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«Наставничество в профессии»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dirty="0">
                <a:latin typeface="Times New Roman" pitchFamily="18" charset="0"/>
                <a:cs typeface="Times New Roman" pitchFamily="18" charset="0"/>
              </a:rPr>
              <a:t>(форма наставничества </a:t>
            </a:r>
            <a:r>
              <a:rPr lang="ru-RU" sz="2800" b="0" dirty="0" smtClean="0">
                <a:latin typeface="Times New Roman" pitchFamily="18" charset="0"/>
                <a:cs typeface="Times New Roman" pitchFamily="18" charset="0"/>
              </a:rPr>
              <a:t>«педагог </a:t>
            </a:r>
            <a:r>
              <a:rPr lang="ru-RU" sz="2800" b="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800" b="0" dirty="0" err="1" smtClean="0">
                <a:latin typeface="Times New Roman" pitchFamily="18" charset="0"/>
                <a:cs typeface="Times New Roman" pitchFamily="18" charset="0"/>
              </a:rPr>
              <a:t>педагог</a:t>
            </a:r>
            <a:r>
              <a:rPr lang="ru-RU" sz="2800" b="0" dirty="0" smtClean="0">
                <a:latin typeface="Times New Roman" pitchFamily="18" charset="0"/>
                <a:cs typeface="Times New Roman" pitchFamily="18" charset="0"/>
              </a:rPr>
              <a:t>»);</a:t>
            </a:r>
            <a:endParaRPr lang="ru-RU" sz="2800" b="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«Дети учат детей»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dirty="0">
                <a:latin typeface="Times New Roman" pitchFamily="18" charset="0"/>
                <a:cs typeface="Times New Roman" pitchFamily="18" charset="0"/>
              </a:rPr>
              <a:t>(форма наставничества «ученик – </a:t>
            </a:r>
            <a:r>
              <a:rPr lang="ru-RU" sz="2800" b="0" dirty="0" err="1">
                <a:latin typeface="Times New Roman" pitchFamily="18" charset="0"/>
                <a:cs typeface="Times New Roman" pitchFamily="18" charset="0"/>
              </a:rPr>
              <a:t>ученик</a:t>
            </a:r>
            <a:r>
              <a:rPr lang="ru-RU" sz="2800" b="0" dirty="0">
                <a:latin typeface="Times New Roman" pitchFamily="18" charset="0"/>
                <a:cs typeface="Times New Roman" pitchFamily="18" charset="0"/>
              </a:rPr>
              <a:t>», «студент – ученик», «куратор детских наставнических практик»);</a:t>
            </a:r>
          </a:p>
          <a:p>
            <a:pPr algn="just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«Наставничество в образовании»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dirty="0">
                <a:latin typeface="Times New Roman" pitchFamily="18" charset="0"/>
                <a:cs typeface="Times New Roman" pitchFamily="18" charset="0"/>
              </a:rPr>
              <a:t>(форма наставничества </a:t>
            </a:r>
            <a:r>
              <a:rPr lang="ru-RU" sz="2800" b="0" dirty="0" smtClean="0">
                <a:latin typeface="Times New Roman" pitchFamily="18" charset="0"/>
                <a:cs typeface="Times New Roman" pitchFamily="18" charset="0"/>
              </a:rPr>
              <a:t>«педагог-ученик</a:t>
            </a:r>
            <a:r>
              <a:rPr lang="ru-RU" sz="2800" b="0" dirty="0">
                <a:latin typeface="Times New Roman" pitchFamily="18" charset="0"/>
                <a:cs typeface="Times New Roman" pitchFamily="18" charset="0"/>
              </a:rPr>
              <a:t>»).</a:t>
            </a:r>
          </a:p>
          <a:p>
            <a:pPr algn="just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  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«Сетевое наставничество»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-  сетевые формы реализации наставнических проектов </a:t>
            </a:r>
            <a:r>
              <a:rPr lang="ru-RU" sz="2800" b="0" dirty="0">
                <a:latin typeface="Times New Roman" pitchFamily="18" charset="0"/>
                <a:cs typeface="Times New Roman" pitchFamily="18" charset="0"/>
              </a:rPr>
              <a:t>(наставничества </a:t>
            </a:r>
            <a:r>
              <a:rPr lang="ru-RU" sz="2800" b="0" dirty="0" smtClean="0">
                <a:latin typeface="Times New Roman" pitchFamily="18" charset="0"/>
                <a:cs typeface="Times New Roman" pitchFamily="18" charset="0"/>
              </a:rPr>
              <a:t>«педагог </a:t>
            </a:r>
            <a:r>
              <a:rPr lang="ru-RU" sz="2800" b="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800" b="0" dirty="0" err="1" smtClean="0">
                <a:latin typeface="Times New Roman" pitchFamily="18" charset="0"/>
                <a:cs typeface="Times New Roman" pitchFamily="18" charset="0"/>
              </a:rPr>
              <a:t>педагог</a:t>
            </a:r>
            <a:r>
              <a:rPr lang="ru-RU" sz="2800" b="0" dirty="0" smtClean="0">
                <a:latin typeface="Times New Roman" pitchFamily="18" charset="0"/>
                <a:cs typeface="Times New Roman" pitchFamily="18" charset="0"/>
              </a:rPr>
              <a:t>/группа</a:t>
            </a:r>
            <a:r>
              <a:rPr lang="ru-RU" sz="2800" b="0" dirty="0">
                <a:latin typeface="Times New Roman" pitchFamily="18" charset="0"/>
                <a:cs typeface="Times New Roman" pitchFamily="18" charset="0"/>
              </a:rPr>
              <a:t>»,  «ученик – </a:t>
            </a:r>
            <a:r>
              <a:rPr lang="ru-RU" sz="2800" b="0" dirty="0" err="1">
                <a:latin typeface="Times New Roman" pitchFamily="18" charset="0"/>
                <a:cs typeface="Times New Roman" pitchFamily="18" charset="0"/>
              </a:rPr>
              <a:t>ученик</a:t>
            </a:r>
            <a:r>
              <a:rPr lang="ru-RU" sz="2800" b="0" dirty="0">
                <a:latin typeface="Times New Roman" pitchFamily="18" charset="0"/>
                <a:cs typeface="Times New Roman" pitchFamily="18" charset="0"/>
              </a:rPr>
              <a:t>/группа», «студент – ученик», </a:t>
            </a:r>
            <a:r>
              <a:rPr lang="ru-RU" sz="2800" b="0" dirty="0" smtClean="0">
                <a:latin typeface="Times New Roman" pitchFamily="18" charset="0"/>
                <a:cs typeface="Times New Roman" pitchFamily="18" charset="0"/>
              </a:rPr>
              <a:t>«педагог-ученик</a:t>
            </a:r>
            <a:r>
              <a:rPr lang="ru-RU" sz="2800" b="0" dirty="0">
                <a:latin typeface="Times New Roman" pitchFamily="18" charset="0"/>
                <a:cs typeface="Times New Roman" pitchFamily="18" charset="0"/>
              </a:rPr>
              <a:t>»/группа» и т.п.)</a:t>
            </a:r>
          </a:p>
          <a:p>
            <a:pPr algn="just"/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68</TotalTime>
  <Words>771</Words>
  <Application>Microsoft Office PowerPoint</Application>
  <PresentationFormat>Экран (4:3)</PresentationFormat>
  <Paragraphs>202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Углы</vt:lpstr>
      <vt:lpstr>«Региональный конкурс наставнических практик «Формула успеха»  как ресурс выявления и диссеминации инновационного опыта».</vt:lpstr>
      <vt:lpstr>Итоги мониторинга </vt:lpstr>
      <vt:lpstr>Региональный конкурс  практик наставничества «Формула успеха»-2023</vt:lpstr>
      <vt:lpstr>Общие положения Конкурса</vt:lpstr>
      <vt:lpstr>Общие положения Конкурса</vt:lpstr>
      <vt:lpstr>Презентация PowerPoint</vt:lpstr>
      <vt:lpstr>Презентация PowerPoint</vt:lpstr>
      <vt:lpstr>Формирование жюри конкурса </vt:lpstr>
      <vt:lpstr>Содержание наставнической практики</vt:lpstr>
      <vt:lpstr> Формат наставнической практики </vt:lpstr>
      <vt:lpstr>Формат наставнической практики</vt:lpstr>
      <vt:lpstr>Формат наставнической практики</vt:lpstr>
      <vt:lpstr>Формат наставнической практики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Юлия А. Сеничева</cp:lastModifiedBy>
  <cp:revision>10</cp:revision>
  <dcterms:created xsi:type="dcterms:W3CDTF">2006-08-16T00:00:00Z</dcterms:created>
  <dcterms:modified xsi:type="dcterms:W3CDTF">2022-11-17T23:52:59Z</dcterms:modified>
</cp:coreProperties>
</file>