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9" r:id="rId3"/>
    <p:sldId id="260" r:id="rId4"/>
    <p:sldId id="263" r:id="rId5"/>
    <p:sldId id="264" r:id="rId6"/>
    <p:sldId id="257" r:id="rId7"/>
    <p:sldId id="266" r:id="rId8"/>
    <p:sldId id="258" r:id="rId9"/>
    <p:sldId id="261" r:id="rId10"/>
    <p:sldId id="262" r:id="rId11"/>
    <p:sldId id="267" r:id="rId12"/>
    <p:sldId id="268" r:id="rId13"/>
    <p:sldId id="269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3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139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76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7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36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8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F5C2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98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3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75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070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78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20.04.2021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16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60648"/>
            <a:ext cx="8458200" cy="5472608"/>
          </a:xfrm>
        </p:spPr>
        <p:txBody>
          <a:bodyPr>
            <a:normAutofit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Приморский краевой институт развития образования</a:t>
            </a:r>
            <a:br>
              <a:rPr lang="ru-RU" sz="24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Региональный </a:t>
            </a:r>
            <a:r>
              <a:rPr lang="ru-RU" sz="2400" b="1" dirty="0">
                <a:solidFill>
                  <a:schemeClr val="tx1"/>
                </a:solidFill>
                <a:latin typeface="Times New Roman"/>
                <a:ea typeface="Times New Roman"/>
              </a:rPr>
              <a:t>наставнический </a:t>
            </a: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центр</a:t>
            </a:r>
            <a:br>
              <a:rPr lang="ru-RU" sz="24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b="1" dirty="0" smtClean="0">
                <a:latin typeface="Times New Roman"/>
                <a:ea typeface="Times New Roman"/>
              </a:rPr>
              <a:t>Проектирование </a:t>
            </a:r>
            <a:r>
              <a:rPr lang="ru-RU" b="1" dirty="0">
                <a:latin typeface="Times New Roman"/>
                <a:ea typeface="Times New Roman"/>
              </a:rPr>
              <a:t>программ разных форм </a:t>
            </a:r>
            <a:r>
              <a:rPr lang="ru-RU" b="1" dirty="0" smtClean="0">
                <a:latin typeface="Times New Roman"/>
                <a:ea typeface="Times New Roman"/>
              </a:rPr>
              <a:t>наставничества в образовательных организациях</a:t>
            </a:r>
            <a:br>
              <a:rPr lang="ru-RU" b="1" dirty="0" smtClean="0">
                <a:latin typeface="Times New Roman"/>
                <a:ea typeface="Times New Roman"/>
              </a:rPr>
            </a:br>
            <a:r>
              <a:rPr lang="en-US" b="1" dirty="0" smtClean="0">
                <a:latin typeface="Times New Roman"/>
                <a:ea typeface="Times New Roman"/>
              </a:rPr>
              <a:t/>
            </a:r>
            <a:br>
              <a:rPr lang="en-US" b="1" dirty="0" smtClean="0">
                <a:latin typeface="Times New Roman"/>
                <a:ea typeface="Times New Roman"/>
              </a:rPr>
            </a:br>
            <a:r>
              <a:rPr lang="ru-RU" b="1" dirty="0" smtClean="0">
                <a:latin typeface="Times New Roman"/>
                <a:ea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</a:rPr>
            </a:br>
            <a:r>
              <a:rPr lang="ru-RU" b="1" dirty="0" smtClean="0">
                <a:latin typeface="Times New Roman"/>
                <a:ea typeface="Times New Roman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22 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апреля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2021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года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5949280"/>
            <a:ext cx="3816424" cy="360040"/>
          </a:xfrm>
        </p:spPr>
        <p:txBody>
          <a:bodyPr>
            <a:noAutofit/>
          </a:bodyPr>
          <a:lstStyle/>
          <a:p>
            <a:r>
              <a:rPr lang="ru-RU" sz="1800" dirty="0" err="1" smtClean="0">
                <a:solidFill>
                  <a:srgbClr val="FF0000"/>
                </a:solidFill>
              </a:rPr>
              <a:t>Сеничева</a:t>
            </a:r>
            <a:r>
              <a:rPr lang="ru-RU" sz="1800" dirty="0" smtClean="0">
                <a:solidFill>
                  <a:srgbClr val="FF0000"/>
                </a:solidFill>
              </a:rPr>
              <a:t> Юлия Алексеевна, </a:t>
            </a: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ru-RU" sz="1800" dirty="0" smtClean="0">
                <a:solidFill>
                  <a:srgbClr val="FF0000"/>
                </a:solidFill>
              </a:rPr>
              <a:t>доцент ПК ИРО,</a:t>
            </a:r>
            <a:r>
              <a:rPr lang="en-US" sz="1800" dirty="0" smtClean="0">
                <a:solidFill>
                  <a:srgbClr val="FF0000"/>
                </a:solidFill>
              </a:rPr>
              <a:t>yasen65@mail.ru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3868486"/>
            <a:ext cx="2592288" cy="2712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533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50405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/>
                <a:ea typeface="Times New Roman"/>
              </a:rPr>
              <a:t>КАЛЕНДАРНЫЙ ПЛАН РАБОТЫ ШКОЛЫ НАСТАВНИКА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858221"/>
              </p:ext>
            </p:extLst>
          </p:nvPr>
        </p:nvGraphicFramePr>
        <p:xfrm>
          <a:off x="323528" y="1052736"/>
          <a:ext cx="8136905" cy="4786089"/>
        </p:xfrm>
        <a:graphic>
          <a:graphicData uri="http://schemas.openxmlformats.org/drawingml/2006/table">
            <a:tbl>
              <a:tblPr firstRow="1" firstCol="1" bandRow="1"/>
              <a:tblGrid>
                <a:gridCol w="5030882"/>
                <a:gridCol w="1338137"/>
                <a:gridCol w="1767886"/>
              </a:tblGrid>
              <a:tr h="4786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Мероприятие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Сроки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Ответственный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9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Анализ потребностей в развитии наставников (разработка анкеты, анкетирование, обработка результатов/ устный опрос и др.)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До …2020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Куратор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Организация и проведение вводного совещания с наставниками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Даты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(от – до) 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Куратор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2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Определение способов развития наставников (повышение квалификации, внутреннее обуче-ние в ОО, стажировка и др.), согласование способов с наставниками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До …2020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Директор ОО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5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Организация профразвития наставников, проведение обучения: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по программе повышения квалификации «…» на базе …;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в рамках стажировки на базе «…»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До …2020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примерные даты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примерные даты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Куратор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Организация, проводящая обучение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Принимающая организация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Организация и проведение совещания с наставниками по итогам обучения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До …2020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Куратор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772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До 1 июня 2021 года </a:t>
            </a:r>
            <a:br>
              <a:rPr lang="ru-RU" dirty="0" smtClean="0"/>
            </a:br>
            <a:r>
              <a:rPr lang="ru-RU" dirty="0" smtClean="0"/>
              <a:t>до 1 января 2022 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49424"/>
            <a:ext cx="8712968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Формирование базы наставляемых.</a:t>
            </a:r>
          </a:p>
          <a:p>
            <a:pPr marL="109728" indent="0">
              <a:buNone/>
            </a:pPr>
            <a:r>
              <a:rPr lang="ru-RU" dirty="0" smtClean="0"/>
              <a:t>Формирование </a:t>
            </a:r>
            <a:r>
              <a:rPr lang="ru-RU" dirty="0"/>
              <a:t>базы наставников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r>
              <a:rPr lang="ru-RU" dirty="0" smtClean="0"/>
              <a:t>Формирование банка программ наставничества</a:t>
            </a:r>
          </a:p>
        </p:txBody>
      </p:sp>
    </p:spTree>
    <p:extLst>
      <p:ext uri="{BB962C8B-B14F-4D97-AF65-F5344CB8AC3E}">
        <p14:creationId xmlns:p14="http://schemas.microsoft.com/office/powerpoint/2010/main" val="2210570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856984" cy="648072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Сводная таблица для образовательных организаций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47204"/>
              </p:ext>
            </p:extLst>
          </p:nvPr>
        </p:nvGraphicFramePr>
        <p:xfrm>
          <a:off x="251520" y="3284984"/>
          <a:ext cx="8640961" cy="3153960"/>
        </p:xfrm>
        <a:graphic>
          <a:graphicData uri="http://schemas.openxmlformats.org/drawingml/2006/table">
            <a:tbl>
              <a:tblPr firstRow="1" firstCol="1" bandRow="1"/>
              <a:tblGrid>
                <a:gridCol w="388992"/>
                <a:gridCol w="992658"/>
                <a:gridCol w="993465"/>
                <a:gridCol w="1004763"/>
                <a:gridCol w="1215400"/>
                <a:gridCol w="1097572"/>
                <a:gridCol w="1069325"/>
                <a:gridCol w="932129"/>
                <a:gridCol w="946657"/>
              </a:tblGrid>
              <a:tr h="25002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Контактные данные ФИО наставника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ФИО наставляемого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Год рождения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Цель (исходя из потребностей наставляемого)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Срок реализации программы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Форма наставничества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Место работы/ учебы наставника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Результаты реализации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7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177281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/>
              <a:t>Форма наставничества </a:t>
            </a:r>
            <a:r>
              <a:rPr lang="ru-RU" b="1" dirty="0"/>
              <a:t>«ученик-ученик», </a:t>
            </a:r>
            <a:r>
              <a:rPr lang="ru-RU" b="1" dirty="0" smtClean="0"/>
              <a:t>«студент - ученик», </a:t>
            </a:r>
            <a:r>
              <a:rPr lang="ru-RU" b="1" dirty="0"/>
              <a:t>«учитель - ученик» </a:t>
            </a:r>
            <a:r>
              <a:rPr lang="ru-RU" dirty="0"/>
              <a:t>(наставник – учащийся/студент в возрасте от 15 до19 лет/ педагог, наставляемый – учащийся в возрасте от  10 до 19 лет).</a:t>
            </a:r>
          </a:p>
          <a:p>
            <a:pPr algn="just"/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49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453927"/>
              </p:ext>
            </p:extLst>
          </p:nvPr>
        </p:nvGraphicFramePr>
        <p:xfrm>
          <a:off x="195535" y="2708920"/>
          <a:ext cx="8624936" cy="2377494"/>
        </p:xfrm>
        <a:graphic>
          <a:graphicData uri="http://schemas.openxmlformats.org/drawingml/2006/table">
            <a:tbl>
              <a:tblPr firstRow="1" firstCol="1" bandRow="1"/>
              <a:tblGrid>
                <a:gridCol w="405973"/>
                <a:gridCol w="1172190"/>
                <a:gridCol w="1124852"/>
                <a:gridCol w="1250815"/>
                <a:gridCol w="1359933"/>
                <a:gridCol w="1136887"/>
                <a:gridCol w="2174286"/>
              </a:tblGrid>
              <a:tr h="2037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Название образовательной организации ФИО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директора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Общее количество учащихся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наставляемых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 10 до 19 лет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Их доля  от общего числа учащихся от 10 до 19 лет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наставников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 15 до 19 лет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 от общего числа учащихся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 15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 19 лет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5536" y="2121331"/>
            <a:ext cx="87849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для муниципальной базы данных (для формы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ученик-ученик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600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413792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Формирование базы </a:t>
            </a:r>
            <a:r>
              <a:rPr lang="ru-RU" dirty="0" smtClean="0"/>
              <a:t>наставляемых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5737824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dirty="0" smtClean="0"/>
              <a:t> </a:t>
            </a:r>
            <a:r>
              <a:rPr lang="ru-RU" dirty="0"/>
              <a:t>из числа обучающихся: </a:t>
            </a:r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проявивших выдающиеся способности;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демонстрирующий неудовлетворительные образовательные результаты;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здоровья;</a:t>
            </a: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попавших в трудную жизненную ситуацию;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проблемы с поведением;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принимающих участие в жизни школы, отстраненных от коллектива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числа педагогов: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специалистов;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находящихся в состоянии эмоционального выгорания, хронической усталости;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находящихся в процессе адаптации на новом месте работы;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желающими овладеть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современной дидактикой, технологиями,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ИКТ компетенциями и т.д.</a:t>
            </a:r>
          </a:p>
        </p:txBody>
      </p:sp>
    </p:spTree>
    <p:extLst>
      <p:ext uri="{BB962C8B-B14F-4D97-AF65-F5344CB8AC3E}">
        <p14:creationId xmlns:p14="http://schemas.microsoft.com/office/powerpoint/2010/main" val="3589345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b="1"/>
              <a:t>Примерные формы наставничества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856984" cy="588184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800" dirty="0" smtClean="0"/>
              <a:t>3.1</a:t>
            </a:r>
            <a:r>
              <a:rPr lang="ru-RU" sz="1800" dirty="0"/>
              <a:t>. </a:t>
            </a:r>
            <a:r>
              <a:rPr lang="ru-RU" sz="1800" dirty="0" smtClean="0"/>
              <a:t>В </a:t>
            </a:r>
            <a:r>
              <a:rPr lang="ru-RU" sz="1800" dirty="0"/>
              <a:t>большинстве форм наставничества данной целевой модели </a:t>
            </a:r>
            <a:r>
              <a:rPr lang="ru-RU" sz="1800" dirty="0">
                <a:solidFill>
                  <a:srgbClr val="FF0000"/>
                </a:solidFill>
              </a:rPr>
              <a:t>наставляемым</a:t>
            </a:r>
            <a:r>
              <a:rPr lang="ru-RU" sz="1800" dirty="0"/>
              <a:t> является </a:t>
            </a:r>
            <a:r>
              <a:rPr lang="ru-RU" sz="1800" dirty="0">
                <a:solidFill>
                  <a:srgbClr val="FF0000"/>
                </a:solidFill>
              </a:rPr>
              <a:t>обучающийся в возрасте от 10 до 19 лет</a:t>
            </a:r>
            <a:r>
              <a:rPr lang="ru-RU" sz="1800" dirty="0"/>
              <a:t>. В </a:t>
            </a:r>
            <a:r>
              <a:rPr lang="ru-RU" sz="1800" dirty="0" smtClean="0"/>
              <a:t>форме </a:t>
            </a:r>
            <a:r>
              <a:rPr lang="ru-RU" sz="1800" dirty="0"/>
              <a:t>"учитель - учитель" </a:t>
            </a:r>
            <a:r>
              <a:rPr lang="ru-RU" sz="1800" dirty="0" smtClean="0"/>
              <a:t>возрастной </a:t>
            </a:r>
            <a:r>
              <a:rPr lang="ru-RU" sz="1800" dirty="0"/>
              <a:t>параметр не задается.</a:t>
            </a:r>
          </a:p>
          <a:p>
            <a:pPr marL="109728" indent="0" algn="just">
              <a:buNone/>
            </a:pPr>
            <a:r>
              <a:rPr lang="ru-RU" sz="1800" dirty="0"/>
              <a:t>3.2. </a:t>
            </a:r>
            <a:r>
              <a:rPr lang="ru-RU" sz="1800" dirty="0">
                <a:solidFill>
                  <a:srgbClr val="FF0000"/>
                </a:solidFill>
              </a:rPr>
              <a:t>Наставниками</a:t>
            </a:r>
            <a:r>
              <a:rPr lang="ru-RU" sz="1800" dirty="0"/>
              <a:t> могут быть </a:t>
            </a:r>
            <a:r>
              <a:rPr lang="ru-RU" sz="1800" dirty="0">
                <a:solidFill>
                  <a:srgbClr val="FF0000"/>
                </a:solidFill>
              </a:rPr>
              <a:t>учащиеся</a:t>
            </a:r>
            <a:r>
              <a:rPr lang="ru-RU" sz="1800" dirty="0"/>
              <a:t> образовательной организации, представители </a:t>
            </a:r>
            <a:r>
              <a:rPr lang="ru-RU" sz="1800" dirty="0">
                <a:solidFill>
                  <a:srgbClr val="FF0000"/>
                </a:solidFill>
              </a:rPr>
              <a:t>сообществ выпускников </a:t>
            </a:r>
            <a:r>
              <a:rPr lang="ru-RU" sz="1800" dirty="0"/>
              <a:t>образовательной организации, </a:t>
            </a:r>
            <a:r>
              <a:rPr lang="ru-RU" sz="1800" dirty="0">
                <a:solidFill>
                  <a:srgbClr val="FF0000"/>
                </a:solidFill>
              </a:rPr>
              <a:t>родители</a:t>
            </a:r>
            <a:r>
              <a:rPr lang="ru-RU" sz="1800" dirty="0"/>
              <a:t> обучающихся (родитель не может быть наставником для своего ребенка в рамках данной целевой модели), </a:t>
            </a:r>
            <a:r>
              <a:rPr lang="ru-RU" sz="1800" dirty="0">
                <a:solidFill>
                  <a:srgbClr val="FF0000"/>
                </a:solidFill>
              </a:rPr>
              <a:t>педагог</a:t>
            </a:r>
            <a:r>
              <a:rPr lang="ru-RU" sz="1800" dirty="0"/>
              <a:t>и и иные должностные лица образовательной организации, </a:t>
            </a:r>
            <a:r>
              <a:rPr lang="ru-RU" sz="1800" dirty="0">
                <a:solidFill>
                  <a:srgbClr val="FF0000"/>
                </a:solidFill>
              </a:rPr>
              <a:t>сотрудники</a:t>
            </a:r>
            <a:r>
              <a:rPr lang="ru-RU" sz="1800" dirty="0"/>
              <a:t> промышленных и иных предприятий и организаций, некоммерческих </a:t>
            </a:r>
            <a:r>
              <a:rPr lang="ru-RU" sz="1800" dirty="0">
                <a:solidFill>
                  <a:srgbClr val="FF0000"/>
                </a:solidFill>
              </a:rPr>
              <a:t>организаций </a:t>
            </a:r>
            <a:r>
              <a:rPr lang="ru-RU" sz="1800" dirty="0"/>
              <a:t>и иных организаций любых форм собственности, изъявивших готовность принять участие в реализации целевой модели наставничества.</a:t>
            </a:r>
          </a:p>
          <a:p>
            <a:pPr marL="109728" indent="0" algn="just">
              <a:buNone/>
            </a:pPr>
            <a:r>
              <a:rPr lang="ru-RU" sz="1800" dirty="0"/>
              <a:t>3.3. Наставляемым может стать любой обучающийся по общеобразовательным, дополнительным общеобразовательным программам и образовательным программам </a:t>
            </a:r>
            <a:r>
              <a:rPr lang="ru-RU" sz="1800" dirty="0" smtClean="0"/>
              <a:t>СПО, </a:t>
            </a:r>
            <a:r>
              <a:rPr lang="ru-RU" sz="1800" dirty="0"/>
              <a:t>а также молодой специалист и педагог на условиях </a:t>
            </a:r>
            <a:r>
              <a:rPr lang="ru-RU" sz="1800" dirty="0">
                <a:solidFill>
                  <a:srgbClr val="FF0000"/>
                </a:solidFill>
              </a:rPr>
              <a:t>свободного вхождения</a:t>
            </a:r>
            <a:r>
              <a:rPr lang="ru-RU" sz="1800" dirty="0"/>
              <a:t> в выбранную программу.</a:t>
            </a:r>
          </a:p>
          <a:p>
            <a:pPr marL="109728" indent="0" algn="just">
              <a:buNone/>
            </a:pPr>
            <a:r>
              <a:rPr lang="ru-RU" sz="1800" dirty="0"/>
              <a:t>3.4. </a:t>
            </a:r>
            <a:r>
              <a:rPr lang="ru-RU" sz="1800" dirty="0" smtClean="0"/>
              <a:t>В числе форм наставничества могут быть выделены пять основных:</a:t>
            </a:r>
          </a:p>
          <a:p>
            <a:pPr marL="109728" indent="0" algn="just">
              <a:buNone/>
            </a:pPr>
            <a:r>
              <a:rPr lang="ru-RU" sz="1800" b="1" dirty="0" smtClean="0"/>
              <a:t>"</a:t>
            </a:r>
            <a:r>
              <a:rPr lang="ru-RU" sz="1800" b="1" dirty="0"/>
              <a:t>ученик - ученик";</a:t>
            </a:r>
          </a:p>
          <a:p>
            <a:pPr marL="109728" indent="0" algn="just">
              <a:buNone/>
            </a:pPr>
            <a:r>
              <a:rPr lang="ru-RU" sz="1800" b="1" dirty="0"/>
              <a:t>"учитель - учитель</a:t>
            </a:r>
            <a:r>
              <a:rPr lang="ru-RU" sz="1800" b="1" dirty="0" smtClean="0"/>
              <a:t>";  </a:t>
            </a:r>
            <a:r>
              <a:rPr lang="ru-RU" sz="1800" b="1" i="1" dirty="0" smtClean="0"/>
              <a:t>учитель/ученик</a:t>
            </a:r>
            <a:endParaRPr lang="ru-RU" sz="1800" b="1" i="1" dirty="0"/>
          </a:p>
          <a:p>
            <a:pPr marL="109728" indent="0" algn="just">
              <a:buNone/>
            </a:pPr>
            <a:r>
              <a:rPr lang="ru-RU" sz="1800" i="1" dirty="0"/>
              <a:t>"студент - ученик";</a:t>
            </a:r>
          </a:p>
          <a:p>
            <a:pPr marL="109728" indent="0" algn="just">
              <a:buNone/>
            </a:pPr>
            <a:r>
              <a:rPr lang="ru-RU" sz="1800" i="1" dirty="0"/>
              <a:t>"работодатель - ученик";</a:t>
            </a:r>
          </a:p>
          <a:p>
            <a:pPr marL="109728" indent="0" algn="just">
              <a:buNone/>
            </a:pPr>
            <a:r>
              <a:rPr lang="ru-RU" sz="1800" i="1" dirty="0"/>
              <a:t>"работодатель - студент".</a:t>
            </a:r>
          </a:p>
          <a:p>
            <a:pPr marL="109728" indent="0" algn="just">
              <a:buNone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122798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Ученик-ученик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mtClean="0"/>
              <a:t>Программы </a:t>
            </a:r>
            <a:r>
              <a:rPr lang="ru-RU"/>
              <a:t>наставничества </a:t>
            </a:r>
            <a:r>
              <a:rPr lang="ru-RU" smtClean="0"/>
              <a:t> в том числе и для </a:t>
            </a:r>
            <a:r>
              <a:rPr lang="ru-RU"/>
              <a:t>обучающихся с особыми образовательными потребностями и индивидуальными </a:t>
            </a:r>
            <a:r>
              <a:rPr lang="ru-RU" smtClean="0"/>
              <a:t>возможностями: для </a:t>
            </a:r>
            <a:r>
              <a:rPr lang="ru-RU"/>
              <a:t>обучающихся с </a:t>
            </a:r>
            <a:r>
              <a:rPr lang="ru-RU">
                <a:solidFill>
                  <a:srgbClr val="FF0000"/>
                </a:solidFill>
              </a:rPr>
              <a:t>ограниченными возможностями здоровья</a:t>
            </a:r>
            <a:r>
              <a:rPr lang="ru-RU"/>
              <a:t>, обучающихся, проявивших </a:t>
            </a:r>
            <a:r>
              <a:rPr lang="ru-RU">
                <a:solidFill>
                  <a:srgbClr val="FF0000"/>
                </a:solidFill>
              </a:rPr>
              <a:t>выдающиеся способности,</a:t>
            </a:r>
            <a:r>
              <a:rPr lang="ru-RU"/>
              <a:t> обучающихся, попавших в </a:t>
            </a:r>
            <a:r>
              <a:rPr lang="ru-RU">
                <a:solidFill>
                  <a:srgbClr val="FF0000"/>
                </a:solidFill>
              </a:rPr>
              <a:t>трудную жизненную ситуацию</a:t>
            </a:r>
            <a:r>
              <a:rPr lang="ru-RU"/>
              <a:t>, а также обучающихся из </a:t>
            </a:r>
            <a:r>
              <a:rPr lang="ru-RU">
                <a:solidFill>
                  <a:srgbClr val="FF0000"/>
                </a:solidFill>
              </a:rPr>
              <a:t>малоимущих семей</a:t>
            </a:r>
            <a:r>
              <a:rPr lang="ru-RU"/>
              <a:t>, проживающих в сельской местности и на труднодоступных и отдаленных территориях, </a:t>
            </a:r>
            <a:r>
              <a:rPr lang="ru-RU">
                <a:solidFill>
                  <a:srgbClr val="FF0000"/>
                </a:solidFill>
              </a:rPr>
              <a:t>детей-сирот</a:t>
            </a:r>
            <a:r>
              <a:rPr lang="ru-RU"/>
              <a:t> (оставшихся без попечения родителей).</a:t>
            </a:r>
          </a:p>
          <a:p>
            <a:pPr algn="just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584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413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Формы наставничества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929372"/>
              </p:ext>
            </p:extLst>
          </p:nvPr>
        </p:nvGraphicFramePr>
        <p:xfrm>
          <a:off x="467544" y="1340768"/>
          <a:ext cx="8208912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4680520"/>
              </a:tblGrid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Индивидуальное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наставничество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«Один наставник-один наставляемый»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09728" indent="0">
                        <a:buFont typeface="Arial" panose="020B0604020202020204" pitchFamily="34" charset="0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Групповое наставничество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«Один наставник-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</a:rPr>
                        <a:t> группа наставляемых»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Коллективно-индивидуальное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«Группа наставников - один наставляемый»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Коллективно-групповое наставничество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«Группа наставников-группа наставляемых»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820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Модели наставничества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97818"/>
              </p:ext>
            </p:extLst>
          </p:nvPr>
        </p:nvGraphicFramePr>
        <p:xfrm>
          <a:off x="179512" y="1196752"/>
          <a:ext cx="8784780" cy="5400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6264500"/>
              </a:tblGrid>
              <a:tr h="928766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Традиционное наставничество (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менторинг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коучинг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т.п.)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«Один-один» взаимодействие между более опытным педагогом/учащимся и педагогом/учащимся в течение определенного периода времени (3-6-9-12 месяцев)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5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Ситуативное наставничество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реагирования на конкретную проблему (адаптация,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трудная жизненная ситуация  и т.п.)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5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Наставничество в режиме проектной деятельности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по разработке и реализации проекта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5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Партнерское наставничество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«Равный – равному»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8766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Флеш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-наставничество (модификации)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Одноразовая встреча</a:t>
                      </a:r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после которой</a:t>
                      </a:r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участники решают, хотели бы они продолжить отношения наставничества или нет. Ограниченный временной интервал встреч пары/группы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5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Реверсивное наставничество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«Менее опытный- более опытному»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8766">
                <a:tc>
                  <a:txBody>
                    <a:bodyPr/>
                    <a:lstStyle/>
                    <a:p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Целеполагающее </a:t>
                      </a:r>
                      <a:r>
                        <a:rPr lang="ru-RU" sz="160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(краткосрочное) </a:t>
                      </a:r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наставничество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Постановка конкретных краткосрочных целей и их реализация в установленный период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921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 ОО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449792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sz="3600" dirty="0" smtClean="0"/>
              <a:t>Утверждение </a:t>
            </a:r>
            <a:r>
              <a:rPr lang="ru-RU" sz="3600" dirty="0"/>
              <a:t>Положения о программе наставничества;</a:t>
            </a:r>
          </a:p>
          <a:p>
            <a:pPr algn="just">
              <a:buFontTx/>
              <a:buChar char="-"/>
            </a:pPr>
            <a:r>
              <a:rPr lang="ru-RU" sz="3600" dirty="0"/>
              <a:t>Разработка и реализация программ наставничества;</a:t>
            </a:r>
          </a:p>
          <a:p>
            <a:pPr algn="just">
              <a:buFontTx/>
              <a:buChar char="-"/>
            </a:pPr>
            <a:r>
              <a:rPr lang="ru-RU" sz="3600" dirty="0"/>
              <a:t>Формировании банка данных наставников/наставляемых; банка программ  наставничества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2932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712968" cy="1152128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4.10.3.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программе наставничества в образовательной организации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организационной основой для внедрения целевой модели наставничества, определяет формы программы наставничества, зоны ответственности, права и обязанности участников, а также функции субъектов программы наставничества.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112568"/>
          </a:xfrm>
        </p:spPr>
        <p:txBody>
          <a:bodyPr>
            <a:normAutofit fontScale="40000" lnSpcReduction="20000"/>
          </a:bodyPr>
          <a:lstStyle/>
          <a:p>
            <a:pPr marL="109728" indent="0">
              <a:buNone/>
            </a:pPr>
            <a:r>
              <a:rPr lang="ru-RU" sz="4000" b="1" dirty="0" smtClean="0"/>
              <a:t>Положение </a:t>
            </a:r>
            <a:r>
              <a:rPr lang="ru-RU" sz="4000" b="1" dirty="0"/>
              <a:t>о программе наставничества </a:t>
            </a:r>
            <a:r>
              <a:rPr lang="ru-RU" sz="4000" b="1" dirty="0">
                <a:solidFill>
                  <a:srgbClr val="FF0000"/>
                </a:solidFill>
              </a:rPr>
              <a:t>может </a:t>
            </a:r>
            <a:r>
              <a:rPr lang="ru-RU" sz="4000" b="1" dirty="0" smtClean="0">
                <a:solidFill>
                  <a:srgbClr val="FF0000"/>
                </a:solidFill>
              </a:rPr>
              <a:t> включать </a:t>
            </a:r>
            <a:r>
              <a:rPr lang="ru-RU" sz="4000" b="1" dirty="0"/>
              <a:t>в себя:</a:t>
            </a:r>
            <a:endParaRPr lang="ru-RU" sz="4000" dirty="0"/>
          </a:p>
          <a:p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программ наставничества;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права, обязанности и задачи наставников, наставляемых, кураторов и законных представителей наставляемых в случае, если участник программы несовершеннолетний;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выдвигаемые к наставникам, изъявляющим желание принять участие в программе;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отбора и обучения наставников;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формирования пар и групп из наставника и наставляемого (наставляемых);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закрепления наставнических пар;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сроки отчетности наставника и куратора о процессе реализации программы наставничества;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условия поощрения наставника;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эффективности работы наставника;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публикации результатов программы наставничества на сайте образовательной организации и организаций-партнеров;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соглашения между наставником и наставляемым, а также законными представителями наставляемого в случае, если участник программы несовершеннолетний;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согласий на обработку персональных данных от участников наставнической программы или их законных представителей в случае, если участники несовершеннолетние.</a:t>
            </a:r>
          </a:p>
        </p:txBody>
      </p:sp>
    </p:spTree>
    <p:extLst>
      <p:ext uri="{BB962C8B-B14F-4D97-AF65-F5344CB8AC3E}">
        <p14:creationId xmlns:p14="http://schemas.microsoft.com/office/powerpoint/2010/main" val="3997500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856984" cy="55780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+mn-lt"/>
              </a:rPr>
              <a:t>Программа наставничества (единая для ОО)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 записка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Цель и задачи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Ролевые модели в рамках форм наставничества, реализуемые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образовательной организации.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Типовые индивидуальные планы развития наставляемых под руководством наставника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контексте различных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наставничества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Календарный план работы Школы наставника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662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55780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 ИНДИВИДУАЛЬНЫЙ  ПЛАН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37778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1800" b="1" dirty="0"/>
              <a:t>Форма наставничества: «Ученик – ученик»</a:t>
            </a:r>
            <a:endParaRPr lang="ru-RU" sz="1800" dirty="0"/>
          </a:p>
          <a:p>
            <a:pPr marL="109728" indent="0">
              <a:buNone/>
            </a:pPr>
            <a:r>
              <a:rPr lang="ru-RU" sz="1800" dirty="0"/>
              <a:t>Форма наставничества: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наставничество</a:t>
            </a:r>
          </a:p>
          <a:p>
            <a:pPr marL="109728" indent="0">
              <a:buNone/>
            </a:pPr>
            <a:r>
              <a:rPr lang="ru-RU" sz="1800" dirty="0" smtClean="0"/>
              <a:t>«</a:t>
            </a:r>
            <a:r>
              <a:rPr lang="ru-RU" sz="1800" dirty="0"/>
              <a:t>Ученик-ученик». </a:t>
            </a:r>
          </a:p>
          <a:p>
            <a:pPr marL="109728" indent="0">
              <a:buNone/>
            </a:pPr>
            <a:r>
              <a:rPr lang="ru-RU" sz="1800" dirty="0"/>
              <a:t>Ролевая модель: </a:t>
            </a:r>
            <a:endParaRPr lang="ru-RU" sz="1800" dirty="0" smtClean="0"/>
          </a:p>
          <a:p>
            <a:pPr marL="109728" indent="0">
              <a:buNone/>
            </a:pPr>
            <a:r>
              <a:rPr lang="ru-RU" sz="1800" dirty="0" smtClean="0"/>
              <a:t>Ф.И.О</a:t>
            </a:r>
            <a:r>
              <a:rPr lang="ru-RU" sz="1800" dirty="0"/>
              <a:t>., класс/группа наставляемого </a:t>
            </a:r>
          </a:p>
          <a:p>
            <a:pPr marL="109728" indent="0">
              <a:buNone/>
            </a:pPr>
            <a:r>
              <a:rPr lang="ru-RU" sz="1800" dirty="0"/>
              <a:t>Ф.И.О. и должность наставника</a:t>
            </a:r>
          </a:p>
          <a:p>
            <a:pPr marL="109728" indent="0">
              <a:buNone/>
            </a:pPr>
            <a:r>
              <a:rPr lang="ru-RU" sz="1800" dirty="0"/>
              <a:t>Срок осуществления плана: с  … по </a:t>
            </a:r>
          </a:p>
          <a:p>
            <a:pPr marL="109728" indent="0">
              <a:buNone/>
            </a:pPr>
            <a:endParaRPr lang="ru-RU" sz="18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585595"/>
              </p:ext>
            </p:extLst>
          </p:nvPr>
        </p:nvGraphicFramePr>
        <p:xfrm>
          <a:off x="457200" y="3717031"/>
          <a:ext cx="8435280" cy="2664298"/>
        </p:xfrm>
        <a:graphic>
          <a:graphicData uri="http://schemas.openxmlformats.org/drawingml/2006/table">
            <a:tbl>
              <a:tblPr firstRow="1" firstCol="1" bandRow="1"/>
              <a:tblGrid>
                <a:gridCol w="388023"/>
                <a:gridCol w="2870117"/>
                <a:gridCol w="578225"/>
                <a:gridCol w="2827506"/>
                <a:gridCol w="835305"/>
                <a:gridCol w="936104"/>
              </a:tblGrid>
              <a:tr h="791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Проект, задание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Фактический результат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142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1. Анализ трудностей и способы их преодоления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1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Провести самодиагностику на предмет определения приоритетных направлений развития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 перечень дефицитных компетенций, требующих развития; сформулирован перечень тем консультаций с наставником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Провести диагностическую/развивающую беседу с наставником, для уточнения зон развития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41" marR="67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57200" y="336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57200" y="3360738"/>
            <a:ext cx="3017838" cy="7937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67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1048</Words>
  <Application>Microsoft Office PowerPoint</Application>
  <PresentationFormat>Экран (4:3)</PresentationFormat>
  <Paragraphs>185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Приморский краевой институт развития образования Региональный наставнический центр Проектирование программ разных форм наставничества в образовательных организациях       22 апреля 2021 года. </vt:lpstr>
      <vt:lpstr>Примерные формы наставничества</vt:lpstr>
      <vt:lpstr>Ученик-ученик</vt:lpstr>
      <vt:lpstr>Формы наставничества</vt:lpstr>
      <vt:lpstr>Модели наставничества</vt:lpstr>
      <vt:lpstr>Дорожная карта ОО  </vt:lpstr>
      <vt:lpstr>4.10.3. Положение о программе наставничества в образовательной организации является организационной основой для внедрения целевой модели наставничества, определяет формы программы наставничества, зоны ответственности, права и обязанности участников, а также функции субъектов программы наставничества. </vt:lpstr>
      <vt:lpstr>Программа наставничества (единая для ОО)</vt:lpstr>
      <vt:lpstr>ТИПОВОЙ  ИНДИВИДУАЛЬНЫЙ  ПЛАН</vt:lpstr>
      <vt:lpstr>КАЛЕНДАРНЫЙ ПЛАН РАБОТЫ ШКОЛЫ НАСТАВНИКА</vt:lpstr>
      <vt:lpstr>До 1 июня 2021 года  до 1 января 2022 года</vt:lpstr>
      <vt:lpstr>Сводная таблица для образовательных организаций </vt:lpstr>
      <vt:lpstr>Презентация PowerPoint</vt:lpstr>
      <vt:lpstr>Формирование базы наставляемых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Приморский краевой институт развития образования Региональный наставнический центр Проектирование программ разных форм наставничества в образовательных организациях  . </dc:title>
  <dc:creator>Юлия А. Сеничева</dc:creator>
  <cp:lastModifiedBy>Юлия А. Сеничева</cp:lastModifiedBy>
  <cp:revision>21</cp:revision>
  <dcterms:created xsi:type="dcterms:W3CDTF">2021-04-15T00:13:53Z</dcterms:created>
  <dcterms:modified xsi:type="dcterms:W3CDTF">2021-04-20T06:11:48Z</dcterms:modified>
</cp:coreProperties>
</file>