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6" r:id="rId3"/>
    <p:sldMasterId id="2147483672" r:id="rId4"/>
    <p:sldMasterId id="2147483678" r:id="rId5"/>
  </p:sldMasterIdLst>
  <p:notesMasterIdLst>
    <p:notesMasterId r:id="rId17"/>
  </p:notesMasterIdLst>
  <p:sldIdLst>
    <p:sldId id="256" r:id="rId6"/>
    <p:sldId id="257" r:id="rId7"/>
    <p:sldId id="258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56C0C0-1D99-4B21-8CBC-D3E68FFE3EF0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890200-83B3-4C31-BE1A-B371682360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284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1FDE44-3196-498E-A603-8183451638D1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561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1FDE44-3196-498E-A603-8183451638D1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036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51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64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64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4C0D0694-D12B-4775-B1F1-AC3116FA112D}"/>
              </a:ext>
            </a:extLst>
          </p:cNvPr>
          <p:cNvSpPr/>
          <p:nvPr userDrawn="1"/>
        </p:nvSpPr>
        <p:spPr>
          <a:xfrm rot="10800000" flipH="1">
            <a:off x="8423869" y="0"/>
            <a:ext cx="717713" cy="6858000"/>
          </a:xfrm>
          <a:prstGeom prst="rect">
            <a:avLst/>
          </a:prstGeom>
          <a:gradFill>
            <a:gsLst>
              <a:gs pos="82000">
                <a:srgbClr val="1B3281"/>
              </a:gs>
              <a:gs pos="6000">
                <a:srgbClr val="0072BC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pic>
        <p:nvPicPr>
          <p:cNvPr id="7" name="Рисунок 6" descr="Изображение выглядит как книга, текст&#10;&#10;Автоматически созданное описание">
            <a:extLst>
              <a:ext uri="{FF2B5EF4-FFF2-40B4-BE49-F238E27FC236}">
                <a16:creationId xmlns="" xmlns:a16="http://schemas.microsoft.com/office/drawing/2014/main" id="{4D42D58B-1A3F-4F9E-AC76-17F6671CB1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793" y="152426"/>
            <a:ext cx="529865" cy="819357"/>
          </a:xfrm>
          <a:prstGeom prst="rect">
            <a:avLst/>
          </a:prstGeom>
        </p:spPr>
      </p:pic>
      <p:sp>
        <p:nvSpPr>
          <p:cNvPr id="8" name="Номер слайда 1">
            <a:extLst>
              <a:ext uri="{FF2B5EF4-FFF2-40B4-BE49-F238E27FC236}">
                <a16:creationId xmlns="" xmlns:a16="http://schemas.microsoft.com/office/drawing/2014/main" id="{44E4AA84-4D85-4FAD-BEF9-1BFB674B7C77}"/>
              </a:ext>
            </a:extLst>
          </p:cNvPr>
          <p:cNvSpPr txBox="1">
            <a:spLocks/>
          </p:cNvSpPr>
          <p:nvPr userDrawn="1"/>
        </p:nvSpPr>
        <p:spPr>
          <a:xfrm>
            <a:off x="8518719" y="6420683"/>
            <a:ext cx="551854" cy="376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725C68B6-61C2-468F-89AB-4B9F7531AA68}" type="slidenum">
              <a:rPr lang="ru-RU" sz="160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1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DFCBAD97-65E4-43C9-84A2-90326F2BBDA2}"/>
              </a:ext>
            </a:extLst>
          </p:cNvPr>
          <p:cNvCxnSpPr/>
          <p:nvPr userDrawn="1"/>
        </p:nvCxnSpPr>
        <p:spPr>
          <a:xfrm>
            <a:off x="0" y="1117600"/>
            <a:ext cx="1393372" cy="0"/>
          </a:xfrm>
          <a:prstGeom prst="line">
            <a:avLst/>
          </a:prstGeom>
          <a:ln w="76200">
            <a:solidFill>
              <a:srgbClr val="0072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0747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Изображение выглядит как текст&#10;&#10;Автоматически созданное описание">
            <a:extLst>
              <a:ext uri="{FF2B5EF4-FFF2-40B4-BE49-F238E27FC236}">
                <a16:creationId xmlns="" xmlns:a16="http://schemas.microsoft.com/office/drawing/2014/main" id="{33C7E2CC-65E1-4566-85CF-1CC8A9E9F2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7406" y="128091"/>
            <a:ext cx="560240" cy="867972"/>
          </a:xfrm>
          <a:prstGeom prst="rect">
            <a:avLst/>
          </a:prstGeom>
        </p:spPr>
      </p:pic>
      <p:sp>
        <p:nvSpPr>
          <p:cNvPr id="8" name="Номер слайда 1">
            <a:extLst>
              <a:ext uri="{FF2B5EF4-FFF2-40B4-BE49-F238E27FC236}">
                <a16:creationId xmlns="" xmlns:a16="http://schemas.microsoft.com/office/drawing/2014/main" id="{44E4AA84-4D85-4FAD-BEF9-1BFB674B7C77}"/>
              </a:ext>
            </a:extLst>
          </p:cNvPr>
          <p:cNvSpPr txBox="1">
            <a:spLocks/>
          </p:cNvSpPr>
          <p:nvPr userDrawn="1"/>
        </p:nvSpPr>
        <p:spPr>
          <a:xfrm>
            <a:off x="8518719" y="6420683"/>
            <a:ext cx="551854" cy="376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725C68B6-61C2-468F-89AB-4B9F7531AA68}" type="slidenum">
              <a:rPr lang="ru-RU" sz="1600" smtClean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1600" dirty="0">
              <a:solidFill>
                <a:srgbClr val="0072B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DFCBAD97-65E4-43C9-84A2-90326F2BBDA2}"/>
              </a:ext>
            </a:extLst>
          </p:cNvPr>
          <p:cNvCxnSpPr/>
          <p:nvPr userDrawn="1"/>
        </p:nvCxnSpPr>
        <p:spPr>
          <a:xfrm>
            <a:off x="0" y="1117600"/>
            <a:ext cx="1393372" cy="0"/>
          </a:xfrm>
          <a:prstGeom prst="line">
            <a:avLst/>
          </a:prstGeom>
          <a:ln w="76200">
            <a:solidFill>
              <a:srgbClr val="0072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26424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выглядит как карта&#10;&#10;Автоматически созданное описание">
            <a:extLst>
              <a:ext uri="{FF2B5EF4-FFF2-40B4-BE49-F238E27FC236}">
                <a16:creationId xmlns="" xmlns:a16="http://schemas.microsoft.com/office/drawing/2014/main" id="{9F04A334-564B-43B9-A1C2-D3108356F3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33"/>
          <a:stretch/>
        </p:blipFill>
        <p:spPr>
          <a:xfrm>
            <a:off x="6248400" y="0"/>
            <a:ext cx="2895600" cy="6858000"/>
          </a:xfrm>
          <a:prstGeom prst="rect">
            <a:avLst/>
          </a:prstGeom>
        </p:spPr>
      </p:pic>
      <p:pic>
        <p:nvPicPr>
          <p:cNvPr id="5" name="Рисунок 4" descr="Изображение выглядит как книга, текст&#10;&#10;Автоматически созданное описание">
            <a:extLst>
              <a:ext uri="{FF2B5EF4-FFF2-40B4-BE49-F238E27FC236}">
                <a16:creationId xmlns="" xmlns:a16="http://schemas.microsoft.com/office/drawing/2014/main" id="{0CC14C7F-016E-49D4-B8B0-C7ECA8A62C9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0805" y="1654032"/>
            <a:ext cx="1390944" cy="215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0892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выглядит как карта&#10;&#10;Автоматически созданное описание">
            <a:extLst>
              <a:ext uri="{FF2B5EF4-FFF2-40B4-BE49-F238E27FC236}">
                <a16:creationId xmlns="" xmlns:a16="http://schemas.microsoft.com/office/drawing/2014/main" id="{0D23CDFE-39B3-47A1-B816-383B436410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2954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872084-AA93-48A3-A056-F554C2E2521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25.06.2021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36B39C-94AD-432B-86B8-37EDEF2987B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3666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4C0D0694-D12B-4775-B1F1-AC3116FA112D}"/>
              </a:ext>
            </a:extLst>
          </p:cNvPr>
          <p:cNvSpPr/>
          <p:nvPr userDrawn="1"/>
        </p:nvSpPr>
        <p:spPr>
          <a:xfrm rot="10800000" flipH="1">
            <a:off x="8423866" y="0"/>
            <a:ext cx="717713" cy="6858000"/>
          </a:xfrm>
          <a:prstGeom prst="rect">
            <a:avLst/>
          </a:prstGeom>
          <a:gradFill>
            <a:gsLst>
              <a:gs pos="82000">
                <a:srgbClr val="1B3281"/>
              </a:gs>
              <a:gs pos="6000">
                <a:srgbClr val="0072BC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pic>
        <p:nvPicPr>
          <p:cNvPr id="7" name="Рисунок 6" descr="Изображение выглядит как книга, текст&#10;&#10;Автоматически созданное описание">
            <a:extLst>
              <a:ext uri="{FF2B5EF4-FFF2-40B4-BE49-F238E27FC236}">
                <a16:creationId xmlns="" xmlns:a16="http://schemas.microsoft.com/office/drawing/2014/main" id="{4D42D58B-1A3F-4F9E-AC76-17F6671CB1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790" y="152420"/>
            <a:ext cx="529865" cy="819357"/>
          </a:xfrm>
          <a:prstGeom prst="rect">
            <a:avLst/>
          </a:prstGeom>
        </p:spPr>
      </p:pic>
      <p:sp>
        <p:nvSpPr>
          <p:cNvPr id="8" name="Номер слайда 1">
            <a:extLst>
              <a:ext uri="{FF2B5EF4-FFF2-40B4-BE49-F238E27FC236}">
                <a16:creationId xmlns="" xmlns:a16="http://schemas.microsoft.com/office/drawing/2014/main" id="{44E4AA84-4D85-4FAD-BEF9-1BFB674B7C77}"/>
              </a:ext>
            </a:extLst>
          </p:cNvPr>
          <p:cNvSpPr txBox="1">
            <a:spLocks/>
          </p:cNvSpPr>
          <p:nvPr userDrawn="1"/>
        </p:nvSpPr>
        <p:spPr>
          <a:xfrm>
            <a:off x="8518719" y="6420677"/>
            <a:ext cx="551854" cy="376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725C68B6-61C2-468F-89AB-4B9F7531AA68}" type="slidenum">
              <a:rPr lang="ru-RU" sz="160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1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DFCBAD97-65E4-43C9-84A2-90326F2BBDA2}"/>
              </a:ext>
            </a:extLst>
          </p:cNvPr>
          <p:cNvCxnSpPr/>
          <p:nvPr userDrawn="1"/>
        </p:nvCxnSpPr>
        <p:spPr>
          <a:xfrm>
            <a:off x="0" y="1117600"/>
            <a:ext cx="1393372" cy="0"/>
          </a:xfrm>
          <a:prstGeom prst="line">
            <a:avLst/>
          </a:prstGeom>
          <a:ln w="76200">
            <a:solidFill>
              <a:srgbClr val="0072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31183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Изображение выглядит как текст&#10;&#10;Автоматически созданное описание">
            <a:extLst>
              <a:ext uri="{FF2B5EF4-FFF2-40B4-BE49-F238E27FC236}">
                <a16:creationId xmlns="" xmlns:a16="http://schemas.microsoft.com/office/drawing/2014/main" id="{33C7E2CC-65E1-4566-85CF-1CC8A9E9F2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7406" y="128091"/>
            <a:ext cx="560240" cy="867972"/>
          </a:xfrm>
          <a:prstGeom prst="rect">
            <a:avLst/>
          </a:prstGeom>
        </p:spPr>
      </p:pic>
      <p:sp>
        <p:nvSpPr>
          <p:cNvPr id="8" name="Номер слайда 1">
            <a:extLst>
              <a:ext uri="{FF2B5EF4-FFF2-40B4-BE49-F238E27FC236}">
                <a16:creationId xmlns="" xmlns:a16="http://schemas.microsoft.com/office/drawing/2014/main" id="{44E4AA84-4D85-4FAD-BEF9-1BFB674B7C77}"/>
              </a:ext>
            </a:extLst>
          </p:cNvPr>
          <p:cNvSpPr txBox="1">
            <a:spLocks/>
          </p:cNvSpPr>
          <p:nvPr userDrawn="1"/>
        </p:nvSpPr>
        <p:spPr>
          <a:xfrm>
            <a:off x="8518719" y="6420677"/>
            <a:ext cx="551854" cy="376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725C68B6-61C2-468F-89AB-4B9F7531AA68}" type="slidenum">
              <a:rPr lang="ru-RU" sz="1600" smtClean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1600" dirty="0">
              <a:solidFill>
                <a:srgbClr val="0072B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DFCBAD97-65E4-43C9-84A2-90326F2BBDA2}"/>
              </a:ext>
            </a:extLst>
          </p:cNvPr>
          <p:cNvCxnSpPr/>
          <p:nvPr userDrawn="1"/>
        </p:nvCxnSpPr>
        <p:spPr>
          <a:xfrm>
            <a:off x="0" y="1117600"/>
            <a:ext cx="1393372" cy="0"/>
          </a:xfrm>
          <a:prstGeom prst="line">
            <a:avLst/>
          </a:prstGeom>
          <a:ln w="76200">
            <a:solidFill>
              <a:srgbClr val="0072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61050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выглядит как карта&#10;&#10;Автоматически созданное описание">
            <a:extLst>
              <a:ext uri="{FF2B5EF4-FFF2-40B4-BE49-F238E27FC236}">
                <a16:creationId xmlns="" xmlns:a16="http://schemas.microsoft.com/office/drawing/2014/main" id="{9F04A334-564B-43B9-A1C2-D3108356F3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33"/>
          <a:stretch/>
        </p:blipFill>
        <p:spPr>
          <a:xfrm>
            <a:off x="6248400" y="0"/>
            <a:ext cx="2895600" cy="6858000"/>
          </a:xfrm>
          <a:prstGeom prst="rect">
            <a:avLst/>
          </a:prstGeom>
        </p:spPr>
      </p:pic>
      <p:pic>
        <p:nvPicPr>
          <p:cNvPr id="5" name="Рисунок 4" descr="Изображение выглядит как книга, текст&#10;&#10;Автоматически созданное описание">
            <a:extLst>
              <a:ext uri="{FF2B5EF4-FFF2-40B4-BE49-F238E27FC236}">
                <a16:creationId xmlns="" xmlns:a16="http://schemas.microsoft.com/office/drawing/2014/main" id="{0CC14C7F-016E-49D4-B8B0-C7ECA8A62C9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0805" y="1654032"/>
            <a:ext cx="1390944" cy="215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22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выглядит как карта&#10;&#10;Автоматически созданное описание">
            <a:extLst>
              <a:ext uri="{FF2B5EF4-FFF2-40B4-BE49-F238E27FC236}">
                <a16:creationId xmlns="" xmlns:a16="http://schemas.microsoft.com/office/drawing/2014/main" id="{0D23CDFE-39B3-47A1-B816-383B436410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510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872084-AA93-48A3-A056-F554C2E2521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25.06.2021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36B39C-94AD-432B-86B8-37EDEF2987B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1773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4C0D0694-D12B-4775-B1F1-AC3116FA112D}"/>
              </a:ext>
            </a:extLst>
          </p:cNvPr>
          <p:cNvSpPr/>
          <p:nvPr userDrawn="1"/>
        </p:nvSpPr>
        <p:spPr>
          <a:xfrm rot="10800000" flipH="1">
            <a:off x="8423862" y="0"/>
            <a:ext cx="717713" cy="6858000"/>
          </a:xfrm>
          <a:prstGeom prst="rect">
            <a:avLst/>
          </a:prstGeom>
          <a:gradFill>
            <a:gsLst>
              <a:gs pos="82000">
                <a:srgbClr val="1B3281"/>
              </a:gs>
              <a:gs pos="6000">
                <a:srgbClr val="0072BC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pic>
        <p:nvPicPr>
          <p:cNvPr id="7" name="Рисунок 6" descr="Изображение выглядит как книга, текст&#10;&#10;Автоматически созданное описание">
            <a:extLst>
              <a:ext uri="{FF2B5EF4-FFF2-40B4-BE49-F238E27FC236}">
                <a16:creationId xmlns="" xmlns:a16="http://schemas.microsoft.com/office/drawing/2014/main" id="{4D42D58B-1A3F-4F9E-AC76-17F6671CB1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786" y="152412"/>
            <a:ext cx="529865" cy="819357"/>
          </a:xfrm>
          <a:prstGeom prst="rect">
            <a:avLst/>
          </a:prstGeom>
        </p:spPr>
      </p:pic>
      <p:sp>
        <p:nvSpPr>
          <p:cNvPr id="8" name="Номер слайда 1">
            <a:extLst>
              <a:ext uri="{FF2B5EF4-FFF2-40B4-BE49-F238E27FC236}">
                <a16:creationId xmlns="" xmlns:a16="http://schemas.microsoft.com/office/drawing/2014/main" id="{44E4AA84-4D85-4FAD-BEF9-1BFB674B7C77}"/>
              </a:ext>
            </a:extLst>
          </p:cNvPr>
          <p:cNvSpPr txBox="1">
            <a:spLocks/>
          </p:cNvSpPr>
          <p:nvPr userDrawn="1"/>
        </p:nvSpPr>
        <p:spPr>
          <a:xfrm>
            <a:off x="8518719" y="6420669"/>
            <a:ext cx="551854" cy="376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725C68B6-61C2-468F-89AB-4B9F7531AA68}" type="slidenum">
              <a:rPr lang="ru-RU" sz="160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1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DFCBAD97-65E4-43C9-84A2-90326F2BBDA2}"/>
              </a:ext>
            </a:extLst>
          </p:cNvPr>
          <p:cNvCxnSpPr/>
          <p:nvPr userDrawn="1"/>
        </p:nvCxnSpPr>
        <p:spPr>
          <a:xfrm>
            <a:off x="0" y="1117600"/>
            <a:ext cx="1393372" cy="0"/>
          </a:xfrm>
          <a:prstGeom prst="line">
            <a:avLst/>
          </a:prstGeom>
          <a:ln w="76200">
            <a:solidFill>
              <a:srgbClr val="0072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11373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Изображение выглядит как текст&#10;&#10;Автоматически созданное описание">
            <a:extLst>
              <a:ext uri="{FF2B5EF4-FFF2-40B4-BE49-F238E27FC236}">
                <a16:creationId xmlns="" xmlns:a16="http://schemas.microsoft.com/office/drawing/2014/main" id="{33C7E2CC-65E1-4566-85CF-1CC8A9E9F2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7406" y="128091"/>
            <a:ext cx="560240" cy="867972"/>
          </a:xfrm>
          <a:prstGeom prst="rect">
            <a:avLst/>
          </a:prstGeom>
        </p:spPr>
      </p:pic>
      <p:sp>
        <p:nvSpPr>
          <p:cNvPr id="8" name="Номер слайда 1">
            <a:extLst>
              <a:ext uri="{FF2B5EF4-FFF2-40B4-BE49-F238E27FC236}">
                <a16:creationId xmlns="" xmlns:a16="http://schemas.microsoft.com/office/drawing/2014/main" id="{44E4AA84-4D85-4FAD-BEF9-1BFB674B7C77}"/>
              </a:ext>
            </a:extLst>
          </p:cNvPr>
          <p:cNvSpPr txBox="1">
            <a:spLocks/>
          </p:cNvSpPr>
          <p:nvPr userDrawn="1"/>
        </p:nvSpPr>
        <p:spPr>
          <a:xfrm>
            <a:off x="8518719" y="6420669"/>
            <a:ext cx="551854" cy="376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725C68B6-61C2-468F-89AB-4B9F7531AA68}" type="slidenum">
              <a:rPr lang="ru-RU" sz="1600" smtClean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1600" dirty="0">
              <a:solidFill>
                <a:srgbClr val="0072B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DFCBAD97-65E4-43C9-84A2-90326F2BBDA2}"/>
              </a:ext>
            </a:extLst>
          </p:cNvPr>
          <p:cNvCxnSpPr/>
          <p:nvPr userDrawn="1"/>
        </p:nvCxnSpPr>
        <p:spPr>
          <a:xfrm>
            <a:off x="0" y="1117600"/>
            <a:ext cx="1393372" cy="0"/>
          </a:xfrm>
          <a:prstGeom prst="line">
            <a:avLst/>
          </a:prstGeom>
          <a:ln w="76200">
            <a:solidFill>
              <a:srgbClr val="0072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99177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выглядит как карта&#10;&#10;Автоматически созданное описание">
            <a:extLst>
              <a:ext uri="{FF2B5EF4-FFF2-40B4-BE49-F238E27FC236}">
                <a16:creationId xmlns="" xmlns:a16="http://schemas.microsoft.com/office/drawing/2014/main" id="{9F04A334-564B-43B9-A1C2-D3108356F3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33"/>
          <a:stretch/>
        </p:blipFill>
        <p:spPr>
          <a:xfrm>
            <a:off x="6248400" y="0"/>
            <a:ext cx="2895600" cy="6858000"/>
          </a:xfrm>
          <a:prstGeom prst="rect">
            <a:avLst/>
          </a:prstGeom>
        </p:spPr>
      </p:pic>
      <p:pic>
        <p:nvPicPr>
          <p:cNvPr id="5" name="Рисунок 4" descr="Изображение выглядит как книга, текст&#10;&#10;Автоматически созданное описание">
            <a:extLst>
              <a:ext uri="{FF2B5EF4-FFF2-40B4-BE49-F238E27FC236}">
                <a16:creationId xmlns="" xmlns:a16="http://schemas.microsoft.com/office/drawing/2014/main" id="{0CC14C7F-016E-49D4-B8B0-C7ECA8A62C9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0805" y="1654032"/>
            <a:ext cx="1390944" cy="215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4380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выглядит как карта&#10;&#10;Автоматически созданное описание">
            <a:extLst>
              <a:ext uri="{FF2B5EF4-FFF2-40B4-BE49-F238E27FC236}">
                <a16:creationId xmlns="" xmlns:a16="http://schemas.microsoft.com/office/drawing/2014/main" id="{0D23CDFE-39B3-47A1-B816-383B436410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3448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872084-AA93-48A3-A056-F554C2E2521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25.06.2021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36B39C-94AD-432B-86B8-37EDEF2987B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7606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4C0D0694-D12B-4775-B1F1-AC3116FA112D}"/>
              </a:ext>
            </a:extLst>
          </p:cNvPr>
          <p:cNvSpPr/>
          <p:nvPr userDrawn="1"/>
        </p:nvSpPr>
        <p:spPr>
          <a:xfrm rot="10800000" flipH="1">
            <a:off x="8423857" y="0"/>
            <a:ext cx="717713" cy="6858000"/>
          </a:xfrm>
          <a:prstGeom prst="rect">
            <a:avLst/>
          </a:prstGeom>
          <a:gradFill>
            <a:gsLst>
              <a:gs pos="82000">
                <a:srgbClr val="1B3281"/>
              </a:gs>
              <a:gs pos="6000">
                <a:srgbClr val="0072BC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pic>
        <p:nvPicPr>
          <p:cNvPr id="7" name="Рисунок 6" descr="Изображение выглядит как книга, текст&#10;&#10;Автоматически созданное описание">
            <a:extLst>
              <a:ext uri="{FF2B5EF4-FFF2-40B4-BE49-F238E27FC236}">
                <a16:creationId xmlns="" xmlns:a16="http://schemas.microsoft.com/office/drawing/2014/main" id="{4D42D58B-1A3F-4F9E-AC76-17F6671CB1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781" y="152402"/>
            <a:ext cx="529865" cy="819357"/>
          </a:xfrm>
          <a:prstGeom prst="rect">
            <a:avLst/>
          </a:prstGeom>
        </p:spPr>
      </p:pic>
      <p:sp>
        <p:nvSpPr>
          <p:cNvPr id="8" name="Номер слайда 1">
            <a:extLst>
              <a:ext uri="{FF2B5EF4-FFF2-40B4-BE49-F238E27FC236}">
                <a16:creationId xmlns="" xmlns:a16="http://schemas.microsoft.com/office/drawing/2014/main" id="{44E4AA84-4D85-4FAD-BEF9-1BFB674B7C77}"/>
              </a:ext>
            </a:extLst>
          </p:cNvPr>
          <p:cNvSpPr txBox="1">
            <a:spLocks/>
          </p:cNvSpPr>
          <p:nvPr userDrawn="1"/>
        </p:nvSpPr>
        <p:spPr>
          <a:xfrm>
            <a:off x="8518719" y="6420659"/>
            <a:ext cx="551854" cy="376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725C68B6-61C2-468F-89AB-4B9F7531AA68}" type="slidenum">
              <a:rPr lang="ru-RU" sz="160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1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DFCBAD97-65E4-43C9-84A2-90326F2BBDA2}"/>
              </a:ext>
            </a:extLst>
          </p:cNvPr>
          <p:cNvCxnSpPr/>
          <p:nvPr userDrawn="1"/>
        </p:nvCxnSpPr>
        <p:spPr>
          <a:xfrm>
            <a:off x="0" y="1117600"/>
            <a:ext cx="1393372" cy="0"/>
          </a:xfrm>
          <a:prstGeom prst="line">
            <a:avLst/>
          </a:prstGeom>
          <a:ln w="76200">
            <a:solidFill>
              <a:srgbClr val="0072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1964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Изображение выглядит как текст&#10;&#10;Автоматически созданное описание">
            <a:extLst>
              <a:ext uri="{FF2B5EF4-FFF2-40B4-BE49-F238E27FC236}">
                <a16:creationId xmlns="" xmlns:a16="http://schemas.microsoft.com/office/drawing/2014/main" id="{33C7E2CC-65E1-4566-85CF-1CC8A9E9F2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7406" y="128091"/>
            <a:ext cx="560240" cy="867972"/>
          </a:xfrm>
          <a:prstGeom prst="rect">
            <a:avLst/>
          </a:prstGeom>
        </p:spPr>
      </p:pic>
      <p:sp>
        <p:nvSpPr>
          <p:cNvPr id="8" name="Номер слайда 1">
            <a:extLst>
              <a:ext uri="{FF2B5EF4-FFF2-40B4-BE49-F238E27FC236}">
                <a16:creationId xmlns="" xmlns:a16="http://schemas.microsoft.com/office/drawing/2014/main" id="{44E4AA84-4D85-4FAD-BEF9-1BFB674B7C77}"/>
              </a:ext>
            </a:extLst>
          </p:cNvPr>
          <p:cNvSpPr txBox="1">
            <a:spLocks/>
          </p:cNvSpPr>
          <p:nvPr userDrawn="1"/>
        </p:nvSpPr>
        <p:spPr>
          <a:xfrm>
            <a:off x="8518719" y="6420659"/>
            <a:ext cx="551854" cy="376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725C68B6-61C2-468F-89AB-4B9F7531AA68}" type="slidenum">
              <a:rPr lang="ru-RU" sz="1600" smtClean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1600" dirty="0">
              <a:solidFill>
                <a:srgbClr val="0072B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DFCBAD97-65E4-43C9-84A2-90326F2BBDA2}"/>
              </a:ext>
            </a:extLst>
          </p:cNvPr>
          <p:cNvCxnSpPr/>
          <p:nvPr userDrawn="1"/>
        </p:nvCxnSpPr>
        <p:spPr>
          <a:xfrm>
            <a:off x="0" y="1117600"/>
            <a:ext cx="1393372" cy="0"/>
          </a:xfrm>
          <a:prstGeom prst="line">
            <a:avLst/>
          </a:prstGeom>
          <a:ln w="76200">
            <a:solidFill>
              <a:srgbClr val="0072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45555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выглядит как карта&#10;&#10;Автоматически созданное описание">
            <a:extLst>
              <a:ext uri="{FF2B5EF4-FFF2-40B4-BE49-F238E27FC236}">
                <a16:creationId xmlns="" xmlns:a16="http://schemas.microsoft.com/office/drawing/2014/main" id="{9F04A334-564B-43B9-A1C2-D3108356F3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33"/>
          <a:stretch/>
        </p:blipFill>
        <p:spPr>
          <a:xfrm>
            <a:off x="6248400" y="0"/>
            <a:ext cx="2895600" cy="6858000"/>
          </a:xfrm>
          <a:prstGeom prst="rect">
            <a:avLst/>
          </a:prstGeom>
        </p:spPr>
      </p:pic>
      <p:pic>
        <p:nvPicPr>
          <p:cNvPr id="5" name="Рисунок 4" descr="Изображение выглядит как книга, текст&#10;&#10;Автоматически созданное описание">
            <a:extLst>
              <a:ext uri="{FF2B5EF4-FFF2-40B4-BE49-F238E27FC236}">
                <a16:creationId xmlns="" xmlns:a16="http://schemas.microsoft.com/office/drawing/2014/main" id="{0CC14C7F-016E-49D4-B8B0-C7ECA8A62C9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0805" y="1654032"/>
            <a:ext cx="1390944" cy="215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81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2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выглядит как карта&#10;&#10;Автоматически созданное описание">
            <a:extLst>
              <a:ext uri="{FF2B5EF4-FFF2-40B4-BE49-F238E27FC236}">
                <a16:creationId xmlns="" xmlns:a16="http://schemas.microsoft.com/office/drawing/2014/main" id="{0D23CDFE-39B3-47A1-B816-383B436410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2507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872084-AA93-48A3-A056-F554C2E2521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25.06.2021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36B39C-94AD-432B-86B8-37EDEF2987B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287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7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31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7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8041C7A-404D-4A1A-8130-03CF3FF7F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D97A78E-AE0C-496D-875C-E74DBE825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B708932-BFCA-43CF-A98E-C9B84838D7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7435FE6-3A62-46A3-AD8C-BF2F692313A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25.06.2021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7857F0A-3123-49DA-B46C-A65C8699C4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77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1221AAF-B13C-44AD-8EC8-B707771E5D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3607B4C-393F-4E3D-A696-83B041F08FC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824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8041C7A-404D-4A1A-8130-03CF3FF7F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D97A78E-AE0C-496D-875C-E74DBE825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B708932-BFCA-43CF-A98E-C9B84838D7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7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7435FE6-3A62-46A3-AD8C-BF2F692313A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25.06.2021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7857F0A-3123-49DA-B46C-A65C8699C4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7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1221AAF-B13C-44AD-8EC8-B707771E5D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7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3607B4C-393F-4E3D-A696-83B041F08FC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134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8041C7A-404D-4A1A-8130-03CF3FF7F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D97A78E-AE0C-496D-875C-E74DBE825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B708932-BFCA-43CF-A98E-C9B84838D7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7435FE6-3A62-46A3-AD8C-BF2F692313A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25.06.2021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7857F0A-3123-49DA-B46C-A65C8699C4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6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1221AAF-B13C-44AD-8EC8-B707771E5D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3607B4C-393F-4E3D-A696-83B041F08FC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647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8041C7A-404D-4A1A-8130-03CF3FF7F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D97A78E-AE0C-496D-875C-E74DBE825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B708932-BFCA-43CF-A98E-C9B84838D7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7435FE6-3A62-46A3-AD8C-BF2F692313A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25.06.2021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7857F0A-3123-49DA-B46C-A65C8699C4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1221AAF-B13C-44AD-8EC8-B707771E5D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3607B4C-393F-4E3D-A696-83B041F08FC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713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Основные </a:t>
            </a:r>
            <a:r>
              <a:rPr lang="ru-RU" sz="3600" b="1" dirty="0">
                <a:solidFill>
                  <a:schemeClr val="tx2">
                    <a:lumMod val="50000"/>
                  </a:schemeClr>
                </a:solidFill>
              </a:rPr>
              <a:t>принципы и механизмы формирования региональной системы научно – методического сопровождения педагогических работников и управленческих кадров</a:t>
            </a:r>
            <a:br>
              <a:rPr lang="ru-RU" sz="3600" b="1" dirty="0">
                <a:solidFill>
                  <a:schemeClr val="tx2">
                    <a:lumMod val="50000"/>
                  </a:schemeClr>
                </a:solidFill>
              </a:rPr>
            </a:br>
            <a:endParaRPr lang="ru-RU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4581128"/>
            <a:ext cx="6400800" cy="1752600"/>
          </a:xfrm>
        </p:spPr>
        <p:txBody>
          <a:bodyPr/>
          <a:lstStyle/>
          <a:p>
            <a:pPr lvl="0" algn="r">
              <a:spcBef>
                <a:spcPts val="0"/>
              </a:spcBef>
            </a:pPr>
            <a:r>
              <a:rPr lang="ru-RU" sz="2000" b="1" dirty="0">
                <a:solidFill>
                  <a:srgbClr val="1F497D">
                    <a:lumMod val="75000"/>
                  </a:srgbClr>
                </a:solidFill>
              </a:rPr>
              <a:t>проректор, директор ЦНППМ ПР ГАУ ДПО ПК ИРО </a:t>
            </a:r>
            <a:endParaRPr lang="ru-RU" sz="2000" b="1" dirty="0" smtClean="0">
              <a:solidFill>
                <a:srgbClr val="1F497D">
                  <a:lumMod val="75000"/>
                </a:srgbClr>
              </a:solidFill>
            </a:endParaRPr>
          </a:p>
          <a:p>
            <a:pPr lvl="0" algn="r">
              <a:spcBef>
                <a:spcPts val="0"/>
              </a:spcBef>
            </a:pPr>
            <a:r>
              <a:rPr lang="ru-RU" sz="2000" b="1" dirty="0" smtClean="0">
                <a:solidFill>
                  <a:srgbClr val="1F497D">
                    <a:lumMod val="75000"/>
                  </a:srgbClr>
                </a:solidFill>
              </a:rPr>
              <a:t>Казак </a:t>
            </a:r>
            <a:r>
              <a:rPr lang="ru-RU" sz="2000" b="1" dirty="0">
                <a:solidFill>
                  <a:srgbClr val="1F497D">
                    <a:lumMod val="75000"/>
                  </a:srgbClr>
                </a:solidFill>
              </a:rPr>
              <a:t>Е.Г.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6228197" y="404664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52973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9851" y="1412777"/>
            <a:ext cx="71697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000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аботники проходят </a:t>
            </a:r>
            <a:r>
              <a:rPr lang="ru-RU" sz="20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обучение на базе ЦНППМ по </a:t>
            </a:r>
            <a:r>
              <a:rPr lang="ru-RU" sz="2000" dirty="0" err="1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тьюторскому</a:t>
            </a:r>
            <a:r>
              <a:rPr lang="ru-RU" sz="20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сопровождению педагогических </a:t>
            </a:r>
            <a:r>
              <a:rPr lang="ru-RU" sz="2000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endParaRPr lang="ru-RU" sz="1600" dirty="0" smtClean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обеспечивают </a:t>
            </a:r>
            <a:r>
              <a:rPr lang="ru-RU" sz="2000" dirty="0" err="1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фасилитацию</a:t>
            </a:r>
            <a:r>
              <a:rPr lang="ru-RU" sz="2000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переноса приобретенных в ходе освоения индивидуальных образовательных маршрутов компетенций </a:t>
            </a:r>
            <a:r>
              <a:rPr lang="ru-RU" sz="2000" b="1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 РЕАЛЬНУЮ ПЕДАГОГИЧЕСКУЮ ПРАКТИКУ</a:t>
            </a:r>
            <a:r>
              <a:rPr lang="ru-RU" sz="2000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во взаимодействии с </a:t>
            </a:r>
            <a:r>
              <a:rPr lang="ru-RU" sz="2000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ЦНППМ</a:t>
            </a:r>
            <a:endParaRPr lang="ru-RU" sz="1600" dirty="0" smtClean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предоставляют </a:t>
            </a:r>
            <a:r>
              <a:rPr lang="ru-RU" sz="20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 ЦНППМ информацию о муниципальной системе ДПО для паспорта региональной системы научно-методического сопровождения педагогических работников и управленческих </a:t>
            </a:r>
            <a:r>
              <a:rPr lang="ru-RU" sz="2000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кадров;</a:t>
            </a:r>
            <a:endParaRPr lang="ru-RU" sz="1600" dirty="0" smtClean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обеспечивают </a:t>
            </a:r>
            <a:r>
              <a:rPr lang="ru-RU" sz="20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изучение запросов и оказание практической помощи педагогическим </a:t>
            </a:r>
            <a:r>
              <a:rPr lang="ru-RU" sz="2000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работникам</a:t>
            </a:r>
            <a:endParaRPr lang="ru-RU" sz="16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3096" y="348736"/>
            <a:ext cx="71565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Деятельность муниципальных методических служб</a:t>
            </a:r>
            <a:endParaRPr lang="ru-RU" sz="2400" dirty="0">
              <a:solidFill>
                <a:srgbClr val="0070C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62" y="5198429"/>
            <a:ext cx="1285875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35696" y="5344268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Региональный наставнический центр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47328" y="5415122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Горизонтальное обучение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55623" y="5344267"/>
            <a:ext cx="20882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Обучение управленческих команд, </a:t>
            </a:r>
            <a:r>
              <a:rPr lang="ru-RU" b="1" dirty="0" err="1" smtClean="0">
                <a:solidFill>
                  <a:schemeClr val="accent6">
                    <a:lumMod val="50000"/>
                  </a:schemeClr>
                </a:solidFill>
              </a:rPr>
              <a:t>менторство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23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96C0D1DC-F79C-CA47-A0A0-3A4882D403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6564896"/>
              </p:ext>
            </p:extLst>
          </p:nvPr>
        </p:nvGraphicFramePr>
        <p:xfrm>
          <a:off x="441163" y="1988840"/>
          <a:ext cx="7487991" cy="371751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371845">
                  <a:extLst>
                    <a:ext uri="{9D8B030D-6E8A-4147-A177-3AD203B41FA5}">
                      <a16:colId xmlns="" xmlns:a16="http://schemas.microsoft.com/office/drawing/2014/main" val="804756799"/>
                    </a:ext>
                  </a:extLst>
                </a:gridCol>
                <a:gridCol w="2413517">
                  <a:extLst>
                    <a:ext uri="{9D8B030D-6E8A-4147-A177-3AD203B41FA5}">
                      <a16:colId xmlns="" xmlns:a16="http://schemas.microsoft.com/office/drawing/2014/main" val="1303980549"/>
                    </a:ext>
                  </a:extLst>
                </a:gridCol>
                <a:gridCol w="1045029">
                  <a:extLst>
                    <a:ext uri="{9D8B030D-6E8A-4147-A177-3AD203B41FA5}">
                      <a16:colId xmlns="" xmlns:a16="http://schemas.microsoft.com/office/drawing/2014/main" val="1292669811"/>
                    </a:ext>
                  </a:extLst>
                </a:gridCol>
                <a:gridCol w="2756263">
                  <a:extLst>
                    <a:ext uri="{9D8B030D-6E8A-4147-A177-3AD203B41FA5}">
                      <a16:colId xmlns="" xmlns:a16="http://schemas.microsoft.com/office/drawing/2014/main" val="1533431656"/>
                    </a:ext>
                  </a:extLst>
                </a:gridCol>
                <a:gridCol w="901337">
                  <a:extLst>
                    <a:ext uri="{9D8B030D-6E8A-4147-A177-3AD203B41FA5}">
                      <a16:colId xmlns="" xmlns:a16="http://schemas.microsoft.com/office/drawing/2014/main" val="302217029"/>
                    </a:ext>
                  </a:extLst>
                </a:gridCol>
              </a:tblGrid>
              <a:tr h="586204">
                <a:tc>
                  <a:txBody>
                    <a:bodyPr/>
                    <a:lstStyle/>
                    <a:p>
                      <a:pPr marL="12065" algn="ctr">
                        <a:lnSpc>
                          <a:spcPct val="107000"/>
                        </a:lnSpc>
                        <a:spcBef>
                          <a:spcPts val="46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72BC"/>
                    </a:solidFill>
                  </a:tcPr>
                </a:tc>
                <a:tc>
                  <a:txBody>
                    <a:bodyPr/>
                    <a:lstStyle/>
                    <a:p>
                      <a:pPr marL="92075" algn="ctr">
                        <a:lnSpc>
                          <a:spcPct val="107000"/>
                        </a:lnSpc>
                        <a:spcBef>
                          <a:spcPts val="46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мероприятия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72BC"/>
                    </a:solidFill>
                  </a:tcPr>
                </a:tc>
                <a:tc>
                  <a:txBody>
                    <a:bodyPr/>
                    <a:lstStyle/>
                    <a:p>
                      <a:pPr marL="158750" algn="ctr">
                        <a:lnSpc>
                          <a:spcPct val="107000"/>
                        </a:lnSpc>
                        <a:spcBef>
                          <a:spcPts val="46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Ответственный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72BC"/>
                    </a:solidFill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07000"/>
                        </a:lnSpc>
                        <a:spcBef>
                          <a:spcPts val="46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Результат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72BC"/>
                    </a:solidFill>
                  </a:tcPr>
                </a:tc>
                <a:tc>
                  <a:txBody>
                    <a:bodyPr/>
                    <a:lstStyle/>
                    <a:p>
                      <a:pPr marL="17145" marR="7620" algn="ctr">
                        <a:lnSpc>
                          <a:spcPct val="107000"/>
                        </a:lnSpc>
                        <a:spcBef>
                          <a:spcPts val="46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72B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8791803"/>
                  </a:ext>
                </a:extLst>
              </a:tr>
              <a:tr h="1363229">
                <a:tc>
                  <a:txBody>
                    <a:bodyPr/>
                    <a:lstStyle/>
                    <a:p>
                      <a:pPr marL="88900" marR="77470" algn="l">
                        <a:lnSpc>
                          <a:spcPct val="107000"/>
                        </a:lnSpc>
                        <a:spcBef>
                          <a:spcPts val="46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1595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Подписано трехстороннее соглашение между муниципальными органами управления образованием, РОИВ и организацией, на базе которой создан и функционирует ЦНППМ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ヒラギノ角ゴ Pro W3" panose="020B03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04775" marR="184150" algn="ctr">
                        <a:lnSpc>
                          <a:spcPct val="107000"/>
                        </a:lnSpc>
                        <a:spcBef>
                          <a:spcPts val="46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РОИВ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29540" marR="25400" algn="l">
                        <a:lnSpc>
                          <a:spcPct val="107000"/>
                        </a:lnSpc>
                        <a:spcBef>
                          <a:spcPts val="46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Соглашение между муниципальными органами управления образованием, РОИВ и организацией, на базе которой создан и функционирует ЦНППМ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88265" marR="7620" algn="l">
                        <a:lnSpc>
                          <a:spcPct val="107000"/>
                        </a:lnSpc>
                        <a:spcBef>
                          <a:spcPts val="46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сентября 2021 года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651912752"/>
                  </a:ext>
                </a:extLst>
              </a:tr>
              <a:tr h="1044429">
                <a:tc>
                  <a:txBody>
                    <a:bodyPr/>
                    <a:lstStyle/>
                    <a:p>
                      <a:pPr marL="88900" marR="77470" algn="l">
                        <a:lnSpc>
                          <a:spcPct val="107000"/>
                        </a:lnSpc>
                        <a:spcBef>
                          <a:spcPts val="46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2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1595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Информирование работников системы образования региона о создании и функционировании региональной системы научно-методического сопровождения педагогических работников и управленческих кадров (в формате педсовета, конференции, форума и др.)</a:t>
                      </a:r>
                      <a:endParaRPr lang="ru-RU" sz="12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ヒラギノ角ゴ Pro W3" panose="020B0300000000000000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04775" marR="184150" algn="ctr">
                        <a:lnSpc>
                          <a:spcPct val="107000"/>
                        </a:lnSpc>
                        <a:spcBef>
                          <a:spcPts val="46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РОИВ</a:t>
                      </a:r>
                      <a:endParaRPr lang="ru-RU" sz="12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29540" marR="25400" algn="l">
                        <a:lnSpc>
                          <a:spcPct val="107000"/>
                        </a:lnSpc>
                        <a:spcBef>
                          <a:spcPts val="46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Информационно-аналитический отчет с приложением материалов о месте, сроках, формате и количестве участников (в </a:t>
                      </a:r>
                      <a:r>
                        <a:rPr lang="ru-RU" sz="1200" b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т.ч</a:t>
                      </a:r>
                      <a:r>
                        <a:rPr lang="ru-RU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видео-, фотоматериалов, ссылок на региональные СМИ)</a:t>
                      </a:r>
                      <a:endParaRPr lang="ru-RU" sz="12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88265" marR="7620" algn="l">
                        <a:lnSpc>
                          <a:spcPct val="107000"/>
                        </a:lnSpc>
                        <a:spcBef>
                          <a:spcPts val="46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октября 2021 года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202781005"/>
                  </a:ext>
                </a:extLst>
              </a:tr>
            </a:tbl>
          </a:graphicData>
        </a:graphic>
      </p:graphicFrame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B76BB9B0-43CE-7840-9133-BE8F5B02D140}"/>
              </a:ext>
            </a:extLst>
          </p:cNvPr>
          <p:cNvSpPr txBox="1">
            <a:spLocks/>
          </p:cNvSpPr>
          <p:nvPr/>
        </p:nvSpPr>
        <p:spPr>
          <a:xfrm>
            <a:off x="441163" y="105723"/>
            <a:ext cx="7736185" cy="95755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844083" rtl="0" eaLnBrk="1" latinLnBrk="0" hangingPunct="1">
              <a:spcBef>
                <a:spcPct val="0"/>
              </a:spcBef>
              <a:buNone/>
              <a:defRPr sz="40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ru-RU" sz="2200" b="1" dirty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Дорожная карта по созданию региональной системы научно-методического сопровождения педагогических работников и управленческих кадров </a:t>
            </a:r>
          </a:p>
        </p:txBody>
      </p:sp>
    </p:spTree>
    <p:extLst>
      <p:ext uri="{BB962C8B-B14F-4D97-AF65-F5344CB8AC3E}">
        <p14:creationId xmlns:p14="http://schemas.microsoft.com/office/powerpoint/2010/main" val="420303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74"/>
            <a:ext cx="8229600" cy="5865515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МИНИСТЕРСТВО ПРОСВЕЩЕНИЯ РОССИЙСКОЙ ФЕДЕРАЦИИ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РАСПОРЯЖЕНИЕ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от 4 февраля 2021 года N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Р-33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Методические рекомендации по реализации мероприятий по формированию и обеспечению функционирования единой федеральной системы научно-методического сопровождения педагогических работников и управленческих кадров </a:t>
            </a: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dirty="0"/>
              <a:t>В соответствии с результатом "Сформирована и функционирует единая федеральная система научно-методического сопровождения педагогических работников и управленческих кадров" паспорта федерального проекта "Современная школа" национального проекта "Образование", утвержденного протоколом заседания президиума Совета при Президенте Российской Федерации по стратегическому развитию и национальным проектам от 17 декабря 2020 г. N 14:</a:t>
            </a:r>
            <a:endParaRPr lang="ru-RU" dirty="0" smtClean="0"/>
          </a:p>
          <a:p>
            <a:pPr algn="ctr"/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6660234" y="5661248"/>
            <a:ext cx="2103616" cy="7200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68563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714"/>
            <a:ext cx="8229600" cy="5505475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Формирование системы непрерывного профессионального развития педагогов в рамках национального проекта "Образование" непосредственно связано с созданием системы эффективного методического сопровождения путем модернизации способов методической поддержки за счет разработки и внедрения правовых, организационных и финансовых механизмов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перехода на новые модели оказания адресной методической поддержки педагогическим коллективам и педагогическим работникам.</a:t>
            </a:r>
          </a:p>
          <a:p>
            <a:endParaRPr lang="ru-RU" dirty="0"/>
          </a:p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Ключевой инструмент  - Центр НППМ ПР</a:t>
            </a:r>
            <a:r>
              <a:rPr lang="ru-RU" dirty="0" smtClean="0"/>
              <a:t>, рассматриваемый </a:t>
            </a:r>
            <a:r>
              <a:rPr lang="ru-RU" dirty="0"/>
              <a:t>как динамичный методический ресурс, ориентированный непосредственно на педагогические кадры в образовательной организации,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обеспечивающий условия </a:t>
            </a:r>
            <a:r>
              <a:rPr lang="ru-RU" dirty="0"/>
              <a:t>для профессионального развития педагогов, оказывающий методическую поддержку как в части внедрения новых образовательных технологий, так и в части содержания новых образовательных программ.</a:t>
            </a: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6660234" y="5661248"/>
            <a:ext cx="2103616" cy="7200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1176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B967412D-1A5A-1347-AD90-624E60D33B74}"/>
              </a:ext>
            </a:extLst>
          </p:cNvPr>
          <p:cNvSpPr/>
          <p:nvPr/>
        </p:nvSpPr>
        <p:spPr>
          <a:xfrm>
            <a:off x="4255051" y="3164361"/>
            <a:ext cx="3870143" cy="1118255"/>
          </a:xfrm>
          <a:prstGeom prst="rect">
            <a:avLst/>
          </a:prstGeom>
          <a:solidFill>
            <a:srgbClr val="BED6EE">
              <a:alpha val="38039"/>
            </a:srgbClr>
          </a:solidFill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  <a:defRPr/>
            </a:pPr>
            <a:r>
              <a:rPr lang="ru-RU" sz="1400" dirty="0">
                <a:solidFill>
                  <a:srgbClr val="09448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Проведение фундаментальных и прикладных исследований, трансфер научных достижений и передовых педагогических технологий в сферу образования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4C19E4F8-BFFC-4044-A82D-96189D8B4C4A}"/>
              </a:ext>
            </a:extLst>
          </p:cNvPr>
          <p:cNvSpPr/>
          <p:nvPr/>
        </p:nvSpPr>
        <p:spPr>
          <a:xfrm>
            <a:off x="83086" y="3697010"/>
            <a:ext cx="3934437" cy="707886"/>
          </a:xfrm>
          <a:prstGeom prst="rect">
            <a:avLst/>
          </a:prstGeom>
          <a:solidFill>
            <a:srgbClr val="BED6EE">
              <a:alpha val="29000"/>
            </a:srgbClr>
          </a:solidFill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  <a:defRPr/>
            </a:pPr>
            <a:r>
              <a:rPr lang="ru-RU" sz="1200" dirty="0">
                <a:solidFill>
                  <a:srgbClr val="09448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Ведение федерального реестра образовательных программ дополнительного профессионального педагогического образования (ФРОП ДППО)</a:t>
            </a:r>
            <a:endParaRPr lang="ru-RU" sz="1200" dirty="0">
              <a:solidFill>
                <a:srgbClr val="0944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512CB9CF-C82F-4E47-AE87-CE5F27D46FD8}"/>
              </a:ext>
            </a:extLst>
          </p:cNvPr>
          <p:cNvSpPr/>
          <p:nvPr/>
        </p:nvSpPr>
        <p:spPr>
          <a:xfrm>
            <a:off x="83087" y="2105110"/>
            <a:ext cx="3934437" cy="16183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  <a:defRPr/>
            </a:pPr>
            <a:r>
              <a:rPr lang="ru-RU" sz="1400" b="1" dirty="0">
                <a:gradFill>
                  <a:gsLst>
                    <a:gs pos="0">
                      <a:srgbClr val="1BAFD1"/>
                    </a:gs>
                    <a:gs pos="100000">
                      <a:srgbClr val="0461C0"/>
                    </a:gs>
                  </a:gsLst>
                  <a:lin ang="10800000" scaled="1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ФЕДЕРАЛЬНЫЙ КООРДИНАТОР СИСТЕМЫ </a:t>
            </a:r>
          </a:p>
          <a:p>
            <a:pPr>
              <a:lnSpc>
                <a:spcPts val="1700"/>
              </a:lnSpc>
              <a:defRPr/>
            </a:pP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Федеральное государственное автономное образовательное учреждение дополнительного профессионального образования «Академия реализации государственной политики и профессионального развития работников образования» (Академия </a:t>
            </a:r>
            <a:r>
              <a:rPr lang="ru-RU" sz="105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Минпросвещения</a:t>
            </a: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РФ)</a:t>
            </a:r>
            <a:endParaRPr lang="ru-RU" sz="105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9E534B70-EB9A-934B-84B0-D2069F8E46A8}"/>
              </a:ext>
            </a:extLst>
          </p:cNvPr>
          <p:cNvSpPr/>
          <p:nvPr/>
        </p:nvSpPr>
        <p:spPr>
          <a:xfrm>
            <a:off x="4240723" y="2105109"/>
            <a:ext cx="4148749" cy="964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  <a:defRPr/>
            </a:pPr>
            <a:r>
              <a:rPr lang="ru-RU" sz="1400" b="1" dirty="0">
                <a:gradFill>
                  <a:gsLst>
                    <a:gs pos="0">
                      <a:srgbClr val="1BAFD1"/>
                    </a:gs>
                    <a:gs pos="100000">
                      <a:srgbClr val="0461C0"/>
                    </a:gs>
                  </a:gsLst>
                  <a:lin ang="5400000" scaled="1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Федеральные центры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научно-методического сопровождения педагогов на базе образовательных организаций высшего образования</a:t>
            </a:r>
          </a:p>
        </p:txBody>
      </p:sp>
      <p:sp>
        <p:nvSpPr>
          <p:cNvPr id="14" name="Шеврон 6">
            <a:extLst>
              <a:ext uri="{FF2B5EF4-FFF2-40B4-BE49-F238E27FC236}">
                <a16:creationId xmlns="" xmlns:a16="http://schemas.microsoft.com/office/drawing/2014/main" id="{886E479F-752A-8545-BC2B-BF8ECED0C7BA}"/>
              </a:ext>
            </a:extLst>
          </p:cNvPr>
          <p:cNvSpPr/>
          <p:nvPr/>
        </p:nvSpPr>
        <p:spPr>
          <a:xfrm rot="5400000">
            <a:off x="3671206" y="-1382017"/>
            <a:ext cx="668704" cy="5576249"/>
          </a:xfrm>
          <a:prstGeom prst="chevron">
            <a:avLst>
              <a:gd name="adj" fmla="val 15517"/>
            </a:avLst>
          </a:prstGeom>
          <a:gradFill>
            <a:gsLst>
              <a:gs pos="0">
                <a:srgbClr val="1BAFD1"/>
              </a:gs>
              <a:gs pos="100000">
                <a:srgbClr val="0461C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Название 1">
            <a:extLst>
              <a:ext uri="{FF2B5EF4-FFF2-40B4-BE49-F238E27FC236}">
                <a16:creationId xmlns="" xmlns:a16="http://schemas.microsoft.com/office/drawing/2014/main" id="{339E8E5B-C6FB-D84B-A768-4E824CF1479B}"/>
              </a:ext>
            </a:extLst>
          </p:cNvPr>
          <p:cNvSpPr txBox="1">
            <a:spLocks/>
          </p:cNvSpPr>
          <p:nvPr/>
        </p:nvSpPr>
        <p:spPr>
          <a:xfrm>
            <a:off x="1974685" y="1237273"/>
            <a:ext cx="4085705" cy="36119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algn="ctr">
              <a:defRPr/>
            </a:pPr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ФЕДЕРАЛЬНЫЙ УРОВЕНЬ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786B859A-D33F-D440-A792-6AE071A812DE}"/>
              </a:ext>
            </a:extLst>
          </p:cNvPr>
          <p:cNvSpPr/>
          <p:nvPr/>
        </p:nvSpPr>
        <p:spPr>
          <a:xfrm>
            <a:off x="83088" y="5348850"/>
            <a:ext cx="3870142" cy="746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  <a:defRPr/>
            </a:pPr>
            <a:r>
              <a:rPr lang="ru-RU" sz="1400" b="1" dirty="0">
                <a:gradFill>
                  <a:gsLst>
                    <a:gs pos="0">
                      <a:srgbClr val="1BAFD1"/>
                    </a:gs>
                    <a:gs pos="100000">
                      <a:srgbClr val="0461C0"/>
                    </a:gs>
                  </a:gsLst>
                  <a:lin ang="5400000" scaled="1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Региональная инфраструктура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методического сопровождения (в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т.ч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ИРО, ИПК) 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848E9361-7EB9-B14C-83AE-9039647B9909}"/>
              </a:ext>
            </a:extLst>
          </p:cNvPr>
          <p:cNvSpPr/>
          <p:nvPr/>
        </p:nvSpPr>
        <p:spPr>
          <a:xfrm>
            <a:off x="4239463" y="5348851"/>
            <a:ext cx="3805488" cy="746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  <a:defRPr/>
            </a:pPr>
            <a:r>
              <a:rPr lang="ru-RU" sz="1400" b="1" dirty="0">
                <a:gradFill>
                  <a:gsLst>
                    <a:gs pos="0">
                      <a:srgbClr val="1BAFD1"/>
                    </a:gs>
                    <a:gs pos="100000">
                      <a:srgbClr val="0461C0"/>
                    </a:gs>
                  </a:gsLst>
                  <a:lin ang="5400000" scaled="1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Региональные учебно-методические объединения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методические советы, методические отделы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F746EA74-0956-DA46-85A1-3B9FC3353B37}"/>
              </a:ext>
            </a:extLst>
          </p:cNvPr>
          <p:cNvSpPr/>
          <p:nvPr/>
        </p:nvSpPr>
        <p:spPr>
          <a:xfrm>
            <a:off x="1296800" y="5980106"/>
            <a:ext cx="5441451" cy="738664"/>
          </a:xfrm>
          <a:prstGeom prst="rect">
            <a:avLst/>
          </a:prstGeom>
          <a:solidFill>
            <a:srgbClr val="BED6EE">
              <a:alpha val="38039"/>
            </a:srgb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dirty="0">
                <a:solidFill>
                  <a:srgbClr val="09448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Создание на базе ИРО и ИПК </a:t>
            </a:r>
            <a:r>
              <a:rPr lang="ru-RU" sz="1400" b="1" dirty="0">
                <a:gradFill>
                  <a:gsLst>
                    <a:gs pos="0">
                      <a:srgbClr val="1BAFD1"/>
                    </a:gs>
                    <a:gs pos="100000">
                      <a:srgbClr val="0461C0"/>
                    </a:gs>
                  </a:gsLst>
                  <a:lin ang="5400000" scaled="1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Центров непрерывного повышения профессионального мастерства педагогических работников (ЦНППМ) </a:t>
            </a:r>
            <a:r>
              <a:rPr lang="ru-RU" sz="1400" dirty="0">
                <a:solidFill>
                  <a:srgbClr val="09448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во всех субъектах РФ</a:t>
            </a:r>
            <a:endParaRPr lang="ru-RU" sz="1400" dirty="0">
              <a:solidFill>
                <a:srgbClr val="0944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0628D379-3A50-C344-A00D-40A537D48411}"/>
              </a:ext>
            </a:extLst>
          </p:cNvPr>
          <p:cNvSpPr/>
          <p:nvPr/>
        </p:nvSpPr>
        <p:spPr>
          <a:xfrm>
            <a:off x="1559684" y="1744892"/>
            <a:ext cx="489174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 dirty="0">
                <a:gradFill>
                  <a:gsLst>
                    <a:gs pos="0">
                      <a:srgbClr val="1BAFD1"/>
                    </a:gs>
                    <a:gs pos="100000">
                      <a:srgbClr val="0461C0"/>
                    </a:gs>
                  </a:gsLst>
                  <a:lin ang="10800000" scaled="1"/>
                </a:gra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МИНИСТЕРСТВО ПРОСВЕЩЕНИЯ РФ</a:t>
            </a:r>
          </a:p>
        </p:txBody>
      </p:sp>
      <p:sp>
        <p:nvSpPr>
          <p:cNvPr id="24" name="Шеврон 6">
            <a:extLst>
              <a:ext uri="{FF2B5EF4-FFF2-40B4-BE49-F238E27FC236}">
                <a16:creationId xmlns="" xmlns:a16="http://schemas.microsoft.com/office/drawing/2014/main" id="{8A10065C-9D99-7547-9ACC-745ACE3A71F5}"/>
              </a:ext>
            </a:extLst>
          </p:cNvPr>
          <p:cNvSpPr/>
          <p:nvPr/>
        </p:nvSpPr>
        <p:spPr>
          <a:xfrm rot="5400000">
            <a:off x="3671206" y="2164839"/>
            <a:ext cx="668704" cy="5576249"/>
          </a:xfrm>
          <a:prstGeom prst="chevron">
            <a:avLst>
              <a:gd name="adj" fmla="val 15517"/>
            </a:avLst>
          </a:prstGeom>
          <a:gradFill>
            <a:gsLst>
              <a:gs pos="0">
                <a:srgbClr val="1BAFD1"/>
              </a:gs>
              <a:gs pos="100000">
                <a:srgbClr val="0461C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Название 1">
            <a:extLst>
              <a:ext uri="{FF2B5EF4-FFF2-40B4-BE49-F238E27FC236}">
                <a16:creationId xmlns="" xmlns:a16="http://schemas.microsoft.com/office/drawing/2014/main" id="{3DD21A6E-F8E6-2F4E-B4FD-40AD92D217C8}"/>
              </a:ext>
            </a:extLst>
          </p:cNvPr>
          <p:cNvSpPr txBox="1">
            <a:spLocks/>
          </p:cNvSpPr>
          <p:nvPr/>
        </p:nvSpPr>
        <p:spPr>
          <a:xfrm>
            <a:off x="1974685" y="4793625"/>
            <a:ext cx="4085705" cy="36119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algn="ctr">
              <a:defRPr/>
            </a:pPr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РЕГИОНАЛЬНЫЙ УРОВЕНЬ</a:t>
            </a:r>
          </a:p>
        </p:txBody>
      </p:sp>
      <p:sp>
        <p:nvSpPr>
          <p:cNvPr id="26" name="Заголовок 1">
            <a:extLst>
              <a:ext uri="{FF2B5EF4-FFF2-40B4-BE49-F238E27FC236}">
                <a16:creationId xmlns="" xmlns:a16="http://schemas.microsoft.com/office/drawing/2014/main" id="{7821D342-EA23-4D47-9A66-A562E5FE21A6}"/>
              </a:ext>
            </a:extLst>
          </p:cNvPr>
          <p:cNvSpPr txBox="1">
            <a:spLocks/>
          </p:cNvSpPr>
          <p:nvPr/>
        </p:nvSpPr>
        <p:spPr>
          <a:xfrm>
            <a:off x="83086" y="77098"/>
            <a:ext cx="8247326" cy="95755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844083" rtl="0" eaLnBrk="1" latinLnBrk="0" hangingPunct="1">
              <a:spcBef>
                <a:spcPct val="0"/>
              </a:spcBef>
              <a:buNone/>
              <a:defRPr sz="40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ru-RU" sz="2000" b="1" dirty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Единая федеральная система научно-методического сопровождения педагогических работников и управленческих кадров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938F4F76-BA52-0340-8F9C-903AC5550672}"/>
              </a:ext>
            </a:extLst>
          </p:cNvPr>
          <p:cNvSpPr/>
          <p:nvPr/>
        </p:nvSpPr>
        <p:spPr>
          <a:xfrm>
            <a:off x="83101" y="4493624"/>
            <a:ext cx="8042093" cy="2287308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76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3875" y="368324"/>
            <a:ext cx="39871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ОБЩИЕ ПОЛОЖЕНИЯ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3875" y="1196764"/>
            <a:ext cx="74295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Принципы формирования региональной системы научно-методического сопровождения педагогических работников и управленческих кадров: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</a:rPr>
              <a:t>Соответствие целям, задачам, показателям и </a:t>
            </a:r>
            <a:r>
              <a:rPr lang="ru-RU" dirty="0" smtClean="0">
                <a:solidFill>
                  <a:srgbClr val="002060"/>
                </a:solidFill>
              </a:rPr>
              <a:t>результатам</a:t>
            </a:r>
            <a:r>
              <a:rPr lang="ru-RU" b="1" dirty="0" smtClean="0">
                <a:solidFill>
                  <a:srgbClr val="002060"/>
                </a:solidFill>
              </a:rPr>
              <a:t> НАЦИОНАЛЬНОГО ПРОЕКТА «ОБРАЗОВАНИЕ»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в части обеспечения возможности профессионального развития педагогических </a:t>
            </a:r>
            <a:r>
              <a:rPr lang="ru-RU" dirty="0" smtClean="0">
                <a:solidFill>
                  <a:srgbClr val="002060"/>
                </a:solidFill>
              </a:rPr>
              <a:t>работников</a:t>
            </a:r>
            <a:endParaRPr lang="ru-RU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</a:rPr>
              <a:t>Соответствие реализуемых в субъекте Российской Федерации мероприятий по повышению профессионального мастерства педагогических работников и управленческих кадров </a:t>
            </a:r>
            <a:r>
              <a:rPr lang="ru-RU" b="1" dirty="0" smtClean="0">
                <a:solidFill>
                  <a:srgbClr val="002060"/>
                </a:solidFill>
              </a:rPr>
              <a:t>ПОТРЕБНОСТЯМ ЛИЧНОСТНО-ПРОФЕССИОНАЛЬНОГО РОСТА ПЕДАГОГИЧЕСКИХ РАБОТНИКОВ И УПРАВЛЕНЧЕСКИХ КАДРОВ </a:t>
            </a:r>
            <a:r>
              <a:rPr lang="ru-RU" dirty="0" smtClean="0">
                <a:solidFill>
                  <a:srgbClr val="002060"/>
                </a:solidFill>
              </a:rPr>
              <a:t>и </a:t>
            </a:r>
            <a:r>
              <a:rPr lang="ru-RU" dirty="0">
                <a:solidFill>
                  <a:srgbClr val="002060"/>
                </a:solidFill>
              </a:rPr>
              <a:t>их направленность на выявление и ликвидацию профессиональных </a:t>
            </a:r>
            <a:r>
              <a:rPr lang="ru-RU" dirty="0" smtClean="0">
                <a:solidFill>
                  <a:srgbClr val="002060"/>
                </a:solidFill>
              </a:rPr>
              <a:t>дефицитов</a:t>
            </a:r>
            <a:endParaRPr lang="ru-RU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002060"/>
                </a:solidFill>
              </a:rPr>
              <a:t>ИНТЕГРАЦИЯ РЕСУРСОВ РЕГИОНАЛЬНОЙ СИСТЕМЫ ОБРАЗОВАНИЯ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>
                <a:solidFill>
                  <a:srgbClr val="002060"/>
                </a:solidFill>
              </a:rPr>
              <a:t>в том числе формируемой в рамках национального проекта «Образование», для обеспечения устранения профессиональных дефицитов педагогических работников и управленческих кадров и эффективного повышения уровня их профессионального мастерства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32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988840"/>
            <a:ext cx="789876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rgbClr val="002060"/>
                </a:solidFill>
                <a:ea typeface="Calibri" panose="020F0502020204030204" pitchFamily="34" charset="0"/>
              </a:rPr>
              <a:t>Научно-методические </a:t>
            </a:r>
            <a:r>
              <a:rPr lang="ru-RU" sz="1600" dirty="0">
                <a:solidFill>
                  <a:srgbClr val="002060"/>
                </a:solidFill>
                <a:ea typeface="Calibri" panose="020F0502020204030204" pitchFamily="34" charset="0"/>
              </a:rPr>
              <a:t>центры при образовательных организациях высшего образования, подведомственных </a:t>
            </a:r>
            <a:r>
              <a:rPr lang="ru-RU" sz="1600" dirty="0" err="1">
                <a:solidFill>
                  <a:srgbClr val="002060"/>
                </a:solidFill>
                <a:ea typeface="Calibri" panose="020F0502020204030204" pitchFamily="34" charset="0"/>
              </a:rPr>
              <a:t>Минпросвещения</a:t>
            </a:r>
            <a:r>
              <a:rPr lang="ru-RU" sz="1600" dirty="0">
                <a:solidFill>
                  <a:srgbClr val="002060"/>
                </a:solidFill>
                <a:ea typeface="Calibri" panose="020F0502020204030204" pitchFamily="34" charset="0"/>
              </a:rPr>
              <a:t> России (педагогические вузы</a:t>
            </a:r>
            <a:r>
              <a:rPr lang="ru-RU" sz="1600" dirty="0" smtClean="0">
                <a:solidFill>
                  <a:srgbClr val="002060"/>
                </a:solidFill>
                <a:ea typeface="Calibri" panose="020F0502020204030204" pitchFamily="34" charset="0"/>
              </a:rPr>
              <a:t>)</a:t>
            </a:r>
            <a:endParaRPr lang="ru-RU" sz="1600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rgbClr val="002060"/>
                </a:solidFill>
                <a:ea typeface="Calibri" panose="020F0502020204030204" pitchFamily="34" charset="0"/>
              </a:rPr>
              <a:t>Орган </a:t>
            </a:r>
            <a:r>
              <a:rPr lang="ru-RU" sz="1600" dirty="0">
                <a:solidFill>
                  <a:srgbClr val="002060"/>
                </a:solidFill>
                <a:ea typeface="Calibri" panose="020F0502020204030204" pitchFamily="34" charset="0"/>
              </a:rPr>
              <a:t>исполнительной власти субъекта РФ, осуществляющий государственное управление в сфере </a:t>
            </a:r>
            <a:r>
              <a:rPr lang="ru-RU" sz="1600" dirty="0" smtClean="0">
                <a:solidFill>
                  <a:srgbClr val="002060"/>
                </a:solidFill>
                <a:ea typeface="Calibri" panose="020F0502020204030204" pitchFamily="34" charset="0"/>
              </a:rPr>
              <a:t>образования</a:t>
            </a:r>
            <a:endParaRPr lang="ru-RU" sz="1600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rgbClr val="002060"/>
                </a:solidFill>
                <a:ea typeface="Calibri" panose="020F0502020204030204" pitchFamily="34" charset="0"/>
              </a:rPr>
              <a:t>ГАУ ДПО ПК ИРО</a:t>
            </a:r>
            <a:endParaRPr lang="ru-RU" sz="1600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rgbClr val="002060"/>
                </a:solidFill>
                <a:ea typeface="Times New Roman" panose="02020603050405020304" pitchFamily="18" charset="0"/>
              </a:rPr>
              <a:t>Центр </a:t>
            </a:r>
            <a:r>
              <a:rPr lang="ru-RU" sz="1600" dirty="0">
                <a:solidFill>
                  <a:srgbClr val="002060"/>
                </a:solidFill>
                <a:ea typeface="Times New Roman" panose="02020603050405020304" pitchFamily="18" charset="0"/>
              </a:rPr>
              <a:t>непрерывного повышения профессионального мастерства педагогических работников (ЦНППМ</a:t>
            </a:r>
            <a:r>
              <a:rPr lang="ru-RU" sz="1600" dirty="0" smtClean="0">
                <a:solidFill>
                  <a:srgbClr val="002060"/>
                </a:solidFill>
                <a:ea typeface="Times New Roman" panose="02020603050405020304" pitchFamily="18" charset="0"/>
              </a:rPr>
              <a:t>)</a:t>
            </a:r>
            <a:endParaRPr lang="ru-RU" sz="1600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rgbClr val="002060"/>
                </a:solidFill>
                <a:ea typeface="Times New Roman" panose="02020603050405020304" pitchFamily="18" charset="0"/>
              </a:rPr>
              <a:t>Муниципальные </a:t>
            </a:r>
            <a:r>
              <a:rPr lang="ru-RU" sz="1600" dirty="0">
                <a:solidFill>
                  <a:srgbClr val="002060"/>
                </a:solidFill>
                <a:ea typeface="Times New Roman" panose="02020603050405020304" pitchFamily="18" charset="0"/>
              </a:rPr>
              <a:t>методические </a:t>
            </a:r>
            <a:r>
              <a:rPr lang="ru-RU" sz="1600" dirty="0" smtClean="0">
                <a:solidFill>
                  <a:srgbClr val="002060"/>
                </a:solidFill>
                <a:ea typeface="Times New Roman" panose="02020603050405020304" pitchFamily="18" charset="0"/>
              </a:rPr>
              <a:t>службы</a:t>
            </a:r>
            <a:endParaRPr lang="ru-RU" sz="1600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rgbClr val="002060"/>
                </a:solidFill>
                <a:ea typeface="Times New Roman" panose="02020603050405020304" pitchFamily="18" charset="0"/>
              </a:rPr>
              <a:t>Профессиональные </a:t>
            </a:r>
            <a:r>
              <a:rPr lang="ru-RU" sz="1600" dirty="0">
                <a:solidFill>
                  <a:srgbClr val="002060"/>
                </a:solidFill>
                <a:ea typeface="Times New Roman" panose="02020603050405020304" pitchFamily="18" charset="0"/>
              </a:rPr>
              <a:t>сообщества и </a:t>
            </a:r>
            <a:r>
              <a:rPr lang="ru-RU" sz="1600" dirty="0" smtClean="0">
                <a:solidFill>
                  <a:srgbClr val="002060"/>
                </a:solidFill>
                <a:ea typeface="Times New Roman" panose="02020603050405020304" pitchFamily="18" charset="0"/>
              </a:rPr>
              <a:t>ассоциации</a:t>
            </a:r>
            <a:endParaRPr lang="ru-RU" sz="1600" dirty="0">
              <a:solidFill>
                <a:srgbClr val="002060"/>
              </a:solidFill>
              <a:ea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8007" y="260665"/>
            <a:ext cx="77120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ea typeface="Calibri" panose="020F0502020204030204" pitchFamily="34" charset="0"/>
              </a:rPr>
              <a:t>Субъекты региональной системы научно-методического сопровождения педагогических работников и управленческих кадров являются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2277" y="5013196"/>
            <a:ext cx="799668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Министерство образования Приморского края отвечает за сохранение </a:t>
            </a:r>
            <a:r>
              <a:rPr lang="ru-RU" sz="2000" b="1" i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единого образовательного пространства на территории субъекта РФ и его интеграции в единое образовательное пространство </a:t>
            </a:r>
            <a:r>
              <a:rPr lang="ru-RU" sz="2000" b="1" i="1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страны</a:t>
            </a:r>
            <a:endParaRPr lang="ru-RU" sz="20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99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6777" y="1534764"/>
            <a:ext cx="5489770" cy="4196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rgbClr val="002060"/>
                </a:solidFill>
                <a:ea typeface="Calibri" panose="020F0502020204030204" pitchFamily="34" charset="0"/>
              </a:rPr>
              <a:t>ОБЕСПЕЧИВАЕТ УСЛОВИЯ </a:t>
            </a:r>
            <a:r>
              <a:rPr lang="ru-RU" sz="1600" dirty="0" smtClean="0">
                <a:solidFill>
                  <a:srgbClr val="002060"/>
                </a:solidFill>
                <a:ea typeface="Calibri" panose="020F0502020204030204" pitchFamily="34" charset="0"/>
              </a:rPr>
              <a:t>для </a:t>
            </a:r>
            <a:r>
              <a:rPr lang="ru-RU" sz="1600" dirty="0">
                <a:solidFill>
                  <a:srgbClr val="002060"/>
                </a:solidFill>
                <a:ea typeface="Calibri" panose="020F0502020204030204" pitchFamily="34" charset="0"/>
              </a:rPr>
              <a:t>достижения показателей национального проекта «Образование</a:t>
            </a:r>
            <a:r>
              <a:rPr lang="ru-RU" sz="1600" dirty="0" smtClean="0">
                <a:solidFill>
                  <a:srgbClr val="002060"/>
                </a:solidFill>
                <a:ea typeface="Calibri" panose="020F0502020204030204" pitchFamily="34" charset="0"/>
              </a:rPr>
              <a:t>»</a:t>
            </a:r>
            <a:endParaRPr lang="ru-RU" sz="1600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rgbClr val="002060"/>
                </a:solidFill>
                <a:ea typeface="Calibri" panose="020F0502020204030204" pitchFamily="34" charset="0"/>
              </a:rPr>
              <a:t>согласовывает </a:t>
            </a:r>
            <a:r>
              <a:rPr lang="ru-RU" sz="1600" dirty="0">
                <a:solidFill>
                  <a:srgbClr val="002060"/>
                </a:solidFill>
                <a:ea typeface="Calibri" panose="020F0502020204030204" pitchFamily="34" charset="0"/>
              </a:rPr>
              <a:t>сформированный </a:t>
            </a:r>
            <a:r>
              <a:rPr lang="ru-RU" sz="1600" b="1" dirty="0" smtClean="0">
                <a:solidFill>
                  <a:srgbClr val="002060"/>
                </a:solidFill>
                <a:ea typeface="Calibri" panose="020F0502020204030204" pitchFamily="34" charset="0"/>
              </a:rPr>
              <a:t>ПАСПОРТ РЕГИОНАЛЬНОЙ СИСТЕМЫ </a:t>
            </a:r>
            <a:r>
              <a:rPr lang="ru-RU" sz="1600" dirty="0" smtClean="0">
                <a:solidFill>
                  <a:srgbClr val="002060"/>
                </a:solidFill>
                <a:ea typeface="Calibri" panose="020F0502020204030204" pitchFamily="34" charset="0"/>
              </a:rPr>
              <a:t>научно-методического </a:t>
            </a:r>
            <a:r>
              <a:rPr lang="ru-RU" sz="1600" dirty="0">
                <a:solidFill>
                  <a:srgbClr val="002060"/>
                </a:solidFill>
                <a:ea typeface="Calibri" panose="020F0502020204030204" pitchFamily="34" charset="0"/>
              </a:rPr>
              <a:t>сопровождения педагогических работников и управленческих кадров в сроки, определяемые Федеральным </a:t>
            </a:r>
            <a:r>
              <a:rPr lang="ru-RU" sz="1600" dirty="0" smtClean="0">
                <a:solidFill>
                  <a:srgbClr val="002060"/>
                </a:solidFill>
                <a:ea typeface="Calibri" panose="020F0502020204030204" pitchFamily="34" charset="0"/>
              </a:rPr>
              <a:t>оператором</a:t>
            </a:r>
            <a:endParaRPr lang="ru-RU" sz="1600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rgbClr val="002060"/>
                </a:solidFill>
                <a:ea typeface="Calibri" panose="020F0502020204030204" pitchFamily="34" charset="0"/>
              </a:rPr>
              <a:t>обеспечивает </a:t>
            </a:r>
            <a:r>
              <a:rPr lang="ru-RU" sz="1600" b="1" dirty="0" smtClean="0">
                <a:solidFill>
                  <a:srgbClr val="002060"/>
                </a:solidFill>
                <a:ea typeface="Calibri" panose="020F0502020204030204" pitchFamily="34" charset="0"/>
              </a:rPr>
              <a:t>ЗАКЛЮЧЕНИЕ ТРЕХСТОРОННИХ СОГЛАШЕНИЙ </a:t>
            </a:r>
            <a:r>
              <a:rPr lang="ru-RU" sz="1600" dirty="0" smtClean="0">
                <a:solidFill>
                  <a:srgbClr val="002060"/>
                </a:solidFill>
                <a:ea typeface="Calibri" panose="020F0502020204030204" pitchFamily="34" charset="0"/>
              </a:rPr>
              <a:t>между </a:t>
            </a:r>
            <a:r>
              <a:rPr lang="ru-RU" sz="1600" dirty="0">
                <a:solidFill>
                  <a:srgbClr val="002060"/>
                </a:solidFill>
                <a:ea typeface="Calibri" panose="020F0502020204030204" pitchFamily="34" charset="0"/>
              </a:rPr>
              <a:t>муниципальными органами управления образованием, РОИВ и </a:t>
            </a:r>
            <a:r>
              <a:rPr lang="ru-RU" sz="1600" dirty="0" smtClean="0">
                <a:solidFill>
                  <a:srgbClr val="002060"/>
                </a:solidFill>
                <a:ea typeface="Calibri" panose="020F0502020204030204" pitchFamily="34" charset="0"/>
              </a:rPr>
              <a:t>организацией, </a:t>
            </a:r>
            <a:r>
              <a:rPr lang="ru-RU" sz="1600" dirty="0">
                <a:solidFill>
                  <a:srgbClr val="002060"/>
                </a:solidFill>
                <a:ea typeface="Calibri" panose="020F0502020204030204" pitchFamily="34" charset="0"/>
              </a:rPr>
              <a:t>на базе которой создан и функционирует </a:t>
            </a:r>
            <a:r>
              <a:rPr lang="ru-RU" sz="1600" dirty="0" smtClean="0">
                <a:solidFill>
                  <a:srgbClr val="002060"/>
                </a:solidFill>
                <a:ea typeface="Calibri" panose="020F0502020204030204" pitchFamily="34" charset="0"/>
              </a:rPr>
              <a:t>ЦНППМ</a:t>
            </a:r>
            <a:endParaRPr lang="ru-RU" sz="1600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обеспечивает </a:t>
            </a:r>
            <a:r>
              <a:rPr lang="ru-RU" sz="1600" b="1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СОГЛАСОВАНИЕ С ФЕДЕРАЛЬНЫМ ОПЕРАТОРОМ РУКОВОДИТЕЛЯ ЦНППМ</a:t>
            </a:r>
            <a:endParaRPr lang="ru-RU" sz="1600" b="1" dirty="0" smtClean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rgbClr val="002060"/>
                </a:solidFill>
                <a:ea typeface="Calibri" panose="020F0502020204030204" pitchFamily="34" charset="0"/>
              </a:rPr>
              <a:t>обеспечивает </a:t>
            </a:r>
            <a:r>
              <a:rPr lang="ru-RU" sz="1600" b="1" dirty="0" smtClean="0">
                <a:solidFill>
                  <a:srgbClr val="002060"/>
                </a:solidFill>
                <a:ea typeface="Calibri" panose="020F0502020204030204" pitchFamily="34" charset="0"/>
              </a:rPr>
              <a:t>ФИНАНСИРОВАНИЕ</a:t>
            </a:r>
            <a:r>
              <a:rPr lang="ru-RU" sz="1600" dirty="0" smtClean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ea typeface="Calibri" panose="020F0502020204030204" pitchFamily="34" charset="0"/>
              </a:rPr>
              <a:t>региональной </a:t>
            </a:r>
            <a:r>
              <a:rPr lang="ru-RU" sz="1600" dirty="0" smtClean="0">
                <a:solidFill>
                  <a:srgbClr val="002060"/>
                </a:solidFill>
                <a:ea typeface="Calibri" panose="020F0502020204030204" pitchFamily="34" charset="0"/>
              </a:rPr>
              <a:t>системы</a:t>
            </a:r>
            <a:endParaRPr lang="ru-RU" sz="1600" dirty="0">
              <a:solidFill>
                <a:srgbClr val="002060"/>
              </a:solidFill>
              <a:ea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0226" y="260663"/>
            <a:ext cx="78710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ea typeface="Calibri" panose="020F0502020204030204" pitchFamily="34" charset="0"/>
              </a:rPr>
              <a:t>Деятельность органа </a:t>
            </a:r>
            <a:r>
              <a:rPr lang="ru-RU" sz="2400" b="1" dirty="0">
                <a:solidFill>
                  <a:srgbClr val="0070C0"/>
                </a:solidFill>
                <a:ea typeface="Calibri" panose="020F0502020204030204" pitchFamily="34" charset="0"/>
              </a:rPr>
              <a:t>исполнительной власти субъекта РФ, </a:t>
            </a:r>
            <a:r>
              <a:rPr lang="ru-RU" sz="2400" b="1" dirty="0" smtClean="0">
                <a:solidFill>
                  <a:srgbClr val="0070C0"/>
                </a:solidFill>
                <a:ea typeface="Calibri" panose="020F0502020204030204" pitchFamily="34" charset="0"/>
              </a:rPr>
              <a:t>осуществляющего </a:t>
            </a:r>
            <a:r>
              <a:rPr lang="ru-RU" sz="2400" b="1" dirty="0">
                <a:solidFill>
                  <a:srgbClr val="0070C0"/>
                </a:solidFill>
                <a:ea typeface="Calibri" panose="020F0502020204030204" pitchFamily="34" charset="0"/>
              </a:rPr>
              <a:t>государственное управление в сфере образования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226638" y="2648533"/>
            <a:ext cx="208978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ПАСПОРТ РЕГИОНАЛЬНОЙ СИСТЕМЫ </a:t>
            </a:r>
            <a:r>
              <a:rPr lang="ru-RU" sz="20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 единый </a:t>
            </a:r>
            <a:r>
              <a:rPr lang="ru-RU" sz="20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федеральный информационно-аналитический </a:t>
            </a:r>
            <a:r>
              <a:rPr lang="ru-RU" sz="20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ресурс</a:t>
            </a:r>
            <a:endParaRPr lang="ru-RU" sz="2000" dirty="0">
              <a:solidFill>
                <a:srgbClr val="00206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6156178" y="1534755"/>
            <a:ext cx="10886" cy="4811574"/>
          </a:xfrm>
          <a:prstGeom prst="line">
            <a:avLst/>
          </a:prstGeom>
          <a:ln w="2857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Скругленная соединительная линия 7"/>
          <p:cNvCxnSpPr>
            <a:endCxn id="4" idx="1"/>
          </p:cNvCxnSpPr>
          <p:nvPr/>
        </p:nvCxnSpPr>
        <p:spPr>
          <a:xfrm rot="16200000" flipH="1">
            <a:off x="5618974" y="3318141"/>
            <a:ext cx="712827" cy="502502"/>
          </a:xfrm>
          <a:prstGeom prst="curvedConnector2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338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0075" y="1503157"/>
            <a:ext cx="7674272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b="1" dirty="0">
                <a:solidFill>
                  <a:srgbClr val="002060"/>
                </a:solidFill>
                <a:ea typeface="Calibri" panose="020F0502020204030204" pitchFamily="34" charset="0"/>
              </a:rPr>
              <a:t>ОБЕСПЕЧИВАЕТ </a:t>
            </a:r>
            <a:r>
              <a:rPr lang="ru-RU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системы методического и содержательного </a:t>
            </a:r>
            <a:r>
              <a:rPr lang="ru-RU" b="1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СОПРОВОЖДЕНИЯ ОСВОЕНИЯ ПРОГРАММ</a:t>
            </a:r>
            <a:r>
              <a:rPr lang="ru-RU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дополнительного профессионального образования с использованием персонифицированных образовательных </a:t>
            </a:r>
            <a:r>
              <a:rPr lang="ru-RU" b="1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МАРШРУТОВ</a:t>
            </a:r>
            <a:r>
              <a:rPr lang="ru-RU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сформированных на основе выявленных </a:t>
            </a:r>
            <a:r>
              <a:rPr lang="ru-RU" b="1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ДЕФИЦИТОВ</a:t>
            </a:r>
            <a:r>
              <a:rPr lang="ru-RU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профессиональных компетенций, в том числе с применением сетевых форм реализации программ 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обеспечивает формирование и </a:t>
            </a:r>
            <a:r>
              <a:rPr lang="ru-RU" b="1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ВЕДЕНИЕ</a:t>
            </a:r>
            <a:r>
              <a:rPr lang="ru-RU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регионального </a:t>
            </a:r>
            <a:r>
              <a:rPr lang="ru-RU" b="1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ПАСПОРТА СИСТЕМЫ ДПО </a:t>
            </a:r>
            <a:r>
              <a:rPr lang="ru-RU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 цифровой экосистеме дополнительного профессионального образования</a:t>
            </a:r>
            <a:endParaRPr lang="ru-RU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  <a:ea typeface="Calibri" panose="020F0502020204030204" pitchFamily="34" charset="0"/>
              </a:rPr>
              <a:t>обеспечивает </a:t>
            </a:r>
            <a:r>
              <a:rPr lang="ru-RU" b="1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ТЬЮТОРСКОЕ СОПРОВОЖДЕНИЕ </a:t>
            </a:r>
            <a:r>
              <a:rPr lang="ru-RU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реализации программ повышения квалификации педагогических работников и управленческих кадров с учетом новейших программ ДПО</a:t>
            </a:r>
            <a:endParaRPr lang="ru-RU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организует адресную методическую поддержку/ консультирование/ сопровождение педагогических работников и управленческих кадров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45960" y="302833"/>
            <a:ext cx="78710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  <a:ea typeface="Calibri" panose="020F0502020204030204" pitchFamily="34" charset="0"/>
              </a:rPr>
              <a:t>Деятельность центров непрерывного повышения профессионального мастерства педагогических работников и управленческих кадров (ЦНППМ)</a:t>
            </a:r>
            <a:r>
              <a:rPr lang="en-US" sz="2400" b="1" dirty="0">
                <a:solidFill>
                  <a:srgbClr val="0070C0"/>
                </a:solidFill>
                <a:ea typeface="Calibri" panose="020F0502020204030204" pitchFamily="34" charset="0"/>
              </a:rPr>
              <a:t>*</a:t>
            </a:r>
            <a:endParaRPr lang="ru-RU" sz="2400" b="1" dirty="0">
              <a:solidFill>
                <a:srgbClr val="0070C0"/>
              </a:solidFill>
              <a:ea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D39CE3E-E117-9A40-88AB-D89134C8F591}"/>
              </a:ext>
            </a:extLst>
          </p:cNvPr>
          <p:cNvSpPr txBox="1"/>
          <p:nvPr/>
        </p:nvSpPr>
        <p:spPr>
          <a:xfrm>
            <a:off x="336783" y="5908565"/>
            <a:ext cx="78008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>
                <a:solidFill>
                  <a:prstClr val="black"/>
                </a:solidFill>
              </a:rPr>
              <a:t>_________________________________</a:t>
            </a:r>
            <a:endParaRPr lang="ru-RU" sz="1200" i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21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6778" y="1534760"/>
            <a:ext cx="7674272" cy="3457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1600" b="1" dirty="0">
                <a:solidFill>
                  <a:srgbClr val="002060"/>
                </a:solidFill>
                <a:ea typeface="Calibri" panose="020F0502020204030204" pitchFamily="34" charset="0"/>
              </a:rPr>
              <a:t>ОБЕСПЕЧИВАЕТ </a:t>
            </a:r>
            <a:r>
              <a:rPr lang="ru-RU" sz="1600" b="1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ИНФОРМИРОВАНИЕ</a:t>
            </a:r>
            <a:r>
              <a:rPr lang="ru-RU" sz="16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педагогических работников и управленческих кадров об имеющихся в субъекте Российской Федерации ресурсах и инфраструктуре, созданных в рамках национального проекта «Образование»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обеспечивает проведение </a:t>
            </a:r>
            <a:r>
              <a:rPr lang="ru-RU" sz="1600" b="1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СТАЖИРОВОК</a:t>
            </a:r>
            <a:r>
              <a:rPr lang="ru-RU" sz="16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педагогических работников и управленческих кадров, в том числе с использованием инфраструктуры, созданной в рамках национального проекта «Образование» 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определяет </a:t>
            </a:r>
            <a:r>
              <a:rPr lang="ru-RU" sz="1600" b="1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ОТВЕТСТВЕННОГО</a:t>
            </a:r>
            <a:r>
              <a:rPr lang="ru-RU" sz="16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за работу в </a:t>
            </a:r>
            <a:r>
              <a:rPr lang="ru-RU" sz="1600" b="1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ЦИФРОВОЙ ЭКОСИСТЕМЕ ДПО </a:t>
            </a:r>
            <a:r>
              <a:rPr lang="ru-RU" sz="16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 соответствии с регламентом, устанавливаемым Федеральным оператором 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обеспечивает </a:t>
            </a:r>
            <a:r>
              <a:rPr lang="ru-RU" sz="1600" b="1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ОБУЧЕНИЕ</a:t>
            </a:r>
            <a:r>
              <a:rPr lang="ru-RU" sz="16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работников </a:t>
            </a:r>
            <a:r>
              <a:rPr lang="ru-RU" sz="1600" b="1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МУНИЦИПАЛЬНЫХ МЕТОДИЧЕСКИХ СЛУЖБ </a:t>
            </a:r>
            <a:r>
              <a:rPr lang="ru-RU" sz="16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 рамках трехстороннего соглашения 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ОБЕСПЕЧИВАЕТ</a:t>
            </a:r>
            <a:r>
              <a:rPr lang="ru-RU" sz="1600" dirty="0" smtClean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комплексное </a:t>
            </a:r>
            <a:r>
              <a:rPr lang="ru-RU" sz="1600" b="1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ВЗАИМОДЕЙСТВИЕ</a:t>
            </a:r>
            <a:r>
              <a:rPr lang="ru-RU" sz="16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с Федеральным оператором</a:t>
            </a:r>
            <a:endParaRPr lang="ru-RU" sz="1600" dirty="0">
              <a:solidFill>
                <a:srgbClr val="002060"/>
              </a:solidFill>
              <a:ea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6782" y="315228"/>
            <a:ext cx="78710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  <a:ea typeface="Calibri" panose="020F0502020204030204" pitchFamily="34" charset="0"/>
              </a:rPr>
              <a:t>Деятельность центров непрерывного повышения профессионального мастерства педагогических работников и управленческих кадров (ЦНППМ)</a:t>
            </a:r>
          </a:p>
        </p:txBody>
      </p:sp>
    </p:spTree>
    <p:extLst>
      <p:ext uri="{BB962C8B-B14F-4D97-AF65-F5344CB8AC3E}">
        <p14:creationId xmlns:p14="http://schemas.microsoft.com/office/powerpoint/2010/main" val="193596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895</Words>
  <Application>Microsoft Office PowerPoint</Application>
  <PresentationFormat>Экран (4:3)</PresentationFormat>
  <Paragraphs>83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Тема Office</vt:lpstr>
      <vt:lpstr>1_Тема Office</vt:lpstr>
      <vt:lpstr>2_Тема Office</vt:lpstr>
      <vt:lpstr>3_Тема Office</vt:lpstr>
      <vt:lpstr>4_Тема Office</vt:lpstr>
      <vt:lpstr>  Основные принципы и механизмы формирования региональной системы научно – методического сопровождения педагогических работников и управленческих кадров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принципы и механизмы формирования региональной системы научно – методического сопровождения педагогических работников и управленческих кадров</dc:title>
  <dc:creator>User</dc:creator>
  <cp:lastModifiedBy>Екатерина Г. Казак</cp:lastModifiedBy>
  <cp:revision>6</cp:revision>
  <dcterms:created xsi:type="dcterms:W3CDTF">2021-06-21T20:28:40Z</dcterms:created>
  <dcterms:modified xsi:type="dcterms:W3CDTF">2021-06-25T01:06:44Z</dcterms:modified>
</cp:coreProperties>
</file>