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4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2187674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>
                <a:latin typeface="Arial Narrow" panose="020B0606020202030204" pitchFamily="34" charset="0"/>
              </a:rPr>
              <a:t>Горизонтальное обучение как системообразующий элемент эффективного методического сопровождения непрерывного профессионального роста педагога при переходе на модели оказания адресной методической поддержки</a:t>
            </a:r>
            <a:endParaRPr lang="ru-RU" sz="3600" dirty="0"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7" y="5445224"/>
            <a:ext cx="3399761" cy="1248544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800" dirty="0" smtClean="0">
                <a:solidFill>
                  <a:srgbClr val="FF0000"/>
                </a:solidFill>
              </a:rPr>
              <a:t>Презентация подготовлена к методическому семинару </a:t>
            </a:r>
          </a:p>
          <a:p>
            <a:pPr algn="l"/>
            <a:r>
              <a:rPr lang="ru-RU" sz="1800" dirty="0" smtClean="0">
                <a:solidFill>
                  <a:srgbClr val="FF0000"/>
                </a:solidFill>
              </a:rPr>
              <a:t>22 июня 2021 года</a:t>
            </a:r>
          </a:p>
          <a:p>
            <a:pPr algn="l"/>
            <a:r>
              <a:rPr lang="ru-RU" sz="1800" dirty="0" smtClean="0">
                <a:solidFill>
                  <a:srgbClr val="FF0000"/>
                </a:solidFill>
              </a:rPr>
              <a:t>Петухова Е.В., доцент ПК ИРО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228184" y="18864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17856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Особенности организации горизонтального обучения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255420" cy="45259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Педагогическое взаимодействие в группах;</a:t>
            </a:r>
          </a:p>
          <a:p>
            <a:r>
              <a:rPr lang="ru-RU" sz="3600" dirty="0" smtClean="0"/>
              <a:t>Наличие индивидуального плана и ИОМ;</a:t>
            </a:r>
          </a:p>
          <a:p>
            <a:r>
              <a:rPr lang="ru-RU" sz="3600" dirty="0" smtClean="0"/>
              <a:t>Краткосрочные мероприятия</a:t>
            </a:r>
            <a:endParaRPr lang="ru-RU" sz="3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927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63320" cy="1143000"/>
          </a:xfrm>
        </p:spPr>
        <p:txBody>
          <a:bodyPr/>
          <a:lstStyle/>
          <a:p>
            <a:r>
              <a:rPr lang="ru-RU" b="1" dirty="0" smtClean="0"/>
              <a:t>Планируемый результат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Устранение профессиональных дефицитов.</a:t>
            </a:r>
          </a:p>
          <a:p>
            <a:r>
              <a:rPr lang="ru-RU" dirty="0" smtClean="0"/>
              <a:t>Совершенствование профессиональных компетенций.</a:t>
            </a:r>
          </a:p>
          <a:p>
            <a:r>
              <a:rPr lang="ru-RU" dirty="0" smtClean="0"/>
              <a:t>Удовлетворение личностно значимых потребностей.</a:t>
            </a: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520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37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63320" cy="185821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Алгоритм отбора лучших педагогических практик Приморского края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39212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Шаг 1. Самодиагностика своей деятельности с целью выявления наиболее сильных позиций.</a:t>
            </a:r>
          </a:p>
          <a:p>
            <a:pPr marL="0" indent="0">
              <a:buNone/>
            </a:pPr>
            <a:r>
              <a:rPr lang="ru-RU" dirty="0" smtClean="0"/>
              <a:t>Шаг 2. Выбор темы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 или темы для обмена опытом, формулирование темы.</a:t>
            </a:r>
          </a:p>
          <a:p>
            <a:pPr marL="0" indent="0">
              <a:buNone/>
            </a:pPr>
            <a:r>
              <a:rPr lang="ru-RU" dirty="0" smtClean="0"/>
              <a:t>Шаг 3. Подача заявки на имя ректора ГАУ ДПО ПК ИРО.</a:t>
            </a:r>
          </a:p>
          <a:p>
            <a:pPr marL="0" indent="0">
              <a:buNone/>
            </a:pPr>
            <a:r>
              <a:rPr lang="ru-RU" dirty="0" smtClean="0"/>
              <a:t>Шаг 4. Подписание двухстороннего договора на один учебный год.</a:t>
            </a:r>
          </a:p>
          <a:p>
            <a:pPr marL="0" indent="0">
              <a:buNone/>
            </a:pPr>
            <a:r>
              <a:rPr lang="ru-RU" dirty="0" smtClean="0"/>
              <a:t>Шаг 5. Написание программы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площадки, ее утверждение в ГАУ ДПО ПК ИРО.</a:t>
            </a:r>
          </a:p>
          <a:p>
            <a:pPr marL="0" indent="0">
              <a:buNone/>
            </a:pPr>
            <a:r>
              <a:rPr lang="ru-RU" dirty="0" smtClean="0"/>
              <a:t>Шаг 6. Реализация программы через программу института.</a:t>
            </a:r>
          </a:p>
          <a:p>
            <a:pPr marL="0" indent="0">
              <a:buNone/>
            </a:pPr>
            <a:r>
              <a:rPr lang="ru-RU" dirty="0" smtClean="0"/>
              <a:t>Шаг 7. Рефлексия и самоанализ.</a:t>
            </a:r>
          </a:p>
          <a:p>
            <a:pPr marL="0" indent="0">
              <a:buNone/>
            </a:pPr>
            <a:r>
              <a:rPr lang="ru-RU" dirty="0" smtClean="0"/>
              <a:t>Шаг 8. Работа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 на следующий учебный год.</a:t>
            </a:r>
          </a:p>
          <a:p>
            <a:pPr marL="0" indent="0">
              <a:buNone/>
            </a:pPr>
            <a:r>
              <a:rPr lang="ru-RU" dirty="0" smtClean="0"/>
              <a:t>Шаг 9.  Выход на уровень региональной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 при подтверждении эффективности работы.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520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63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49975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Горизонтальное обучение </a:t>
            </a:r>
            <a:r>
              <a:rPr lang="ru-RU" dirty="0" smtClean="0"/>
              <a:t>- это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обучение </a:t>
            </a:r>
            <a:r>
              <a:rPr lang="ru-RU" sz="2400" dirty="0"/>
              <a:t>внутри профессионального сообщества педагогов и руководителей образовательных организаций </a:t>
            </a:r>
            <a:r>
              <a:rPr lang="ru-RU" sz="2400" dirty="0" smtClean="0"/>
              <a:t>система </a:t>
            </a:r>
            <a:r>
              <a:rPr lang="ru-RU" sz="2400" dirty="0"/>
              <a:t>P2P (англ. </a:t>
            </a:r>
            <a:r>
              <a:rPr lang="ru-RU" sz="2400" dirty="0" err="1"/>
              <a:t>peer-to-peer</a:t>
            </a:r>
            <a:r>
              <a:rPr lang="ru-RU" sz="2400" dirty="0"/>
              <a:t> – «равный равному</a:t>
            </a:r>
            <a:r>
              <a:rPr lang="ru-RU" sz="2400" dirty="0" smtClean="0"/>
              <a:t>»);</a:t>
            </a:r>
          </a:p>
          <a:p>
            <a:r>
              <a:rPr lang="ru-RU" sz="2400" dirty="0" err="1" smtClean="0"/>
              <a:t>взаимообучение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ресурс в процессе непрерывного образования, профессионального роста и личностного развития;</a:t>
            </a:r>
          </a:p>
          <a:p>
            <a:r>
              <a:rPr lang="ru-RU" sz="2400" dirty="0" smtClean="0"/>
              <a:t>процесс обучения, который строится на основе </a:t>
            </a:r>
            <a:r>
              <a:rPr lang="ru-RU" sz="2400" dirty="0" err="1" smtClean="0"/>
              <a:t>сотудничества</a:t>
            </a:r>
            <a:r>
              <a:rPr lang="ru-RU" sz="2400" dirty="0" smtClean="0"/>
              <a:t> в группе обучающихся;</a:t>
            </a:r>
          </a:p>
          <a:p>
            <a:r>
              <a:rPr lang="ru-RU" sz="2400" dirty="0" smtClean="0"/>
              <a:t>«попутное обучение» в процессе групповой деятельности и общения (</a:t>
            </a:r>
            <a:r>
              <a:rPr lang="ru-RU" sz="2400" dirty="0" err="1" smtClean="0"/>
              <a:t>Л.Аберкромби</a:t>
            </a:r>
            <a:r>
              <a:rPr lang="ru-RU" sz="2400" dirty="0" smtClean="0"/>
              <a:t>, Кеннет </a:t>
            </a:r>
            <a:r>
              <a:rPr lang="ru-RU" sz="2400" dirty="0" err="1" smtClean="0"/>
              <a:t>Браффи</a:t>
            </a:r>
            <a:r>
              <a:rPr lang="ru-RU" sz="2400" dirty="0" smtClean="0"/>
              <a:t> и др.)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260648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75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6336704" cy="1570186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Модели непрерывного профессионального развития педагогов</a:t>
            </a:r>
            <a:endParaRPr lang="ru-RU" sz="36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844" y="116632"/>
            <a:ext cx="2536156" cy="101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77961"/>
              </p:ext>
            </p:extLst>
          </p:nvPr>
        </p:nvGraphicFramePr>
        <p:xfrm>
          <a:off x="323528" y="1916832"/>
          <a:ext cx="828092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3600400"/>
                <a:gridCol w="25922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Формальное </a:t>
                      </a:r>
                    </a:p>
                    <a:p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Неформальное 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Информальное</a:t>
                      </a:r>
                      <a:r>
                        <a:rPr lang="ru-RU" dirty="0" smtClean="0"/>
                        <a:t> образование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Плановое образование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Образование добровольное, по собственному выбору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Спонтанное образование , посредством СМИ, </a:t>
                      </a:r>
                      <a:r>
                        <a:rPr lang="ru-RU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соц.сетей</a:t>
                      </a:r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досуга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Программы повышения квалификации.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Программы профессиональной переподготовки.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Стажировочные</a:t>
                      </a:r>
                      <a:r>
                        <a:rPr lang="ru-RU" dirty="0" smtClean="0"/>
                        <a:t> площадки.</a:t>
                      </a:r>
                    </a:p>
                    <a:p>
                      <a:r>
                        <a:rPr lang="ru-RU" dirty="0" smtClean="0"/>
                        <a:t>Методические события:</a:t>
                      </a:r>
                      <a:r>
                        <a:rPr lang="ru-RU" baseline="0" dirty="0" smtClean="0"/>
                        <a:t> дни, недели, декады и т.п.</a:t>
                      </a:r>
                      <a:r>
                        <a:rPr lang="ru-RU" dirty="0" smtClean="0"/>
                        <a:t> </a:t>
                      </a:r>
                    </a:p>
                    <a:p>
                      <a:r>
                        <a:rPr lang="ru-RU" dirty="0" smtClean="0"/>
                        <a:t>Семинары.</a:t>
                      </a:r>
                    </a:p>
                    <a:p>
                      <a:r>
                        <a:rPr lang="ru-RU" dirty="0" smtClean="0"/>
                        <a:t>Тренинги.</a:t>
                      </a:r>
                    </a:p>
                    <a:p>
                      <a:r>
                        <a:rPr lang="ru-RU" dirty="0" smtClean="0"/>
                        <a:t>Деловые игры.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Методические формирования:</a:t>
                      </a:r>
                      <a:r>
                        <a:rPr lang="ru-RU" baseline="0" dirty="0" smtClean="0"/>
                        <a:t> объединения, ассоциации, клубы и т.д.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Самообразование.</a:t>
                      </a:r>
                    </a:p>
                    <a:p>
                      <a:r>
                        <a:rPr lang="ru-RU" dirty="0" smtClean="0"/>
                        <a:t>Участие в конкурсах.</a:t>
                      </a:r>
                    </a:p>
                    <a:p>
                      <a:r>
                        <a:rPr lang="ru-RU" dirty="0" smtClean="0"/>
                        <a:t>Участие в конференциях.</a:t>
                      </a:r>
                    </a:p>
                    <a:p>
                      <a:r>
                        <a:rPr lang="ru-RU" dirty="0" smtClean="0"/>
                        <a:t>Методические чтения.</a:t>
                      </a:r>
                    </a:p>
                    <a:p>
                      <a:r>
                        <a:rPr lang="ru-RU" dirty="0" smtClean="0"/>
                        <a:t>Мастер-классы.</a:t>
                      </a:r>
                    </a:p>
                    <a:p>
                      <a:r>
                        <a:rPr lang="ru-RU" dirty="0" smtClean="0"/>
                        <a:t>Образовательные путешествия и др.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259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Цель горизонтального обучения</a:t>
            </a:r>
            <a:endParaRPr lang="ru-RU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844" y="188640"/>
            <a:ext cx="2536156" cy="101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7" y="184482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Обеспечение реализации эффективного методического сопровождения  непрерывного профессионального и личностного роста педагога при оказании адресной  методической поддержки педагогическим работникам Приморского края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6477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Задачи горизонтального обучения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Консультирование:</a:t>
            </a:r>
          </a:p>
          <a:p>
            <a:pPr marL="0" indent="0" fontAlgn="base">
              <a:buNone/>
            </a:pPr>
            <a:r>
              <a:rPr lang="ru-RU" dirty="0" smtClean="0"/>
              <a:t>-популяризация </a:t>
            </a:r>
            <a:r>
              <a:rPr lang="ru-RU" dirty="0"/>
              <a:t>новейших эффективных педагогических практик, методик обучения и воспитания, инструментов управления образовательными </a:t>
            </a:r>
            <a:r>
              <a:rPr lang="ru-RU" dirty="0" smtClean="0"/>
              <a:t>организациями;</a:t>
            </a:r>
            <a:endParaRPr lang="ru-RU" dirty="0"/>
          </a:p>
          <a:p>
            <a:pPr marL="0" indent="0" fontAlgn="base">
              <a:buNone/>
            </a:pPr>
            <a:r>
              <a:rPr lang="ru-RU" dirty="0" smtClean="0"/>
              <a:t>-консультирование </a:t>
            </a:r>
            <a:r>
              <a:rPr lang="ru-RU" dirty="0"/>
              <a:t>в рамках сетевого взаимодействия с различными организациями системы </a:t>
            </a:r>
            <a:r>
              <a:rPr lang="ru-RU" dirty="0" smtClean="0"/>
              <a:t>образования;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40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79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Задачи горизонтального обучения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36156" cy="101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1628800"/>
            <a:ext cx="741682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dirty="0" smtClean="0"/>
              <a:t>Организационно-методическое сопровождение:</a:t>
            </a:r>
          </a:p>
          <a:p>
            <a:pPr fontAlgn="base"/>
            <a:r>
              <a:rPr lang="ru-RU" sz="2600" dirty="0" smtClean="0"/>
              <a:t>-внедрение </a:t>
            </a:r>
            <a:r>
              <a:rPr lang="ru-RU" sz="2600" dirty="0"/>
              <a:t>моделей «горизонтального обучения» педагогических работников и управленческих </a:t>
            </a:r>
            <a:r>
              <a:rPr lang="ru-RU" sz="2600" dirty="0" smtClean="0"/>
              <a:t>кадров;</a:t>
            </a:r>
            <a:endParaRPr lang="ru-RU" sz="2600" dirty="0"/>
          </a:p>
          <a:p>
            <a:pPr fontAlgn="base"/>
            <a:r>
              <a:rPr lang="ru-RU" sz="2600" dirty="0" smtClean="0"/>
              <a:t>-организация </a:t>
            </a:r>
            <a:r>
              <a:rPr lang="ru-RU" sz="2600" dirty="0"/>
              <a:t>и сопровождение стажировок педагогических коллективов (отдельных педагогов) и управленческих </a:t>
            </a:r>
            <a:r>
              <a:rPr lang="ru-RU" sz="2600" dirty="0" smtClean="0"/>
              <a:t>команд;</a:t>
            </a:r>
            <a:endParaRPr lang="ru-RU" sz="2600" dirty="0"/>
          </a:p>
          <a:p>
            <a:pPr fontAlgn="base"/>
            <a:r>
              <a:rPr lang="ru-RU" sz="2600" dirty="0" smtClean="0"/>
              <a:t>-формирование </a:t>
            </a:r>
            <a:r>
              <a:rPr lang="ru-RU" sz="2600" dirty="0"/>
              <a:t>и сопровождение деятельности площадок для создания и развития деятельности профессиональных педагогических </a:t>
            </a:r>
            <a:r>
              <a:rPr lang="ru-RU" sz="2600" dirty="0" smtClean="0"/>
              <a:t>сообществ.</a:t>
            </a:r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811734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Задачи горизонтального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400" dirty="0" smtClean="0"/>
              <a:t>Информирование:</a:t>
            </a:r>
          </a:p>
          <a:p>
            <a:pPr marL="0" indent="0" fontAlgn="base">
              <a:buNone/>
            </a:pPr>
            <a:r>
              <a:rPr lang="ru-RU" sz="3400" dirty="0" smtClean="0"/>
              <a:t>-формирование </a:t>
            </a:r>
            <a:r>
              <a:rPr lang="ru-RU" sz="3400" dirty="0"/>
              <a:t>банков данных о передовом педагогическом опыте, об авторских методиках обучения, получивших поддержку школьных педагогов</a:t>
            </a:r>
          </a:p>
          <a:p>
            <a:pPr marL="0" indent="0" fontAlgn="base">
              <a:buNone/>
            </a:pPr>
            <a:r>
              <a:rPr lang="ru-RU" sz="3400" dirty="0" smtClean="0"/>
              <a:t>-о </a:t>
            </a:r>
            <a:r>
              <a:rPr lang="ru-RU" sz="3400" dirty="0"/>
              <a:t>«точках роста» в региональной системе образования, которые могут стать эффективным ресурсом профессионального развития, об имеющихся </a:t>
            </a:r>
            <a:r>
              <a:rPr lang="ru-RU" sz="3400" dirty="0" err="1"/>
              <a:t>стажировочных</a:t>
            </a:r>
            <a:r>
              <a:rPr lang="ru-RU" sz="3400" dirty="0"/>
              <a:t> площадках, о ресурсах неформального и </a:t>
            </a:r>
            <a:r>
              <a:rPr lang="ru-RU" sz="3400" dirty="0" err="1"/>
              <a:t>информального</a:t>
            </a:r>
            <a:r>
              <a:rPr lang="ru-RU" sz="3400" dirty="0"/>
              <a:t> образования, включающих профессиональные педагогические сообщества, ассоциации, клубы, научно-практические мероприятия и </a:t>
            </a:r>
            <a:r>
              <a:rPr lang="ru-RU" sz="3400" dirty="0" smtClean="0"/>
              <a:t>др.</a:t>
            </a:r>
            <a:endParaRPr lang="ru-RU" sz="34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29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>
                <a:solidFill>
                  <a:prstClr val="black"/>
                </a:solidFill>
              </a:rPr>
              <a:t>Задачи горизонтального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Анализ:</a:t>
            </a:r>
          </a:p>
          <a:p>
            <a:pPr marL="0" indent="0">
              <a:buNone/>
            </a:pPr>
            <a:r>
              <a:rPr lang="ru-RU" dirty="0" smtClean="0"/>
              <a:t>-изучение</a:t>
            </a:r>
            <a:r>
              <a:rPr lang="ru-RU" dirty="0"/>
              <a:t>, обобщение и распространение эффективного опыта педагогической и управленческой деятельности, направленной на достижение приоритетных задач в области </a:t>
            </a:r>
            <a:r>
              <a:rPr lang="ru-RU" dirty="0" smtClean="0"/>
              <a:t>образования.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865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Принципы горизонтального обучения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Выбор своей индивидуальной траектории (</a:t>
            </a:r>
            <a:r>
              <a:rPr lang="ru-RU" dirty="0" err="1" smtClean="0"/>
              <a:t>элективность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Коммуникативное партнерство</a:t>
            </a:r>
          </a:p>
          <a:p>
            <a:r>
              <a:rPr lang="ru-RU" dirty="0" err="1" smtClean="0"/>
              <a:t>Партисипативность</a:t>
            </a:r>
            <a:r>
              <a:rPr lang="ru-RU" dirty="0" smtClean="0"/>
              <a:t> (субъект-субъектное взаимодействие)</a:t>
            </a:r>
          </a:p>
          <a:p>
            <a:r>
              <a:rPr lang="ru-RU" dirty="0" err="1" smtClean="0"/>
              <a:t>Фасилитация</a:t>
            </a:r>
            <a:endParaRPr lang="ru-RU" dirty="0" smtClean="0"/>
          </a:p>
          <a:p>
            <a:r>
              <a:rPr lang="ru-RU" dirty="0" smtClean="0"/>
              <a:t>Сетевое обучение</a:t>
            </a:r>
          </a:p>
          <a:p>
            <a:r>
              <a:rPr lang="ru-RU" dirty="0" smtClean="0"/>
              <a:t>Непрерывность обучения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36825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0555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543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Горизонтальное обучение как системообразующий элемент эффективного методического сопровождения непрерывного профессионального роста педагога при переходе на модели оказания адресной методической поддержки</vt:lpstr>
      <vt:lpstr>Горизонтальное обучение - это</vt:lpstr>
      <vt:lpstr>Модели непрерывного профессионального развития педагогов</vt:lpstr>
      <vt:lpstr>Цель горизонтального обучения</vt:lpstr>
      <vt:lpstr>Задачи горизонтального обучения</vt:lpstr>
      <vt:lpstr>Задачи горизонтального обучения</vt:lpstr>
      <vt:lpstr>Задачи горизонтального обучения</vt:lpstr>
      <vt:lpstr>Задачи горизонтального обучения</vt:lpstr>
      <vt:lpstr>Принципы горизонтального обучения</vt:lpstr>
      <vt:lpstr>Особенности организации горизонтального обучения</vt:lpstr>
      <vt:lpstr>Планируемый результат</vt:lpstr>
      <vt:lpstr>Алгоритм отбора лучших педагогических практик Приморского края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Г. Казак</dc:creator>
  <cp:lastModifiedBy>Екатерина Г. Казак</cp:lastModifiedBy>
  <cp:revision>13</cp:revision>
  <dcterms:created xsi:type="dcterms:W3CDTF">2021-06-21T00:57:40Z</dcterms:created>
  <dcterms:modified xsi:type="dcterms:W3CDTF">2021-06-25T01:03:03Z</dcterms:modified>
</cp:coreProperties>
</file>