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81" r:id="rId4"/>
    <p:sldId id="261" r:id="rId5"/>
    <p:sldId id="268" r:id="rId6"/>
    <p:sldId id="283" r:id="rId7"/>
    <p:sldId id="284" r:id="rId8"/>
    <p:sldId id="263" r:id="rId9"/>
    <p:sldId id="286" r:id="rId10"/>
    <p:sldId id="277" r:id="rId11"/>
    <p:sldId id="282" r:id="rId12"/>
    <p:sldId id="266" r:id="rId13"/>
    <p:sldId id="276" r:id="rId14"/>
    <p:sldId id="259" r:id="rId15"/>
    <p:sldId id="275" r:id="rId16"/>
    <p:sldId id="274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14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69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54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62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2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05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23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0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96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1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25.06.2021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2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784976" cy="1296144"/>
          </a:xfrm>
        </p:spPr>
        <p:txBody>
          <a:bodyPr>
            <a:normAutofit fontScale="85000" lnSpcReduction="20000"/>
          </a:bodyPr>
          <a:lstStyle/>
          <a:p>
            <a:pPr algn="ctr"/>
            <a:endParaRPr lang="ru-RU" sz="2800" dirty="0">
              <a:latin typeface="Gabriola" panose="04040605051002020D02" pitchFamily="82" charset="0"/>
              <a:cs typeface="Gautami" panose="020B0502040204020203" pitchFamily="34" charset="0"/>
            </a:endParaRPr>
          </a:p>
          <a:p>
            <a:pPr algn="ctr"/>
            <a:endParaRPr lang="ru-RU" sz="2800" dirty="0" smtClean="0">
              <a:latin typeface="Gabriola" panose="04040605051002020D02" pitchFamily="82" charset="0"/>
              <a:cs typeface="Gautami" panose="020B0502040204020203" pitchFamily="34" charset="0"/>
            </a:endParaRPr>
          </a:p>
          <a:p>
            <a:pPr algn="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доцент ЦНППМ ПК ИРО,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Регионального наставнического центра</a:t>
            </a:r>
          </a:p>
          <a:p>
            <a:pPr algn="ctr"/>
            <a:endParaRPr lang="ru-RU" sz="3400" b="1" dirty="0" smtClean="0"/>
          </a:p>
          <a:p>
            <a:pPr algn="ctr"/>
            <a:endParaRPr lang="ru-RU" sz="29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8928992" cy="525658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+mn-lt"/>
                <a:cs typeface="Gautami" panose="020B0502040204020203" pitchFamily="34" charset="0"/>
              </a:rPr>
              <a:t/>
            </a:r>
            <a:br>
              <a:rPr lang="ru-RU" sz="2400" dirty="0" smtClean="0">
                <a:latin typeface="+mn-lt"/>
                <a:cs typeface="Gautami" panose="020B0502040204020203" pitchFamily="34" charset="0"/>
              </a:rPr>
            </a:br>
            <a:r>
              <a:rPr lang="ru-RU" sz="2400" dirty="0">
                <a:latin typeface="+mn-lt"/>
                <a:cs typeface="Gautami" panose="020B0502040204020203" pitchFamily="34" charset="0"/>
              </a:rPr>
              <a:t/>
            </a:r>
            <a:br>
              <a:rPr lang="ru-RU" sz="2400" dirty="0">
                <a:latin typeface="+mn-lt"/>
                <a:cs typeface="Gautami" panose="020B0502040204020203" pitchFamily="34" charset="0"/>
              </a:rPr>
            </a:br>
            <a:r>
              <a:rPr lang="ru-RU" sz="2400" dirty="0" smtClean="0">
                <a:latin typeface="+mn-lt"/>
                <a:cs typeface="Gautami" panose="020B0502040204020203" pitchFamily="34" charset="0"/>
              </a:rPr>
              <a:t/>
            </a:r>
            <a:br>
              <a:rPr lang="ru-RU" sz="2400" dirty="0" smtClean="0">
                <a:latin typeface="+mn-lt"/>
                <a:cs typeface="Gautami" panose="020B0502040204020203" pitchFamily="34" charset="0"/>
              </a:rPr>
            </a:br>
            <a:r>
              <a:rPr lang="ru-RU" sz="2400" dirty="0" smtClean="0">
                <a:latin typeface="+mn-lt"/>
                <a:cs typeface="Gautami" panose="020B0502040204020203" pitchFamily="34" charset="0"/>
              </a:rPr>
              <a:t>Министерство </a:t>
            </a:r>
            <a:r>
              <a:rPr lang="ru-RU" sz="2400" dirty="0">
                <a:latin typeface="+mn-lt"/>
                <a:cs typeface="Gautami" panose="020B0502040204020203" pitchFamily="34" charset="0"/>
              </a:rPr>
              <a:t>образования Приморского края </a:t>
            </a:r>
            <a:br>
              <a:rPr lang="ru-RU" sz="2400" dirty="0">
                <a:latin typeface="+mn-lt"/>
                <a:cs typeface="Gautami" panose="020B0502040204020203" pitchFamily="34" charset="0"/>
              </a:rPr>
            </a:br>
            <a:r>
              <a:rPr lang="ru-RU" sz="2400" dirty="0">
                <a:latin typeface="+mn-lt"/>
              </a:rPr>
              <a:t>Приморский краевой институт развития </a:t>
            </a:r>
            <a:r>
              <a:rPr lang="ru-RU" sz="2400" dirty="0" smtClean="0">
                <a:latin typeface="+mn-lt"/>
              </a:rPr>
              <a:t>образования</a:t>
            </a:r>
            <a:br>
              <a:rPr lang="ru-RU" sz="2400" dirty="0" smtClean="0">
                <a:latin typeface="+mn-lt"/>
              </a:rPr>
            </a:b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i="1" dirty="0">
                <a:solidFill>
                  <a:schemeClr val="tx1"/>
                </a:solidFill>
                <a:latin typeface="+mn-lt"/>
              </a:rPr>
              <a:t>Региональный наставнический </a:t>
            </a:r>
            <a:r>
              <a:rPr lang="ru-RU" sz="2400" b="1" i="1" dirty="0" smtClean="0">
                <a:solidFill>
                  <a:schemeClr val="tx1"/>
                </a:solidFill>
                <a:latin typeface="+mn-lt"/>
              </a:rPr>
              <a:t>центр в системе научно-методического сопровождения педагогических работников и управленческих кадров</a:t>
            </a:r>
            <a:r>
              <a:rPr lang="ru-RU" sz="2400" dirty="0">
                <a:latin typeface="+mn-lt"/>
                <a:cs typeface="Gautami" panose="020B0502040204020203" pitchFamily="34" charset="0"/>
              </a:rPr>
              <a:t/>
            </a:r>
            <a:br>
              <a:rPr lang="ru-RU" sz="2400" dirty="0">
                <a:latin typeface="+mn-lt"/>
                <a:cs typeface="Gautami" panose="020B0502040204020203" pitchFamily="34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1898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288032"/>
            <a:ext cx="6336704" cy="43204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+mn-lt"/>
              </a:rPr>
              <a:t>2020/2021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665816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данных  наставников и программ наставничества с учетом целевой аудитории Проекта (ежегодно обновляется);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мультипликация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эффективных моделей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позиционирование положительных результатов реализации эффективных моделей наставничества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(сайт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ПК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ИРО,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соцсети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457200" lvl="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видеоконференции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общим числом участников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359 человек- 2020 г.;  4 обучающих семинара для МОУО и ММС – 2021 г.</a:t>
            </a:r>
          </a:p>
          <a:p>
            <a:pPr marL="457200" lvl="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краевой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Фестиваль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лучших практик (2020 г. -102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из 19 территорий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ПК)</a:t>
            </a:r>
          </a:p>
          <a:p>
            <a:pPr marL="457200" lvl="0" indent="-45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конкурс лучших практик «Формула успеха» -2021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451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dirty="0" smtClean="0"/>
              <a:t>Уровни ответственности: ОО, МОУО, министерство образования ПК, ПК ИРО.</a:t>
            </a:r>
          </a:p>
          <a:p>
            <a:pPr marL="109728" indent="0">
              <a:buNone/>
            </a:pPr>
            <a:r>
              <a:rPr lang="ru-RU" dirty="0" smtClean="0"/>
              <a:t>МОУО: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муниципальных рабочих групп;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лиц из числа специалистов, ответственных за взаимодействие с РНЦ и своевременное предоставление сводной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перечня организаций, внедряющих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ЦМН в образовательных организациях муниципалитета;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базы данных наставников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наставничества (лучших практик)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44726" y="149222"/>
            <a:ext cx="6413880" cy="86409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внедрения ЦМН в ПК (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Приложение1 к Приказу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Приморского края №789-а от 23.07.2020)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МОУО и ММС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6057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08112"/>
            <a:ext cx="8568952" cy="5566424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соглашений РНЦ с организациями-партнерами по внедрению ЦМН в 2021 г.(в течение года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 наставников (в течение года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системы мотивации наставников; (МОУО и ОО)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баз программ наставничества;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(МОУО и ОО)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учета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молодых педагогов и педагогов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участвующих в программах наставничества;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реализации программ наставничества; (ОО) – ежегодно  декабрь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личностного,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профессионального роста участников (ОО)</a:t>
            </a:r>
          </a:p>
          <a:p>
            <a:pPr algn="just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58665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836712"/>
            <a:ext cx="9036496" cy="648072"/>
          </a:xfrm>
        </p:spPr>
        <p:txBody>
          <a:bodyPr>
            <a:normAutofit fontScale="90000"/>
          </a:bodyPr>
          <a:lstStyle/>
          <a:p>
            <a:r>
              <a:rPr lang="ru-RU" altLang="ru-RU" b="1" i="1" dirty="0">
                <a:latin typeface="Gabriola" panose="04040605051002020D02" pitchFamily="82" charset="0"/>
                <a:cs typeface="Times New Roman" pitchFamily="18" charset="0"/>
              </a:rPr>
              <a:t>Н</a:t>
            </a:r>
            <a:r>
              <a:rPr lang="ru-RU" altLang="ru-RU" b="1" i="1" dirty="0" smtClean="0">
                <a:latin typeface="Gabriola" panose="04040605051002020D02" pitchFamily="82" charset="0"/>
                <a:cs typeface="Times New Roman" pitchFamily="18" charset="0"/>
              </a:rPr>
              <a:t>аправления  реализации проекта  в муниципалитетах</a:t>
            </a:r>
            <a:endParaRPr lang="ru-RU" b="1" dirty="0"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017744"/>
          </a:xfrm>
        </p:spPr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обеспечение.</a:t>
            </a:r>
            <a:endParaRPr lang="ru-RU" alt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- Организационная деятельность.</a:t>
            </a:r>
            <a:endParaRPr lang="ru-RU" alt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altLang="ru-RU" sz="3800" dirty="0">
                <a:latin typeface="Times New Roman" pitchFamily="18" charset="0"/>
                <a:cs typeface="Times New Roman" pitchFamily="18" charset="0"/>
              </a:rPr>
              <a:t>- Повышение </a:t>
            </a: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квалификации, в том числе в формате «горизонтального обучения».</a:t>
            </a:r>
            <a:endParaRPr lang="ru-RU" alt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- Информационно-методическое </a:t>
            </a:r>
            <a:r>
              <a:rPr lang="ru-RU" altLang="ru-RU" sz="3800" dirty="0">
                <a:latin typeface="Times New Roman" pitchFamily="18" charset="0"/>
                <a:cs typeface="Times New Roman" pitchFamily="18" charset="0"/>
              </a:rPr>
              <a:t>сопровождение и консалтинговая </a:t>
            </a: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деятельность.</a:t>
            </a:r>
            <a:endParaRPr lang="ru-RU" alt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altLang="ru-RU" sz="3800" dirty="0">
                <a:latin typeface="Times New Roman" pitchFamily="18" charset="0"/>
                <a:cs typeface="Times New Roman" pitchFamily="18" charset="0"/>
              </a:rPr>
              <a:t>- Научно-методическая </a:t>
            </a: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деятельность. </a:t>
            </a:r>
            <a:endParaRPr lang="ru-RU" alt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 3" pitchFamily="18" charset="2"/>
              <a:buNone/>
            </a:pPr>
            <a:r>
              <a:rPr lang="ru-RU" altLang="ru-RU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3800" dirty="0" smtClean="0">
                <a:latin typeface="Times New Roman" pitchFamily="18" charset="0"/>
                <a:cs typeface="Times New Roman" pitchFamily="18" charset="0"/>
              </a:rPr>
              <a:t>Сотрудничество.</a:t>
            </a:r>
            <a:endParaRPr lang="ru-RU" sz="3800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697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260648"/>
            <a:ext cx="3477072" cy="72008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521800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Разработка распорядительного акта о:</a:t>
            </a:r>
          </a:p>
          <a:p>
            <a:pPr algn="just">
              <a:buFontTx/>
              <a:buChar char="-"/>
            </a:pPr>
            <a:r>
              <a:rPr lang="ru-RU" dirty="0" smtClean="0"/>
              <a:t>Сроки внедрения ЦНМ;</a:t>
            </a:r>
          </a:p>
          <a:p>
            <a:pPr algn="just">
              <a:buFontTx/>
              <a:buChar char="-"/>
            </a:pPr>
            <a:r>
              <a:rPr lang="ru-RU" dirty="0" smtClean="0"/>
              <a:t>Назначение кураторов;</a:t>
            </a:r>
          </a:p>
          <a:p>
            <a:pPr algn="just">
              <a:buFontTx/>
              <a:buChar char="-"/>
            </a:pPr>
            <a:r>
              <a:rPr lang="ru-RU" dirty="0" smtClean="0"/>
              <a:t>Сроки проведения мониторинга эффективности программ наставничества;</a:t>
            </a:r>
          </a:p>
          <a:p>
            <a:pPr algn="just">
              <a:buFontTx/>
              <a:buChar char="-"/>
            </a:pPr>
            <a:r>
              <a:rPr lang="ru-RU" dirty="0" smtClean="0"/>
              <a:t>Планируемые результаты  ЦМН;</a:t>
            </a:r>
          </a:p>
          <a:p>
            <a:pPr algn="just">
              <a:buFontTx/>
              <a:buChar char="-"/>
            </a:pPr>
            <a:r>
              <a:rPr lang="ru-RU" dirty="0" smtClean="0"/>
              <a:t>Утверждение Положения о программе наставничества;</a:t>
            </a:r>
          </a:p>
          <a:p>
            <a:pPr algn="just">
              <a:buFontTx/>
              <a:buChar char="-"/>
            </a:pPr>
            <a:r>
              <a:rPr lang="ru-RU" dirty="0" smtClean="0"/>
              <a:t>Утверждение дорожной карты внедрения ЦМ;</a:t>
            </a:r>
          </a:p>
          <a:p>
            <a:pPr algn="just">
              <a:buFontTx/>
              <a:buChar char="-"/>
            </a:pPr>
            <a:r>
              <a:rPr lang="ru-RU" dirty="0" smtClean="0"/>
              <a:t>Формирование базы данных наставников и программ наставничества и внесение данных в федеральную базу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4391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476672"/>
            <a:ext cx="5832648" cy="720080"/>
          </a:xfrm>
        </p:spPr>
        <p:txBody>
          <a:bodyPr>
            <a:noAutofit/>
          </a:bodyPr>
          <a:lstStyle/>
          <a:p>
            <a:pPr algn="ctr">
              <a:lnSpc>
                <a:spcPct val="50000"/>
              </a:lnSpc>
            </a:pPr>
            <a:r>
              <a:rPr lang="ru-RU" b="1" dirty="0" smtClean="0">
                <a:latin typeface="Gabriola" panose="04040605051002020D02" pitchFamily="82" charset="0"/>
              </a:rPr>
              <a:t>Примерные  показатели эффективности  практик наставничества</a:t>
            </a:r>
            <a:endParaRPr lang="ru-RU" b="1" dirty="0"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23376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закрепления молодых специалистов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наставников и наставляемых,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включенных в реализацию муниципальных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наставников и наставляемых,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конкурсных мероприятиях муниципальной системы образования;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продуктов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педагогической/образовательной деятельности;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наставников и наставляемых в презентации своих практик педагогическому сообществу;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тиражирование практик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муниципальном, региональном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всероссийском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7016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332656"/>
            <a:ext cx="6336704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Gabriola" panose="04040605051002020D02" pitchFamily="82" charset="0"/>
              </a:rPr>
              <a:t>Примерные формы реализации ЦМН в муниципальных системах образования</a:t>
            </a:r>
            <a:endParaRPr lang="ru-RU" b="1" dirty="0"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08975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Программы </a:t>
            </a:r>
            <a:r>
              <a:rPr lang="ru-RU" dirty="0"/>
              <a:t>практико- ориентированных </a:t>
            </a:r>
            <a:r>
              <a:rPr lang="ru-RU" dirty="0" smtClean="0"/>
              <a:t>стажировок/ «горизонтального обучения»;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Методический менеджмент, методический </a:t>
            </a:r>
            <a:r>
              <a:rPr lang="ru-RU" dirty="0" err="1" smtClean="0"/>
              <a:t>коучинг</a:t>
            </a:r>
            <a:r>
              <a:rPr lang="ru-RU" dirty="0" smtClean="0"/>
              <a:t> для наставников/наставляемых;</a:t>
            </a: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Муниципальная конкурсная система;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Ассоциация/сообщество наставников;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Система ПК: проблемно-проектные  семинары, мастер-классы, конференции, в </a:t>
            </a:r>
            <a:r>
              <a:rPr lang="ru-RU" dirty="0" err="1" smtClean="0"/>
              <a:t>т.ч</a:t>
            </a:r>
            <a:r>
              <a:rPr lang="ru-RU" dirty="0" smtClean="0"/>
              <a:t>.  с использованием ДОТ;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Сетевое образовательное взаимодействие;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Презентация достижений  наставников и наставляемых в формате  тематических, методических, образовательных событий.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14943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811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+mn-lt"/>
              </a:rPr>
              <a:t>Сеничева</a:t>
            </a:r>
            <a:r>
              <a:rPr lang="ru-RU" dirty="0" smtClean="0">
                <a:latin typeface="+mn-lt"/>
              </a:rPr>
              <a:t> Юлия Алексеевна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Должность: доцент кафедры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и начального образования ПК ИРО,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уководитель Регионального наставнического центра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Контактные данные: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89242518521</a:t>
            </a:r>
          </a:p>
          <a:p>
            <a:pPr marL="109728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e-mail    yasen65@mail.ru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94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" y="1124744"/>
            <a:ext cx="871296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+mn-lt"/>
              </a:rPr>
              <a:t>Реализация </a:t>
            </a:r>
            <a:r>
              <a:rPr lang="ru-RU" dirty="0">
                <a:latin typeface="+mn-lt"/>
              </a:rPr>
              <a:t>Национального проекта </a:t>
            </a:r>
            <a:r>
              <a:rPr lang="ru-RU" dirty="0" smtClean="0">
                <a:latin typeface="+mn-lt"/>
              </a:rPr>
              <a:t>Образование»</a:t>
            </a:r>
            <a:r>
              <a:rPr lang="ru-RU" dirty="0">
                <a:latin typeface="+mn-lt"/>
              </a:rPr>
              <a:t> 2020 - 2024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8640960" cy="4369672"/>
          </a:xfrm>
        </p:spPr>
        <p:txBody>
          <a:bodyPr>
            <a:normAutofit/>
          </a:bodyPr>
          <a:lstStyle/>
          <a:p>
            <a:pPr marL="109728" lvl="0" indent="0" algn="just">
              <a:buClr>
                <a:srgbClr val="526DB0"/>
              </a:buClr>
              <a:buNone/>
            </a:pPr>
            <a:r>
              <a:rPr lang="ru-RU" sz="2600" dirty="0">
                <a:solidFill>
                  <a:srgbClr val="000000"/>
                </a:solidFill>
              </a:rPr>
              <a:t>Реализация ФП </a:t>
            </a:r>
            <a:r>
              <a:rPr lang="ru-RU" sz="2600" dirty="0">
                <a:solidFill>
                  <a:srgbClr val="FF0000"/>
                </a:solidFill>
              </a:rPr>
              <a:t>«Современная школа», «Успех каждого ребёнка», «Молодые профессионалы», </a:t>
            </a:r>
            <a:r>
              <a:rPr lang="ru-RU" sz="2600" dirty="0">
                <a:solidFill>
                  <a:srgbClr val="000000"/>
                </a:solidFill>
              </a:rPr>
              <a:t>в том числе через различные формы сопровождения, наставничества, шефства.</a:t>
            </a:r>
          </a:p>
          <a:p>
            <a:pPr marL="109728" indent="0" algn="just">
              <a:buNone/>
            </a:pPr>
            <a:r>
              <a:rPr lang="ru-RU" dirty="0" smtClean="0"/>
              <a:t>Одна из задач системы образования Приморского края  - внедрение Целевой модели (методологии) наставничества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соответствии с приказом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Приморского края №789-а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23.07.2020).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368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39796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</a:rPr>
              <a:t>Методология</a:t>
            </a:r>
            <a:r>
              <a:rPr lang="ru-RU" sz="2400" dirty="0">
                <a:latin typeface="Georgia" panose="02040502050405020303" pitchFamily="18" charset="0"/>
              </a:rPr>
              <a:t> — это </a:t>
            </a:r>
            <a:r>
              <a:rPr lang="ru-RU" sz="2400" dirty="0" smtClean="0">
                <a:latin typeface="Georgia" panose="02040502050405020303" pitchFamily="18" charset="0"/>
              </a:rPr>
              <a:t>система (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Georgia" panose="02040502050405020303" pitchFamily="18" charset="0"/>
              </a:rPr>
              <a:t>комплекс</a:t>
            </a:r>
            <a:r>
              <a:rPr lang="ru-RU" sz="2400" dirty="0" smtClean="0">
                <a:latin typeface="Georgia" panose="02040502050405020303" pitchFamily="18" charset="0"/>
              </a:rPr>
              <a:t>), принципов, методов </a:t>
            </a:r>
            <a:r>
              <a:rPr lang="ru-RU" sz="2400" dirty="0">
                <a:latin typeface="Georgia" panose="02040502050405020303" pitchFamily="18" charset="0"/>
              </a:rPr>
              <a:t>и способов того, </a:t>
            </a:r>
            <a:r>
              <a:rPr lang="ru-RU" sz="2400" dirty="0" smtClean="0">
                <a:latin typeface="Georgia" panose="02040502050405020303" pitchFamily="18" charset="0"/>
              </a:rPr>
              <a:t>как </a:t>
            </a:r>
            <a:r>
              <a:rPr lang="ru-RU" sz="2400" dirty="0">
                <a:latin typeface="Georgia" panose="02040502050405020303" pitchFamily="18" charset="0"/>
              </a:rPr>
              <a:t>достичь желаемой практической цели</a:t>
            </a:r>
            <a:r>
              <a:rPr lang="ru-RU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9782" y="3140968"/>
            <a:ext cx="76726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Georgia" panose="02040502050405020303" pitchFamily="18" charset="0"/>
              </a:rPr>
              <a:t>Необходимо    выйти  </a:t>
            </a:r>
            <a:r>
              <a:rPr lang="ru-RU" sz="3200" dirty="0">
                <a:latin typeface="Georgia" panose="02040502050405020303" pitchFamily="18" charset="0"/>
              </a:rPr>
              <a:t>на </a:t>
            </a:r>
            <a:r>
              <a:rPr lang="ru-RU" sz="3200" b="1" dirty="0">
                <a:latin typeface="Georgia" panose="02040502050405020303" pitchFamily="18" charset="0"/>
              </a:rPr>
              <a:t>целевые</a:t>
            </a:r>
            <a:r>
              <a:rPr lang="ru-RU" sz="3200" dirty="0">
                <a:latin typeface="Georgia" panose="02040502050405020303" pitchFamily="18" charset="0"/>
              </a:rPr>
              <a:t> </a:t>
            </a:r>
            <a:r>
              <a:rPr lang="ru-RU" sz="3200" b="1" dirty="0" smtClean="0">
                <a:latin typeface="Georgia" panose="02040502050405020303" pitchFamily="18" charset="0"/>
              </a:rPr>
              <a:t>качественные</a:t>
            </a:r>
            <a:r>
              <a:rPr lang="ru-RU" sz="3200" dirty="0" smtClean="0">
                <a:latin typeface="Georgia" panose="02040502050405020303" pitchFamily="18" charset="0"/>
              </a:rPr>
              <a:t> и </a:t>
            </a:r>
            <a:r>
              <a:rPr lang="ru-RU" sz="3200" b="1" dirty="0" smtClean="0">
                <a:latin typeface="Georgia" panose="02040502050405020303" pitchFamily="18" charset="0"/>
              </a:rPr>
              <a:t>количественные </a:t>
            </a:r>
            <a:r>
              <a:rPr lang="ru-RU" sz="3200" dirty="0" smtClean="0">
                <a:latin typeface="Georgia" panose="02040502050405020303" pitchFamily="18" charset="0"/>
              </a:rPr>
              <a:t>показатели ЦМН при соблюдении определённых </a:t>
            </a:r>
            <a:r>
              <a:rPr lang="ru-RU" sz="3200" b="1" dirty="0" smtClean="0">
                <a:latin typeface="Georgia" panose="02040502050405020303" pitchFamily="18" charset="0"/>
              </a:rPr>
              <a:t>условий</a:t>
            </a:r>
            <a:endParaRPr lang="ru-RU" sz="3200" b="1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942" y="2852936"/>
            <a:ext cx="4908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!</a:t>
            </a:r>
            <a:endParaRPr lang="ru-RU" sz="72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9481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640960" cy="5627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+mn-lt"/>
              </a:rPr>
              <a:t>П</a:t>
            </a:r>
            <a:r>
              <a:rPr lang="ru-RU" b="1" dirty="0" smtClean="0">
                <a:latin typeface="+mn-lt"/>
              </a:rPr>
              <a:t>ланируемые  результаты ЦМН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61760"/>
          </a:xfrm>
        </p:spPr>
        <p:txBody>
          <a:bodyPr/>
          <a:lstStyle/>
          <a:p>
            <a:pPr algn="just"/>
            <a:r>
              <a:rPr lang="ru-RU"/>
              <a:t>Доля детей и </a:t>
            </a:r>
            <a:r>
              <a:rPr lang="ru-RU" smtClean="0"/>
              <a:t>молодежи от 10 до 19 лет, вошедших в программы наставничества в роли наставляемых ( от 10 до 70 % от общего числа);</a:t>
            </a:r>
          </a:p>
          <a:p>
            <a:pPr algn="just"/>
            <a:r>
              <a:rPr lang="ru-RU"/>
              <a:t>Доля детей и молодежи от </a:t>
            </a:r>
            <a:r>
              <a:rPr lang="ru-RU" smtClean="0"/>
              <a:t>15 до 19 </a:t>
            </a:r>
            <a:r>
              <a:rPr lang="ru-RU"/>
              <a:t>лет, вошедших в программы наставничества в роли </a:t>
            </a:r>
            <a:r>
              <a:rPr lang="ru-RU" smtClean="0"/>
              <a:t>наставников </a:t>
            </a:r>
            <a:r>
              <a:rPr lang="ru-RU"/>
              <a:t>( от </a:t>
            </a:r>
            <a:r>
              <a:rPr lang="ru-RU" smtClean="0"/>
              <a:t>2 </a:t>
            </a:r>
            <a:r>
              <a:rPr lang="ru-RU"/>
              <a:t>до </a:t>
            </a:r>
            <a:r>
              <a:rPr lang="ru-RU" smtClean="0"/>
              <a:t>10 </a:t>
            </a:r>
            <a:r>
              <a:rPr lang="ru-RU"/>
              <a:t>% от общего числа</a:t>
            </a:r>
            <a:r>
              <a:rPr lang="ru-RU" smtClean="0"/>
              <a:t>);</a:t>
            </a:r>
          </a:p>
          <a:p>
            <a:pPr algn="just"/>
            <a:r>
              <a:rPr lang="ru-RU" smtClean="0"/>
              <a:t>Доля молодых специалистов (от 0 до 3 лет) в роли наставляемого(от 10 до 70% от общего числа)</a:t>
            </a:r>
            <a:endParaRPr lang="ru-RU"/>
          </a:p>
          <a:p>
            <a:pPr algn="just"/>
            <a:endParaRPr lang="ru-RU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32859"/>
            <a:ext cx="2535665" cy="8758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3780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665816"/>
          </a:xfrm>
        </p:spPr>
        <p:txBody>
          <a:bodyPr/>
          <a:lstStyle/>
          <a:p>
            <a:pPr algn="just"/>
            <a:r>
              <a:rPr lang="ru-RU" sz="3000" b="1" dirty="0" smtClean="0">
                <a:solidFill>
                  <a:srgbClr val="C00000"/>
                </a:solidFill>
              </a:rPr>
              <a:t>Количество предприятий от общего количества организаций, вошедших в программы наставничества и предоставивших своих наставников (от 2% до 10%)</a:t>
            </a:r>
          </a:p>
          <a:p>
            <a:pPr algn="just"/>
            <a:r>
              <a:rPr lang="ru-RU" sz="3000" dirty="0" smtClean="0"/>
              <a:t>Уровень удовлетворенности наставляемых участием в программах наставничества (опросный) от 55 до 85%;</a:t>
            </a:r>
          </a:p>
          <a:p>
            <a:pPr algn="just"/>
            <a:r>
              <a:rPr lang="ru-RU" sz="3000" dirty="0"/>
              <a:t>Уровень удовлетворенности </a:t>
            </a:r>
            <a:r>
              <a:rPr lang="ru-RU" sz="3000" dirty="0" smtClean="0"/>
              <a:t>наставников </a:t>
            </a:r>
            <a:r>
              <a:rPr lang="ru-RU" sz="3000" dirty="0"/>
              <a:t>участием в программах наставничества (опросный) от 55 до 85%;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8130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" y="260648"/>
            <a:ext cx="8229600" cy="269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30086"/>
            <a:ext cx="8640960" cy="5544450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Создание </a:t>
            </a:r>
            <a:r>
              <a:rPr lang="ru-RU" b="1" dirty="0">
                <a:solidFill>
                  <a:srgbClr val="FF0000"/>
                </a:solidFill>
              </a:rPr>
              <a:t>Регионального наставнического центра </a:t>
            </a:r>
            <a:r>
              <a:rPr lang="ru-RU" dirty="0"/>
              <a:t>для организационной, методической, экспертно-консультационной, информационной поддержки участников </a:t>
            </a:r>
            <a:r>
              <a:rPr lang="ru-RU" dirty="0" smtClean="0"/>
              <a:t>ЦМН.</a:t>
            </a:r>
            <a:endParaRPr lang="ru-RU" dirty="0"/>
          </a:p>
          <a:p>
            <a:pPr algn="just"/>
            <a:r>
              <a:rPr lang="ru-RU" i="1" dirty="0"/>
              <a:t>содействие распространению и внедрению лучших наставнических практик различных форм и ролевых моделей для обучающихся, педагогов и молодых </a:t>
            </a:r>
            <a:r>
              <a:rPr lang="ru-RU" i="1" dirty="0" smtClean="0"/>
              <a:t>специалистов;</a:t>
            </a:r>
          </a:p>
          <a:p>
            <a:pPr algn="just"/>
            <a:r>
              <a:rPr lang="ru-RU" i="1" dirty="0"/>
              <a:t>сбор результатов мониторинга реализации программ наставничества в образовательных организациях;</a:t>
            </a:r>
          </a:p>
          <a:p>
            <a:pPr algn="just"/>
            <a:r>
              <a:rPr lang="ru-RU" i="1" dirty="0"/>
              <a:t>реализации мер по дополнительному профессиональному образованию наставников и кураторов в различных </a:t>
            </a:r>
            <a:r>
              <a:rPr lang="ru-RU" i="1" dirty="0" smtClean="0"/>
              <a:t>форматах.</a:t>
            </a:r>
            <a:endParaRPr lang="ru-RU" i="1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21637" y="21974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2752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784975" cy="100811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+mn-lt"/>
              </a:rPr>
              <a:t>Региональный наставнический центр</a:t>
            </a:r>
            <a:br>
              <a:rPr lang="ru-RU" sz="3200" b="1" dirty="0">
                <a:solidFill>
                  <a:srgbClr val="002060"/>
                </a:solidFill>
                <a:latin typeface="+mn-lt"/>
              </a:rPr>
            </a:br>
            <a:r>
              <a:rPr lang="en-US" sz="1400" b="1" dirty="0">
                <a:solidFill>
                  <a:srgbClr val="002060"/>
                </a:solidFill>
                <a:latin typeface="+mn-lt"/>
              </a:rPr>
              <a:t>https://pkiro.ru/activities/proekty/regionalnyj-nastavnicheskij-czentr-primorskogo-kraya/</a:t>
            </a:r>
            <a:endParaRPr lang="ru-RU" sz="1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089752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i="1" dirty="0" smtClean="0"/>
              <a:t>- </a:t>
            </a:r>
            <a:r>
              <a:rPr lang="ru-RU" dirty="0"/>
              <a:t>Нормативная </a:t>
            </a:r>
            <a:r>
              <a:rPr lang="ru-RU" dirty="0" smtClean="0"/>
              <a:t>документация/р</a:t>
            </a:r>
            <a:r>
              <a:rPr lang="ru-RU" i="1" dirty="0" smtClean="0"/>
              <a:t>егиональные документы по внедрению ЦМН;</a:t>
            </a:r>
          </a:p>
          <a:p>
            <a:pPr marL="109728" indent="0" algn="just">
              <a:buNone/>
            </a:pPr>
            <a:r>
              <a:rPr lang="ru-RU" i="1" dirty="0" smtClean="0"/>
              <a:t>-региональные целевые  показатели </a:t>
            </a:r>
            <a:r>
              <a:rPr lang="ru-RU" i="1" dirty="0"/>
              <a:t>ЦМН и </a:t>
            </a:r>
            <a:r>
              <a:rPr lang="ru-RU" i="1" dirty="0" smtClean="0"/>
              <a:t>система их мониторинга;</a:t>
            </a:r>
          </a:p>
          <a:p>
            <a:pPr marL="109728" indent="0" algn="just">
              <a:buNone/>
            </a:pPr>
            <a:r>
              <a:rPr lang="ru-RU" i="1" dirty="0" smtClean="0"/>
              <a:t>- Методические рекомендации,  методические </a:t>
            </a:r>
            <a:r>
              <a:rPr lang="ru-RU" i="1" dirty="0"/>
              <a:t>материалы, в том числе по оценке результатов программ </a:t>
            </a:r>
            <a:r>
              <a:rPr lang="ru-RU" i="1" dirty="0" smtClean="0"/>
              <a:t>наставничества;</a:t>
            </a:r>
            <a:endParaRPr lang="ru-RU" i="1" dirty="0"/>
          </a:p>
          <a:p>
            <a:pPr marL="109728" indent="0" algn="just">
              <a:buNone/>
            </a:pPr>
            <a:r>
              <a:rPr lang="ru-RU" i="1" dirty="0" smtClean="0"/>
              <a:t>- </a:t>
            </a:r>
            <a:r>
              <a:rPr lang="ru-RU" i="1" dirty="0"/>
              <a:t>Примерные документы для образовательных </a:t>
            </a:r>
            <a:r>
              <a:rPr lang="ru-RU" i="1" dirty="0" smtClean="0"/>
              <a:t>организаций/ примерная типовая программа наставничества;</a:t>
            </a:r>
          </a:p>
          <a:p>
            <a:pPr algn="just">
              <a:buFontTx/>
              <a:buChar char="-"/>
            </a:pPr>
            <a:r>
              <a:rPr lang="ru-RU" i="1" dirty="0" smtClean="0"/>
              <a:t>Материалы </a:t>
            </a:r>
            <a:r>
              <a:rPr lang="ru-RU" i="1" dirty="0"/>
              <a:t>кураторам </a:t>
            </a:r>
            <a:r>
              <a:rPr lang="ru-RU" i="1" dirty="0" smtClean="0"/>
              <a:t>наставничества;</a:t>
            </a:r>
            <a:endParaRPr lang="ru-RU" i="1" dirty="0"/>
          </a:p>
          <a:p>
            <a:pPr algn="just">
              <a:buFontTx/>
              <a:buChar char="-"/>
            </a:pPr>
            <a:r>
              <a:rPr lang="ru-RU" dirty="0"/>
              <a:t>Формирование единой региональной базы </a:t>
            </a:r>
            <a:r>
              <a:rPr lang="ru-RU" dirty="0" smtClean="0">
                <a:solidFill>
                  <a:srgbClr val="FF0000"/>
                </a:solidFill>
              </a:rPr>
              <a:t>наставников</a:t>
            </a:r>
            <a:r>
              <a:rPr lang="ru-RU" dirty="0" smtClean="0"/>
              <a:t> </a:t>
            </a:r>
            <a:r>
              <a:rPr lang="ru-RU" dirty="0"/>
              <a:t>и единой региональной базы </a:t>
            </a:r>
            <a:r>
              <a:rPr lang="ru-RU" dirty="0">
                <a:solidFill>
                  <a:srgbClr val="FF0000"/>
                </a:solidFill>
              </a:rPr>
              <a:t>программ </a:t>
            </a:r>
            <a:r>
              <a:rPr lang="ru-RU" dirty="0" smtClean="0">
                <a:solidFill>
                  <a:srgbClr val="FF0000"/>
                </a:solidFill>
              </a:rPr>
              <a:t>наставничества;</a:t>
            </a:r>
          </a:p>
          <a:p>
            <a:pPr marL="109728" indent="0" algn="just">
              <a:buNone/>
            </a:pPr>
            <a:r>
              <a:rPr lang="ru-RU" dirty="0" smtClean="0"/>
              <a:t>- Организация </a:t>
            </a:r>
            <a:r>
              <a:rPr lang="ru-RU" dirty="0"/>
              <a:t>и проведение  семинаров для </a:t>
            </a:r>
            <a:r>
              <a:rPr lang="ru-RU" dirty="0" smtClean="0"/>
              <a:t>МОУО/ММС;</a:t>
            </a:r>
            <a:endParaRPr lang="ru-RU" dirty="0"/>
          </a:p>
          <a:p>
            <a:pPr marL="109728" indent="0" algn="just">
              <a:buNone/>
            </a:pPr>
            <a:r>
              <a:rPr lang="ru-RU" dirty="0" smtClean="0"/>
              <a:t>- комплекса </a:t>
            </a:r>
            <a:r>
              <a:rPr lang="ru-RU" dirty="0"/>
              <a:t>тематических </a:t>
            </a:r>
            <a:r>
              <a:rPr lang="ru-RU" dirty="0" smtClean="0"/>
              <a:t>мероприятий </a:t>
            </a:r>
            <a:r>
              <a:rPr lang="ru-RU" i="1" dirty="0" smtClean="0"/>
              <a:t>(календарь событий)</a:t>
            </a:r>
          </a:p>
          <a:p>
            <a:pPr marL="109728" indent="0">
              <a:buNone/>
            </a:pPr>
            <a:endParaRPr lang="ru-RU" i="1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13590"/>
            <a:ext cx="2535665" cy="8951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9921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3089" y="332656"/>
            <a:ext cx="6449511" cy="84685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+mn-lt"/>
              </a:rPr>
              <a:t>Промежуточный результат 2019-2020 гг.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(во взаимодействии с ММС и ОО)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057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и апробирована модель отбора лучших практик наставничества - 2019/2020 гг.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Создано региональное экспертное сообщество (36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 экспертный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имеющегося опыта наставничества в образовательных организациях  муниципалитетов Приморского края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(345 наставников –проведена экспертиза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 практик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 банк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эффективных практик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(размещены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открытом доступе на сайте ПК ИРО 36 лучших практик, создана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Обеспечено повышение квалификации целевой аудитории в рамках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госзадания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(4 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овышения квалификации разных форм и объема обучения в формате «горизонтального обучения»)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5069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732239" cy="115212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+mn-lt"/>
              </a:rPr>
              <a:t>Модель отбора лучших практик</a:t>
            </a:r>
            <a:br>
              <a:rPr lang="ru-RU" sz="2800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>Региональный конкурс </a:t>
            </a:r>
            <a:br>
              <a:rPr lang="ru-RU" sz="2800" b="1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>«Формула успеха»-2021</a:t>
            </a:r>
            <a:endParaRPr lang="ru-RU" sz="2800" b="1" dirty="0">
              <a:latin typeface="+mn-lt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945736"/>
          </a:xfrm>
        </p:spPr>
        <p:txBody>
          <a:bodyPr/>
          <a:lstStyle/>
          <a:p>
            <a:pPr marL="109728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0" y="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323528" y="1700808"/>
            <a:ext cx="3384376" cy="115212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ММС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Муниципальное экспертное сообщество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80112" y="1628800"/>
            <a:ext cx="3312368" cy="1080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Муниципальная экспертиза практик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3199588"/>
            <a:ext cx="2952328" cy="9067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Муниципальный банк лучших практик/программ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4581128"/>
            <a:ext cx="2592287" cy="12241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Региональное экспертное сообщество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84168" y="4365104"/>
            <a:ext cx="295232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Региональная экспертиза лучших практик/программ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15816" y="5805264"/>
            <a:ext cx="3312368" cy="842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Региональный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банк </a:t>
            </a:r>
            <a:r>
              <a:rPr lang="ru-RU" dirty="0">
                <a:solidFill>
                  <a:schemeClr val="tx1"/>
                </a:solidFill>
              </a:rPr>
              <a:t>лучших практик/программ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4608004" y="4106381"/>
            <a:ext cx="171230" cy="762779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851920" y="2276872"/>
            <a:ext cx="1440160" cy="144016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3131840" y="5301208"/>
            <a:ext cx="2592288" cy="216024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061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956</Words>
  <Application>Microsoft Office PowerPoint</Application>
  <PresentationFormat>Экран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   Министерство образования Приморского края  Приморский краевой институт развития образования      Региональный наставнический центр в системе научно-методического сопровождения педагогических работников и управленческих кадров  </vt:lpstr>
      <vt:lpstr>Реализация Национального проекта Образование» 2020 - 2024 </vt:lpstr>
      <vt:lpstr>Презентация PowerPoint</vt:lpstr>
      <vt:lpstr>Планируемые  результаты ЦМН</vt:lpstr>
      <vt:lpstr>Презентация PowerPoint</vt:lpstr>
      <vt:lpstr>Презентация PowerPoint</vt:lpstr>
      <vt:lpstr>Региональный наставнический центр https://pkiro.ru/activities/proekty/regionalnyj-nastavnicheskij-czentr-primorskogo-kraya/</vt:lpstr>
      <vt:lpstr>Промежуточный результат 2019-2020 гг. (во взаимодействии с ММС и ОО)</vt:lpstr>
      <vt:lpstr>Модель отбора лучших практик Региональный конкурс  «Формула успеха»-2021</vt:lpstr>
      <vt:lpstr>2020/2021</vt:lpstr>
      <vt:lpstr>Дорожная карта внедрения ЦМН в ПК (Приложение1 к Приказу Министерства образования Приморского края №789-а от 23.07.2020)  для  МОУО и ММС </vt:lpstr>
      <vt:lpstr>Презентация PowerPoint</vt:lpstr>
      <vt:lpstr>Направления  реализации проекта  в муниципалитетах</vt:lpstr>
      <vt:lpstr>Уровень ОО</vt:lpstr>
      <vt:lpstr>Примерные  показатели эффективности  практик наставничества</vt:lpstr>
      <vt:lpstr>Примерные формы реализации ЦМН в муниципальных системах образования</vt:lpstr>
      <vt:lpstr>Сеничева Юлия Алексеевна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Приморского края   Региональный проект  «Учитель  будущего»</dc:title>
  <dc:creator>Юлия А. Сеничева</dc:creator>
  <cp:lastModifiedBy>Екатерина Г. Казак</cp:lastModifiedBy>
  <cp:revision>49</cp:revision>
  <dcterms:created xsi:type="dcterms:W3CDTF">2021-02-10T01:49:25Z</dcterms:created>
  <dcterms:modified xsi:type="dcterms:W3CDTF">2021-06-25T01:01:58Z</dcterms:modified>
</cp:coreProperties>
</file>