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6" r:id="rId3"/>
    <p:sldId id="289" r:id="rId4"/>
    <p:sldId id="292" r:id="rId5"/>
    <p:sldId id="284" r:id="rId6"/>
    <p:sldId id="285" r:id="rId7"/>
    <p:sldId id="2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84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9E27-FA1A-4DA4-9985-BD685F71934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1C2-239F-4C28-81DA-0A0A4CBF2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2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9E27-FA1A-4DA4-9985-BD685F71934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1C2-239F-4C28-81DA-0A0A4CBF2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6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9E27-FA1A-4DA4-9985-BD685F71934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1C2-239F-4C28-81DA-0A0A4CBF2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4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9E27-FA1A-4DA4-9985-BD685F71934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1C2-239F-4C28-81DA-0A0A4CBF2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9E27-FA1A-4DA4-9985-BD685F71934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1C2-239F-4C28-81DA-0A0A4CBF2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0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9E27-FA1A-4DA4-9985-BD685F71934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1C2-239F-4C28-81DA-0A0A4CBF2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4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9E27-FA1A-4DA4-9985-BD685F71934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1C2-239F-4C28-81DA-0A0A4CBF2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0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9E27-FA1A-4DA4-9985-BD685F71934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1C2-239F-4C28-81DA-0A0A4CBF2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1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9E27-FA1A-4DA4-9985-BD685F71934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1C2-239F-4C28-81DA-0A0A4CBF2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2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9E27-FA1A-4DA4-9985-BD685F71934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1C2-239F-4C28-81DA-0A0A4CBF2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2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9E27-FA1A-4DA4-9985-BD685F71934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F1C2-239F-4C28-81DA-0A0A4CBF2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00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C9E27-FA1A-4DA4-9985-BD685F719348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F1C2-239F-4C28-81DA-0A0A4CBF2A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0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24BB733-E8AD-49CF-BF9B-FFF6F01FD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7" t="13883" r="65747" b="22200"/>
          <a:stretch/>
        </p:blipFill>
        <p:spPr>
          <a:xfrm>
            <a:off x="0" y="0"/>
            <a:ext cx="2005782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29D4AD-5CEB-4F1E-AC98-0105286D7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0" t="14433" r="47887" b="70584"/>
          <a:stretch/>
        </p:blipFill>
        <p:spPr>
          <a:xfrm>
            <a:off x="2005782" y="-1"/>
            <a:ext cx="3202518" cy="15177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13F0C23-5F78-4AE1-80A2-1432615E04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50997" r="37441" b="21512"/>
          <a:stretch/>
        </p:blipFill>
        <p:spPr>
          <a:xfrm>
            <a:off x="7806828" y="301658"/>
            <a:ext cx="4352315" cy="535913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D51E2C7-1F2F-4062-A578-74F21DA896C9}"/>
              </a:ext>
            </a:extLst>
          </p:cNvPr>
          <p:cNvSpPr/>
          <p:nvPr/>
        </p:nvSpPr>
        <p:spPr>
          <a:xfrm>
            <a:off x="2227868" y="2234451"/>
            <a:ext cx="7425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Деятельность </a:t>
            </a:r>
          </a:p>
          <a:p>
            <a:r>
              <a:rPr lang="ru-RU" sz="3200" dirty="0">
                <a:latin typeface="Arial Narrow" panose="020B0606020202030204" pitchFamily="34" charset="0"/>
              </a:rPr>
              <a:t>муниципальных методических служб в региональной системе научно-методического сопровождения педагогических работников и управленческих кадров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EA223AF1-0388-49BB-BBF8-73FD34BA544C}"/>
              </a:ext>
            </a:extLst>
          </p:cNvPr>
          <p:cNvSpPr txBox="1">
            <a:spLocks/>
          </p:cNvSpPr>
          <p:nvPr/>
        </p:nvSpPr>
        <p:spPr>
          <a:xfrm>
            <a:off x="2227868" y="4940795"/>
            <a:ext cx="7755118" cy="144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Директор Центра теории, методики управления и качества образования, к.б.н. Соболева Е.В.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Доцент Центра теории, методики управления и качества образования, к.ф.н. Назаров М.С.</a:t>
            </a:r>
          </a:p>
        </p:txBody>
      </p:sp>
    </p:spTree>
    <p:extLst>
      <p:ext uri="{BB962C8B-B14F-4D97-AF65-F5344CB8AC3E}">
        <p14:creationId xmlns:p14="http://schemas.microsoft.com/office/powerpoint/2010/main" val="55121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13DDDF0-EA72-457A-8993-43889A6FC369}"/>
              </a:ext>
            </a:extLst>
          </p:cNvPr>
          <p:cNvSpPr/>
          <p:nvPr/>
        </p:nvSpPr>
        <p:spPr>
          <a:xfrm>
            <a:off x="2163296" y="1242529"/>
            <a:ext cx="97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КОНЦЕПЦИЯ </a:t>
            </a:r>
          </a:p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создания единой федеральной системы научно-методического сопровождения педагогических работников и управленческих кадров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45390C5-00FD-4C8C-929C-34EA71137368}"/>
              </a:ext>
            </a:extLst>
          </p:cNvPr>
          <p:cNvSpPr/>
          <p:nvPr/>
        </p:nvSpPr>
        <p:spPr>
          <a:xfrm>
            <a:off x="2163296" y="3695895"/>
            <a:ext cx="97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Концепция разработана в рамках исполнения: Указа Президента Российской Федерации от 21 июля 2020 г. № 474 «О национальных целях развития Российской Федерации на период до 2030 года»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2E10755-E8A2-42A6-A877-0572C4A50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7" t="27491" r="65747" b="8316"/>
          <a:stretch/>
        </p:blipFill>
        <p:spPr>
          <a:xfrm>
            <a:off x="-12565" y="1502"/>
            <a:ext cx="1996752" cy="68564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53093CD-1684-4F0F-BEFC-87FDA545659E}"/>
              </a:ext>
            </a:extLst>
          </p:cNvPr>
          <p:cNvPicPr/>
          <p:nvPr/>
        </p:nvPicPr>
        <p:blipFill rotWithShape="1">
          <a:blip r:embed="rId3"/>
          <a:srcRect l="6887" t="15494" r="53427" b="61224"/>
          <a:stretch/>
        </p:blipFill>
        <p:spPr bwMode="auto">
          <a:xfrm>
            <a:off x="9656335" y="-12317"/>
            <a:ext cx="2535665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842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2E10755-E8A2-42A6-A877-0572C4A507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7" t="27491" r="65747" b="8316"/>
          <a:stretch/>
        </p:blipFill>
        <p:spPr>
          <a:xfrm>
            <a:off x="-12565" y="1502"/>
            <a:ext cx="1996752" cy="68564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DD9C3D0-BC74-4461-AD02-E0A9F02E3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56" t="47445" r="17945" b="14929"/>
          <a:stretch/>
        </p:blipFill>
        <p:spPr>
          <a:xfrm>
            <a:off x="2199726" y="1432874"/>
            <a:ext cx="9788134" cy="48516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1BD1FF2-05DD-42F4-8480-226E169D38B4}"/>
              </a:ext>
            </a:extLst>
          </p:cNvPr>
          <p:cNvPicPr/>
          <p:nvPr/>
        </p:nvPicPr>
        <p:blipFill rotWithShape="1">
          <a:blip r:embed="rId4"/>
          <a:srcRect l="6887" t="15494" r="53427" b="61224"/>
          <a:stretch/>
        </p:blipFill>
        <p:spPr bwMode="auto">
          <a:xfrm>
            <a:off x="9656335" y="-12317"/>
            <a:ext cx="2535665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079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F08B43D-A7A8-4064-B82C-3CE83BF16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7" t="27491" r="65747" b="8316"/>
          <a:stretch/>
        </p:blipFill>
        <p:spPr>
          <a:xfrm>
            <a:off x="-12565" y="1502"/>
            <a:ext cx="1996752" cy="68564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7843BB1-E76D-4EA2-922A-9AD7195A5B35}"/>
              </a:ext>
            </a:extLst>
          </p:cNvPr>
          <p:cNvPicPr/>
          <p:nvPr/>
        </p:nvPicPr>
        <p:blipFill rotWithShape="1">
          <a:blip r:embed="rId3"/>
          <a:srcRect l="6887" t="15494" r="53427" b="61224"/>
          <a:stretch/>
        </p:blipFill>
        <p:spPr bwMode="auto">
          <a:xfrm>
            <a:off x="9656335" y="-12317"/>
            <a:ext cx="2535665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BC02B63-EB4D-48A5-A599-D2CD989BF892}"/>
              </a:ext>
            </a:extLst>
          </p:cNvPr>
          <p:cNvSpPr/>
          <p:nvPr/>
        </p:nvSpPr>
        <p:spPr>
          <a:xfrm>
            <a:off x="1825664" y="1601055"/>
            <a:ext cx="743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ИННОВАЦИОННЫЙ ПРОЦЕСС</a:t>
            </a: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xmlns="" id="{7A522697-131C-480A-828D-7D24881D3CFE}"/>
              </a:ext>
            </a:extLst>
          </p:cNvPr>
          <p:cNvSpPr/>
          <p:nvPr/>
        </p:nvSpPr>
        <p:spPr>
          <a:xfrm>
            <a:off x="2059041" y="2766495"/>
            <a:ext cx="1051802" cy="936000"/>
          </a:xfrm>
          <a:custGeom>
            <a:avLst/>
            <a:gdLst>
              <a:gd name="connsiteX0" fmla="*/ 0 w 2301709"/>
              <a:gd name="connsiteY0" fmla="*/ 118798 h 1187979"/>
              <a:gd name="connsiteX1" fmla="*/ 118798 w 2301709"/>
              <a:gd name="connsiteY1" fmla="*/ 0 h 1187979"/>
              <a:gd name="connsiteX2" fmla="*/ 2182911 w 2301709"/>
              <a:gd name="connsiteY2" fmla="*/ 0 h 1187979"/>
              <a:gd name="connsiteX3" fmla="*/ 2301709 w 2301709"/>
              <a:gd name="connsiteY3" fmla="*/ 118798 h 1187979"/>
              <a:gd name="connsiteX4" fmla="*/ 2301709 w 2301709"/>
              <a:gd name="connsiteY4" fmla="*/ 1069181 h 1187979"/>
              <a:gd name="connsiteX5" fmla="*/ 2182911 w 2301709"/>
              <a:gd name="connsiteY5" fmla="*/ 1187979 h 1187979"/>
              <a:gd name="connsiteX6" fmla="*/ 118798 w 2301709"/>
              <a:gd name="connsiteY6" fmla="*/ 1187979 h 1187979"/>
              <a:gd name="connsiteX7" fmla="*/ 0 w 2301709"/>
              <a:gd name="connsiteY7" fmla="*/ 1069181 h 1187979"/>
              <a:gd name="connsiteX8" fmla="*/ 0 w 2301709"/>
              <a:gd name="connsiteY8" fmla="*/ 118798 h 11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709" h="1187979">
                <a:moveTo>
                  <a:pt x="0" y="118798"/>
                </a:moveTo>
                <a:cubicBezTo>
                  <a:pt x="0" y="53188"/>
                  <a:pt x="53188" y="0"/>
                  <a:pt x="118798" y="0"/>
                </a:cubicBezTo>
                <a:lnTo>
                  <a:pt x="2182911" y="0"/>
                </a:lnTo>
                <a:cubicBezTo>
                  <a:pt x="2248521" y="0"/>
                  <a:pt x="2301709" y="53188"/>
                  <a:pt x="2301709" y="118798"/>
                </a:cubicBezTo>
                <a:lnTo>
                  <a:pt x="2301709" y="1069181"/>
                </a:lnTo>
                <a:cubicBezTo>
                  <a:pt x="2301709" y="1134791"/>
                  <a:pt x="2248521" y="1187979"/>
                  <a:pt x="2182911" y="1187979"/>
                </a:cubicBezTo>
                <a:lnTo>
                  <a:pt x="118798" y="1187979"/>
                </a:lnTo>
                <a:cubicBezTo>
                  <a:pt x="53188" y="1187979"/>
                  <a:pt x="0" y="1134791"/>
                  <a:pt x="0" y="1069181"/>
                </a:cubicBezTo>
                <a:lnTo>
                  <a:pt x="0" y="11879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6235" tIns="126235" rIns="126235" bIns="12623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</a:rPr>
              <a:t>ВЫЗОВ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AF83CCDD-B32E-4AB9-858C-41B8F66C2869}"/>
              </a:ext>
            </a:extLst>
          </p:cNvPr>
          <p:cNvSpPr/>
          <p:nvPr/>
        </p:nvSpPr>
        <p:spPr>
          <a:xfrm>
            <a:off x="3162388" y="2766495"/>
            <a:ext cx="1536640" cy="936000"/>
          </a:xfrm>
          <a:custGeom>
            <a:avLst/>
            <a:gdLst>
              <a:gd name="connsiteX0" fmla="*/ 0 w 2301709"/>
              <a:gd name="connsiteY0" fmla="*/ 118798 h 1187979"/>
              <a:gd name="connsiteX1" fmla="*/ 118798 w 2301709"/>
              <a:gd name="connsiteY1" fmla="*/ 0 h 1187979"/>
              <a:gd name="connsiteX2" fmla="*/ 2182911 w 2301709"/>
              <a:gd name="connsiteY2" fmla="*/ 0 h 1187979"/>
              <a:gd name="connsiteX3" fmla="*/ 2301709 w 2301709"/>
              <a:gd name="connsiteY3" fmla="*/ 118798 h 1187979"/>
              <a:gd name="connsiteX4" fmla="*/ 2301709 w 2301709"/>
              <a:gd name="connsiteY4" fmla="*/ 1069181 h 1187979"/>
              <a:gd name="connsiteX5" fmla="*/ 2182911 w 2301709"/>
              <a:gd name="connsiteY5" fmla="*/ 1187979 h 1187979"/>
              <a:gd name="connsiteX6" fmla="*/ 118798 w 2301709"/>
              <a:gd name="connsiteY6" fmla="*/ 1187979 h 1187979"/>
              <a:gd name="connsiteX7" fmla="*/ 0 w 2301709"/>
              <a:gd name="connsiteY7" fmla="*/ 1069181 h 1187979"/>
              <a:gd name="connsiteX8" fmla="*/ 0 w 2301709"/>
              <a:gd name="connsiteY8" fmla="*/ 118798 h 11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709" h="1187979">
                <a:moveTo>
                  <a:pt x="0" y="118798"/>
                </a:moveTo>
                <a:cubicBezTo>
                  <a:pt x="0" y="53188"/>
                  <a:pt x="53188" y="0"/>
                  <a:pt x="118798" y="0"/>
                </a:cubicBezTo>
                <a:lnTo>
                  <a:pt x="2182911" y="0"/>
                </a:lnTo>
                <a:cubicBezTo>
                  <a:pt x="2248521" y="0"/>
                  <a:pt x="2301709" y="53188"/>
                  <a:pt x="2301709" y="118798"/>
                </a:cubicBezTo>
                <a:lnTo>
                  <a:pt x="2301709" y="1069181"/>
                </a:lnTo>
                <a:cubicBezTo>
                  <a:pt x="2301709" y="1134791"/>
                  <a:pt x="2248521" y="1187979"/>
                  <a:pt x="2182911" y="1187979"/>
                </a:cubicBezTo>
                <a:lnTo>
                  <a:pt x="118798" y="1187979"/>
                </a:lnTo>
                <a:cubicBezTo>
                  <a:pt x="53188" y="1187979"/>
                  <a:pt x="0" y="1134791"/>
                  <a:pt x="0" y="1069181"/>
                </a:cubicBezTo>
                <a:lnTo>
                  <a:pt x="0" y="11879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6235" tIns="126235" rIns="126235" bIns="12623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</a:rPr>
              <a:t>ПРОБЛЕМА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6D42BC75-83F4-4A29-9BF3-91DBA2AABD04}"/>
              </a:ext>
            </a:extLst>
          </p:cNvPr>
          <p:cNvSpPr/>
          <p:nvPr/>
        </p:nvSpPr>
        <p:spPr>
          <a:xfrm>
            <a:off x="4750573" y="2775922"/>
            <a:ext cx="2445807" cy="936000"/>
          </a:xfrm>
          <a:custGeom>
            <a:avLst/>
            <a:gdLst>
              <a:gd name="connsiteX0" fmla="*/ 0 w 2301709"/>
              <a:gd name="connsiteY0" fmla="*/ 118798 h 1187979"/>
              <a:gd name="connsiteX1" fmla="*/ 118798 w 2301709"/>
              <a:gd name="connsiteY1" fmla="*/ 0 h 1187979"/>
              <a:gd name="connsiteX2" fmla="*/ 2182911 w 2301709"/>
              <a:gd name="connsiteY2" fmla="*/ 0 h 1187979"/>
              <a:gd name="connsiteX3" fmla="*/ 2301709 w 2301709"/>
              <a:gd name="connsiteY3" fmla="*/ 118798 h 1187979"/>
              <a:gd name="connsiteX4" fmla="*/ 2301709 w 2301709"/>
              <a:gd name="connsiteY4" fmla="*/ 1069181 h 1187979"/>
              <a:gd name="connsiteX5" fmla="*/ 2182911 w 2301709"/>
              <a:gd name="connsiteY5" fmla="*/ 1187979 h 1187979"/>
              <a:gd name="connsiteX6" fmla="*/ 118798 w 2301709"/>
              <a:gd name="connsiteY6" fmla="*/ 1187979 h 1187979"/>
              <a:gd name="connsiteX7" fmla="*/ 0 w 2301709"/>
              <a:gd name="connsiteY7" fmla="*/ 1069181 h 1187979"/>
              <a:gd name="connsiteX8" fmla="*/ 0 w 2301709"/>
              <a:gd name="connsiteY8" fmla="*/ 118798 h 11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709" h="1187979">
                <a:moveTo>
                  <a:pt x="0" y="118798"/>
                </a:moveTo>
                <a:cubicBezTo>
                  <a:pt x="0" y="53188"/>
                  <a:pt x="53188" y="0"/>
                  <a:pt x="118798" y="0"/>
                </a:cubicBezTo>
                <a:lnTo>
                  <a:pt x="2182911" y="0"/>
                </a:lnTo>
                <a:cubicBezTo>
                  <a:pt x="2248521" y="0"/>
                  <a:pt x="2301709" y="53188"/>
                  <a:pt x="2301709" y="118798"/>
                </a:cubicBezTo>
                <a:lnTo>
                  <a:pt x="2301709" y="1069181"/>
                </a:lnTo>
                <a:cubicBezTo>
                  <a:pt x="2301709" y="1134791"/>
                  <a:pt x="2248521" y="1187979"/>
                  <a:pt x="2182911" y="1187979"/>
                </a:cubicBezTo>
                <a:lnTo>
                  <a:pt x="118798" y="1187979"/>
                </a:lnTo>
                <a:cubicBezTo>
                  <a:pt x="53188" y="1187979"/>
                  <a:pt x="0" y="1134791"/>
                  <a:pt x="0" y="1069181"/>
                </a:cubicBezTo>
                <a:lnTo>
                  <a:pt x="0" y="11879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6235" tIns="126235" rIns="126235" bIns="12623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</a:rPr>
              <a:t>ИННОВАЦИОННОЕ РЕШЕНИЕ</a:t>
            </a: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15946183-4907-42F5-B929-BBD5A47A94E0}"/>
              </a:ext>
            </a:extLst>
          </p:cNvPr>
          <p:cNvSpPr/>
          <p:nvPr/>
        </p:nvSpPr>
        <p:spPr>
          <a:xfrm>
            <a:off x="7247925" y="2766495"/>
            <a:ext cx="1475263" cy="936000"/>
          </a:xfrm>
          <a:custGeom>
            <a:avLst/>
            <a:gdLst>
              <a:gd name="connsiteX0" fmla="*/ 0 w 2301709"/>
              <a:gd name="connsiteY0" fmla="*/ 118798 h 1187979"/>
              <a:gd name="connsiteX1" fmla="*/ 118798 w 2301709"/>
              <a:gd name="connsiteY1" fmla="*/ 0 h 1187979"/>
              <a:gd name="connsiteX2" fmla="*/ 2182911 w 2301709"/>
              <a:gd name="connsiteY2" fmla="*/ 0 h 1187979"/>
              <a:gd name="connsiteX3" fmla="*/ 2301709 w 2301709"/>
              <a:gd name="connsiteY3" fmla="*/ 118798 h 1187979"/>
              <a:gd name="connsiteX4" fmla="*/ 2301709 w 2301709"/>
              <a:gd name="connsiteY4" fmla="*/ 1069181 h 1187979"/>
              <a:gd name="connsiteX5" fmla="*/ 2182911 w 2301709"/>
              <a:gd name="connsiteY5" fmla="*/ 1187979 h 1187979"/>
              <a:gd name="connsiteX6" fmla="*/ 118798 w 2301709"/>
              <a:gd name="connsiteY6" fmla="*/ 1187979 h 1187979"/>
              <a:gd name="connsiteX7" fmla="*/ 0 w 2301709"/>
              <a:gd name="connsiteY7" fmla="*/ 1069181 h 1187979"/>
              <a:gd name="connsiteX8" fmla="*/ 0 w 2301709"/>
              <a:gd name="connsiteY8" fmla="*/ 118798 h 11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709" h="1187979">
                <a:moveTo>
                  <a:pt x="0" y="118798"/>
                </a:moveTo>
                <a:cubicBezTo>
                  <a:pt x="0" y="53188"/>
                  <a:pt x="53188" y="0"/>
                  <a:pt x="118798" y="0"/>
                </a:cubicBezTo>
                <a:lnTo>
                  <a:pt x="2182911" y="0"/>
                </a:lnTo>
                <a:cubicBezTo>
                  <a:pt x="2248521" y="0"/>
                  <a:pt x="2301709" y="53188"/>
                  <a:pt x="2301709" y="118798"/>
                </a:cubicBezTo>
                <a:lnTo>
                  <a:pt x="2301709" y="1069181"/>
                </a:lnTo>
                <a:cubicBezTo>
                  <a:pt x="2301709" y="1134791"/>
                  <a:pt x="2248521" y="1187979"/>
                  <a:pt x="2182911" y="1187979"/>
                </a:cubicBezTo>
                <a:lnTo>
                  <a:pt x="118798" y="1187979"/>
                </a:lnTo>
                <a:cubicBezTo>
                  <a:pt x="53188" y="1187979"/>
                  <a:pt x="0" y="1134791"/>
                  <a:pt x="0" y="1069181"/>
                </a:cubicBezTo>
                <a:lnTo>
                  <a:pt x="0" y="11879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6235" tIns="126235" rIns="126235" bIns="12623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</a:rPr>
              <a:t>ОСВОЕНИЕ</a:t>
            </a: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9C94699F-3EC5-4F18-B0C2-49DB9B441BCB}"/>
              </a:ext>
            </a:extLst>
          </p:cNvPr>
          <p:cNvSpPr/>
          <p:nvPr/>
        </p:nvSpPr>
        <p:spPr>
          <a:xfrm>
            <a:off x="8774733" y="2766495"/>
            <a:ext cx="1572133" cy="936000"/>
          </a:xfrm>
          <a:custGeom>
            <a:avLst/>
            <a:gdLst>
              <a:gd name="connsiteX0" fmla="*/ 0 w 2301709"/>
              <a:gd name="connsiteY0" fmla="*/ 118798 h 1187979"/>
              <a:gd name="connsiteX1" fmla="*/ 118798 w 2301709"/>
              <a:gd name="connsiteY1" fmla="*/ 0 h 1187979"/>
              <a:gd name="connsiteX2" fmla="*/ 2182911 w 2301709"/>
              <a:gd name="connsiteY2" fmla="*/ 0 h 1187979"/>
              <a:gd name="connsiteX3" fmla="*/ 2301709 w 2301709"/>
              <a:gd name="connsiteY3" fmla="*/ 118798 h 1187979"/>
              <a:gd name="connsiteX4" fmla="*/ 2301709 w 2301709"/>
              <a:gd name="connsiteY4" fmla="*/ 1069181 h 1187979"/>
              <a:gd name="connsiteX5" fmla="*/ 2182911 w 2301709"/>
              <a:gd name="connsiteY5" fmla="*/ 1187979 h 1187979"/>
              <a:gd name="connsiteX6" fmla="*/ 118798 w 2301709"/>
              <a:gd name="connsiteY6" fmla="*/ 1187979 h 1187979"/>
              <a:gd name="connsiteX7" fmla="*/ 0 w 2301709"/>
              <a:gd name="connsiteY7" fmla="*/ 1069181 h 1187979"/>
              <a:gd name="connsiteX8" fmla="*/ 0 w 2301709"/>
              <a:gd name="connsiteY8" fmla="*/ 118798 h 11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709" h="1187979">
                <a:moveTo>
                  <a:pt x="0" y="118798"/>
                </a:moveTo>
                <a:cubicBezTo>
                  <a:pt x="0" y="53188"/>
                  <a:pt x="53188" y="0"/>
                  <a:pt x="118798" y="0"/>
                </a:cubicBezTo>
                <a:lnTo>
                  <a:pt x="2182911" y="0"/>
                </a:lnTo>
                <a:cubicBezTo>
                  <a:pt x="2248521" y="0"/>
                  <a:pt x="2301709" y="53188"/>
                  <a:pt x="2301709" y="118798"/>
                </a:cubicBezTo>
                <a:lnTo>
                  <a:pt x="2301709" y="1069181"/>
                </a:lnTo>
                <a:cubicBezTo>
                  <a:pt x="2301709" y="1134791"/>
                  <a:pt x="2248521" y="1187979"/>
                  <a:pt x="2182911" y="1187979"/>
                </a:cubicBezTo>
                <a:lnTo>
                  <a:pt x="118798" y="1187979"/>
                </a:lnTo>
                <a:cubicBezTo>
                  <a:pt x="53188" y="1187979"/>
                  <a:pt x="0" y="1134791"/>
                  <a:pt x="0" y="1069181"/>
                </a:cubicBezTo>
                <a:lnTo>
                  <a:pt x="0" y="11879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6235" tIns="126235" rIns="126235" bIns="12623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</a:rPr>
              <a:t>ВНЕДРЕНИЕ</a:t>
            </a: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57222B10-75E1-475A-8853-DF2E3385123C}"/>
              </a:ext>
            </a:extLst>
          </p:cNvPr>
          <p:cNvSpPr/>
          <p:nvPr/>
        </p:nvSpPr>
        <p:spPr>
          <a:xfrm>
            <a:off x="10398409" y="2766495"/>
            <a:ext cx="1724461" cy="936000"/>
          </a:xfrm>
          <a:custGeom>
            <a:avLst/>
            <a:gdLst>
              <a:gd name="connsiteX0" fmla="*/ 0 w 2301709"/>
              <a:gd name="connsiteY0" fmla="*/ 118798 h 1187979"/>
              <a:gd name="connsiteX1" fmla="*/ 118798 w 2301709"/>
              <a:gd name="connsiteY1" fmla="*/ 0 h 1187979"/>
              <a:gd name="connsiteX2" fmla="*/ 2182911 w 2301709"/>
              <a:gd name="connsiteY2" fmla="*/ 0 h 1187979"/>
              <a:gd name="connsiteX3" fmla="*/ 2301709 w 2301709"/>
              <a:gd name="connsiteY3" fmla="*/ 118798 h 1187979"/>
              <a:gd name="connsiteX4" fmla="*/ 2301709 w 2301709"/>
              <a:gd name="connsiteY4" fmla="*/ 1069181 h 1187979"/>
              <a:gd name="connsiteX5" fmla="*/ 2182911 w 2301709"/>
              <a:gd name="connsiteY5" fmla="*/ 1187979 h 1187979"/>
              <a:gd name="connsiteX6" fmla="*/ 118798 w 2301709"/>
              <a:gd name="connsiteY6" fmla="*/ 1187979 h 1187979"/>
              <a:gd name="connsiteX7" fmla="*/ 0 w 2301709"/>
              <a:gd name="connsiteY7" fmla="*/ 1069181 h 1187979"/>
              <a:gd name="connsiteX8" fmla="*/ 0 w 2301709"/>
              <a:gd name="connsiteY8" fmla="*/ 118798 h 11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709" h="1187979">
                <a:moveTo>
                  <a:pt x="0" y="118798"/>
                </a:moveTo>
                <a:cubicBezTo>
                  <a:pt x="0" y="53188"/>
                  <a:pt x="53188" y="0"/>
                  <a:pt x="118798" y="0"/>
                </a:cubicBezTo>
                <a:lnTo>
                  <a:pt x="2182911" y="0"/>
                </a:lnTo>
                <a:cubicBezTo>
                  <a:pt x="2248521" y="0"/>
                  <a:pt x="2301709" y="53188"/>
                  <a:pt x="2301709" y="118798"/>
                </a:cubicBezTo>
                <a:lnTo>
                  <a:pt x="2301709" y="1069181"/>
                </a:lnTo>
                <a:cubicBezTo>
                  <a:pt x="2301709" y="1134791"/>
                  <a:pt x="2248521" y="1187979"/>
                  <a:pt x="2182911" y="1187979"/>
                </a:cubicBezTo>
                <a:lnTo>
                  <a:pt x="118798" y="1187979"/>
                </a:lnTo>
                <a:cubicBezTo>
                  <a:pt x="53188" y="1187979"/>
                  <a:pt x="0" y="1134791"/>
                  <a:pt x="0" y="1069181"/>
                </a:cubicBezTo>
                <a:lnTo>
                  <a:pt x="0" y="11879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6235" tIns="126235" rIns="126235" bIns="12623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</a:rPr>
              <a:t>ИННОВАЦИЯ</a:t>
            </a:r>
          </a:p>
        </p:txBody>
      </p:sp>
      <p:sp>
        <p:nvSpPr>
          <p:cNvPr id="22" name="Стрелка: штриховая вправо 21">
            <a:extLst>
              <a:ext uri="{FF2B5EF4-FFF2-40B4-BE49-F238E27FC236}">
                <a16:creationId xmlns:a16="http://schemas.microsoft.com/office/drawing/2014/main" xmlns="" id="{22BCBCA1-25C9-4523-8F77-38DB6D295298}"/>
              </a:ext>
            </a:extLst>
          </p:cNvPr>
          <p:cNvSpPr/>
          <p:nvPr/>
        </p:nvSpPr>
        <p:spPr>
          <a:xfrm flipV="1">
            <a:off x="2127321" y="2099008"/>
            <a:ext cx="9995549" cy="409794"/>
          </a:xfrm>
          <a:prstGeom prst="striped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F6D762D-9387-470A-A303-212D472CEA86}"/>
              </a:ext>
            </a:extLst>
          </p:cNvPr>
          <p:cNvSpPr/>
          <p:nvPr/>
        </p:nvSpPr>
        <p:spPr>
          <a:xfrm>
            <a:off x="2127321" y="204429"/>
            <a:ext cx="743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РОЛЬ МУНИЦИПАЛЬНЫХ МЕТОДИЧЕСКИХ СЛУЖБ</a:t>
            </a:r>
          </a:p>
        </p:txBody>
      </p:sp>
    </p:spTree>
    <p:extLst>
      <p:ext uri="{BB962C8B-B14F-4D97-AF65-F5344CB8AC3E}">
        <p14:creationId xmlns:p14="http://schemas.microsoft.com/office/powerpoint/2010/main" val="222142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27">
            <a:extLst>
              <a:ext uri="{FF2B5EF4-FFF2-40B4-BE49-F238E27FC236}">
                <a16:creationId xmlns:a16="http://schemas.microsoft.com/office/drawing/2014/main" xmlns="" id="{916E4029-42BF-44E9-930B-06FE4AF9BD42}"/>
              </a:ext>
            </a:extLst>
          </p:cNvPr>
          <p:cNvSpPr/>
          <p:nvPr/>
        </p:nvSpPr>
        <p:spPr>
          <a:xfrm>
            <a:off x="5515980" y="1331754"/>
            <a:ext cx="5259641" cy="1692000"/>
          </a:xfrm>
          <a:prstGeom prst="roundRect">
            <a:avLst>
              <a:gd name="adj" fmla="val 13665"/>
            </a:avLst>
          </a:prstGeom>
          <a:solidFill>
            <a:schemeClr val="bg1"/>
          </a:solidFill>
          <a:ln w="1905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УПРАВЛЕНЧЕСКОЕ КОНСУЛЬТИРОВАНИЕ</a:t>
            </a:r>
          </a:p>
          <a:p>
            <a:r>
              <a:rPr lang="ru-RU" dirty="0">
                <a:latin typeface="Arial Narrow" panose="020B0606020202030204" pitchFamily="34" charset="0"/>
              </a:rPr>
              <a:t>предполагает наличие специалиста – носителя особой квалификации (компетенций) в области совершенствовании управления образованием </a:t>
            </a:r>
          </a:p>
        </p:txBody>
      </p:sp>
      <p:sp>
        <p:nvSpPr>
          <p:cNvPr id="5" name="Shape 127">
            <a:extLst>
              <a:ext uri="{FF2B5EF4-FFF2-40B4-BE49-F238E27FC236}">
                <a16:creationId xmlns:a16="http://schemas.microsoft.com/office/drawing/2014/main" xmlns="" id="{2F433A4C-D33D-4878-9C74-22E0606A4096}"/>
              </a:ext>
            </a:extLst>
          </p:cNvPr>
          <p:cNvSpPr/>
          <p:nvPr/>
        </p:nvSpPr>
        <p:spPr>
          <a:xfrm>
            <a:off x="2127321" y="1316340"/>
            <a:ext cx="3101531" cy="1728000"/>
          </a:xfrm>
          <a:prstGeom prst="roundRect">
            <a:avLst>
              <a:gd name="adj" fmla="val 13665"/>
            </a:avLst>
          </a:prstGeom>
          <a:solidFill>
            <a:schemeClr val="bg1"/>
          </a:solidFill>
          <a:ln w="19050" cap="flat" cmpd="sng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УПРАВЛЕНЧЕСКОЕ КОНСУЛЬТИРОВАНИЕ</a:t>
            </a:r>
          </a:p>
          <a:p>
            <a:r>
              <a:rPr lang="ru-RU" dirty="0">
                <a:latin typeface="Arial Narrow" panose="020B0606020202030204" pitchFamily="34" charset="0"/>
              </a:rPr>
              <a:t>Разновидность экспертной помощи в области управления образованием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94A5903-8DE0-4455-9050-F0E615767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72" t="31380" r="6451" b="21798"/>
          <a:stretch/>
        </p:blipFill>
        <p:spPr>
          <a:xfrm>
            <a:off x="5510875" y="3221482"/>
            <a:ext cx="6260061" cy="34414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28F53FE-C88C-4871-8F4C-6AEA8B7F2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37" t="27491" r="65747" b="8316"/>
          <a:stretch/>
        </p:blipFill>
        <p:spPr>
          <a:xfrm>
            <a:off x="-12565" y="1502"/>
            <a:ext cx="1996752" cy="68564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AC1DCAC-1453-4A39-AAF1-EED79C228E58}"/>
              </a:ext>
            </a:extLst>
          </p:cNvPr>
          <p:cNvPicPr/>
          <p:nvPr/>
        </p:nvPicPr>
        <p:blipFill rotWithShape="1">
          <a:blip r:embed="rId4"/>
          <a:srcRect l="6887" t="15494" r="53427" b="61224"/>
          <a:stretch/>
        </p:blipFill>
        <p:spPr bwMode="auto">
          <a:xfrm>
            <a:off x="9656335" y="-12317"/>
            <a:ext cx="2535665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76EFB97-6E17-4A2D-BDD2-0274738BADD1}"/>
              </a:ext>
            </a:extLst>
          </p:cNvPr>
          <p:cNvSpPr/>
          <p:nvPr/>
        </p:nvSpPr>
        <p:spPr>
          <a:xfrm>
            <a:off x="2127321" y="204429"/>
            <a:ext cx="743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РОЛЬ МУНИЦИПАЛЬНЫХ МЕТОДИЧЕСКИХ СЛУЖБ</a:t>
            </a:r>
          </a:p>
        </p:txBody>
      </p:sp>
    </p:spTree>
    <p:extLst>
      <p:ext uri="{BB962C8B-B14F-4D97-AF65-F5344CB8AC3E}">
        <p14:creationId xmlns:p14="http://schemas.microsoft.com/office/powerpoint/2010/main" val="79590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FEE35E2-098D-44C7-A6FB-21C299DF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93" t="21271" r="12681" b="17148"/>
          <a:stretch/>
        </p:blipFill>
        <p:spPr>
          <a:xfrm>
            <a:off x="5669387" y="2566463"/>
            <a:ext cx="6349259" cy="40558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6DEDEC5-2F41-4F16-A591-A01188C4FB85}"/>
              </a:ext>
            </a:extLst>
          </p:cNvPr>
          <p:cNvSpPr/>
          <p:nvPr/>
        </p:nvSpPr>
        <p:spPr>
          <a:xfrm>
            <a:off x="2358272" y="790042"/>
            <a:ext cx="4496585" cy="188536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Функциональная грамотность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Цифровая образовательная среда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Качество образования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Качество управления образованием</a:t>
            </a:r>
          </a:p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Профессиональное развитие учителей</a:t>
            </a:r>
          </a:p>
        </p:txBody>
      </p:sp>
      <p:pic>
        <p:nvPicPr>
          <p:cNvPr id="4" name="Рисунок 3" descr="Стрелка: небольшой изгиб">
            <a:extLst>
              <a:ext uri="{FF2B5EF4-FFF2-40B4-BE49-F238E27FC236}">
                <a16:creationId xmlns:a16="http://schemas.microsoft.com/office/drawing/2014/main" xmlns="" id="{1A087BC2-5725-479A-B0D8-CA348D176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3694087" flipV="1">
            <a:off x="5723957" y="2571437"/>
            <a:ext cx="1158343" cy="664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214264-FE09-4617-A818-8674894F04B5}"/>
              </a:ext>
            </a:extLst>
          </p:cNvPr>
          <p:cNvSpPr txBox="1"/>
          <p:nvPr/>
        </p:nvSpPr>
        <p:spPr>
          <a:xfrm>
            <a:off x="8573749" y="2413337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6CF53E-FAAE-4FB1-9726-3F96A35C5392}"/>
              </a:ext>
            </a:extLst>
          </p:cNvPr>
          <p:cNvSpPr txBox="1"/>
          <p:nvPr/>
        </p:nvSpPr>
        <p:spPr>
          <a:xfrm>
            <a:off x="6374551" y="765236"/>
            <a:ext cx="359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Arial Narrow" panose="020B0606020202030204" pitchFamily="34" charset="0"/>
              </a:rPr>
              <a:t>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584B4EA-A371-4A24-A800-BEF318A6AD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737" t="27491" r="65747" b="8316"/>
          <a:stretch/>
        </p:blipFill>
        <p:spPr>
          <a:xfrm>
            <a:off x="-12565" y="1502"/>
            <a:ext cx="1996752" cy="68564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2DAC672-0ADE-47FE-B114-CDEDAB914BD3}"/>
              </a:ext>
            </a:extLst>
          </p:cNvPr>
          <p:cNvPicPr/>
          <p:nvPr/>
        </p:nvPicPr>
        <p:blipFill rotWithShape="1">
          <a:blip r:embed="rId6"/>
          <a:srcRect l="6887" t="15494" r="53427" b="61224"/>
          <a:stretch/>
        </p:blipFill>
        <p:spPr bwMode="auto">
          <a:xfrm>
            <a:off x="9656335" y="-12317"/>
            <a:ext cx="2535665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47D1DC5-5B1F-41C6-A9E7-60329F656875}"/>
              </a:ext>
            </a:extLst>
          </p:cNvPr>
          <p:cNvSpPr/>
          <p:nvPr/>
        </p:nvSpPr>
        <p:spPr>
          <a:xfrm>
            <a:off x="2127321" y="204429"/>
            <a:ext cx="743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РОЛЬ МУНИЦИПАЛЬНЫХ МЕТОДИЧЕСКИХ СЛУЖБ</a:t>
            </a:r>
          </a:p>
        </p:txBody>
      </p:sp>
    </p:spTree>
    <p:extLst>
      <p:ext uri="{BB962C8B-B14F-4D97-AF65-F5344CB8AC3E}">
        <p14:creationId xmlns:p14="http://schemas.microsoft.com/office/powerpoint/2010/main" val="127718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3C919BD-14F0-41FE-8255-42E1C2BB0F99}"/>
              </a:ext>
            </a:extLst>
          </p:cNvPr>
          <p:cNvSpPr/>
          <p:nvPr/>
        </p:nvSpPr>
        <p:spPr>
          <a:xfrm>
            <a:off x="2337852" y="1511584"/>
            <a:ext cx="96059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 Narrow" panose="020B0606020202030204" pitchFamily="34" charset="0"/>
              </a:rPr>
              <a:t>КОНСАЛТИНГ (СОПРОВОЖДЕНИЕ) - ПРОЦЕСС, НАПРАВЛЕННЫЙ НА РАЗРЕШЕНИЕ АКТУАЛЬНЫХ ДЛЯ УПРАВЛЕНЧЕСКИХ КАДРОВ ПРОБЛЕМ ПРОФЕССИОНАЛЬНОЙ ДЕЯТЕЛЬНОСТИ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63AA040A-7DFA-452D-9B36-C7083EF63BC4}"/>
              </a:ext>
            </a:extLst>
          </p:cNvPr>
          <p:cNvSpPr/>
          <p:nvPr/>
        </p:nvSpPr>
        <p:spPr>
          <a:xfrm>
            <a:off x="9113110" y="3800487"/>
            <a:ext cx="534590" cy="351000"/>
          </a:xfrm>
          <a:custGeom>
            <a:avLst/>
            <a:gdLst>
              <a:gd name="connsiteX0" fmla="*/ 0 w 445492"/>
              <a:gd name="connsiteY0" fmla="*/ 106918 h 534590"/>
              <a:gd name="connsiteX1" fmla="*/ 222746 w 445492"/>
              <a:gd name="connsiteY1" fmla="*/ 106918 h 534590"/>
              <a:gd name="connsiteX2" fmla="*/ 222746 w 445492"/>
              <a:gd name="connsiteY2" fmla="*/ 0 h 534590"/>
              <a:gd name="connsiteX3" fmla="*/ 445492 w 445492"/>
              <a:gd name="connsiteY3" fmla="*/ 267295 h 534590"/>
              <a:gd name="connsiteX4" fmla="*/ 222746 w 445492"/>
              <a:gd name="connsiteY4" fmla="*/ 534590 h 534590"/>
              <a:gd name="connsiteX5" fmla="*/ 222746 w 445492"/>
              <a:gd name="connsiteY5" fmla="*/ 427672 h 534590"/>
              <a:gd name="connsiteX6" fmla="*/ 0 w 445492"/>
              <a:gd name="connsiteY6" fmla="*/ 427672 h 534590"/>
              <a:gd name="connsiteX7" fmla="*/ 0 w 445492"/>
              <a:gd name="connsiteY7" fmla="*/ 106918 h 53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492" h="534590">
                <a:moveTo>
                  <a:pt x="356394" y="1"/>
                </a:moveTo>
                <a:lnTo>
                  <a:pt x="356394" y="267295"/>
                </a:lnTo>
                <a:lnTo>
                  <a:pt x="445492" y="267295"/>
                </a:lnTo>
                <a:lnTo>
                  <a:pt x="222746" y="534589"/>
                </a:lnTo>
                <a:lnTo>
                  <a:pt x="0" y="267295"/>
                </a:lnTo>
                <a:lnTo>
                  <a:pt x="89098" y="267295"/>
                </a:lnTo>
                <a:lnTo>
                  <a:pt x="89098" y="1"/>
                </a:lnTo>
                <a:lnTo>
                  <a:pt x="356394" y="1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918" tIns="0" rIns="106918" bIns="133648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E86B6E39-A048-4934-B0C8-6BC784BF02A4}"/>
              </a:ext>
            </a:extLst>
          </p:cNvPr>
          <p:cNvSpPr/>
          <p:nvPr/>
        </p:nvSpPr>
        <p:spPr>
          <a:xfrm>
            <a:off x="7053232" y="2766496"/>
            <a:ext cx="4680000" cy="936000"/>
          </a:xfrm>
          <a:custGeom>
            <a:avLst/>
            <a:gdLst>
              <a:gd name="connsiteX0" fmla="*/ 0 w 2301709"/>
              <a:gd name="connsiteY0" fmla="*/ 118798 h 1187979"/>
              <a:gd name="connsiteX1" fmla="*/ 118798 w 2301709"/>
              <a:gd name="connsiteY1" fmla="*/ 0 h 1187979"/>
              <a:gd name="connsiteX2" fmla="*/ 2182911 w 2301709"/>
              <a:gd name="connsiteY2" fmla="*/ 0 h 1187979"/>
              <a:gd name="connsiteX3" fmla="*/ 2301709 w 2301709"/>
              <a:gd name="connsiteY3" fmla="*/ 118798 h 1187979"/>
              <a:gd name="connsiteX4" fmla="*/ 2301709 w 2301709"/>
              <a:gd name="connsiteY4" fmla="*/ 1069181 h 1187979"/>
              <a:gd name="connsiteX5" fmla="*/ 2182911 w 2301709"/>
              <a:gd name="connsiteY5" fmla="*/ 1187979 h 1187979"/>
              <a:gd name="connsiteX6" fmla="*/ 118798 w 2301709"/>
              <a:gd name="connsiteY6" fmla="*/ 1187979 h 1187979"/>
              <a:gd name="connsiteX7" fmla="*/ 0 w 2301709"/>
              <a:gd name="connsiteY7" fmla="*/ 1069181 h 1187979"/>
              <a:gd name="connsiteX8" fmla="*/ 0 w 2301709"/>
              <a:gd name="connsiteY8" fmla="*/ 118798 h 11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709" h="1187979">
                <a:moveTo>
                  <a:pt x="0" y="118798"/>
                </a:moveTo>
                <a:cubicBezTo>
                  <a:pt x="0" y="53188"/>
                  <a:pt x="53188" y="0"/>
                  <a:pt x="118798" y="0"/>
                </a:cubicBezTo>
                <a:lnTo>
                  <a:pt x="2182911" y="0"/>
                </a:lnTo>
                <a:cubicBezTo>
                  <a:pt x="2248521" y="0"/>
                  <a:pt x="2301709" y="53188"/>
                  <a:pt x="2301709" y="118798"/>
                </a:cubicBezTo>
                <a:lnTo>
                  <a:pt x="2301709" y="1069181"/>
                </a:lnTo>
                <a:cubicBezTo>
                  <a:pt x="2301709" y="1134791"/>
                  <a:pt x="2248521" y="1187979"/>
                  <a:pt x="2182911" y="1187979"/>
                </a:cubicBezTo>
                <a:lnTo>
                  <a:pt x="118798" y="1187979"/>
                </a:lnTo>
                <a:cubicBezTo>
                  <a:pt x="53188" y="1187979"/>
                  <a:pt x="0" y="1134791"/>
                  <a:pt x="0" y="1069181"/>
                </a:cubicBezTo>
                <a:lnTo>
                  <a:pt x="0" y="11879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6235" tIns="126235" rIns="126235" bIns="12623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tx1"/>
                </a:solidFill>
              </a:rPr>
              <a:t>Организационная диагностика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2C70D8BB-567D-41A8-BC2F-FAC1E3FA72FA}"/>
              </a:ext>
            </a:extLst>
          </p:cNvPr>
          <p:cNvSpPr/>
          <p:nvPr/>
        </p:nvSpPr>
        <p:spPr>
          <a:xfrm>
            <a:off x="9113110" y="5257030"/>
            <a:ext cx="534590" cy="351000"/>
          </a:xfrm>
          <a:custGeom>
            <a:avLst/>
            <a:gdLst>
              <a:gd name="connsiteX0" fmla="*/ 0 w 445492"/>
              <a:gd name="connsiteY0" fmla="*/ 106918 h 534590"/>
              <a:gd name="connsiteX1" fmla="*/ 222746 w 445492"/>
              <a:gd name="connsiteY1" fmla="*/ 106918 h 534590"/>
              <a:gd name="connsiteX2" fmla="*/ 222746 w 445492"/>
              <a:gd name="connsiteY2" fmla="*/ 0 h 534590"/>
              <a:gd name="connsiteX3" fmla="*/ 445492 w 445492"/>
              <a:gd name="connsiteY3" fmla="*/ 267295 h 534590"/>
              <a:gd name="connsiteX4" fmla="*/ 222746 w 445492"/>
              <a:gd name="connsiteY4" fmla="*/ 534590 h 534590"/>
              <a:gd name="connsiteX5" fmla="*/ 222746 w 445492"/>
              <a:gd name="connsiteY5" fmla="*/ 427672 h 534590"/>
              <a:gd name="connsiteX6" fmla="*/ 0 w 445492"/>
              <a:gd name="connsiteY6" fmla="*/ 427672 h 534590"/>
              <a:gd name="connsiteX7" fmla="*/ 0 w 445492"/>
              <a:gd name="connsiteY7" fmla="*/ 106918 h 53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492" h="534590">
                <a:moveTo>
                  <a:pt x="356394" y="1"/>
                </a:moveTo>
                <a:lnTo>
                  <a:pt x="356394" y="267295"/>
                </a:lnTo>
                <a:lnTo>
                  <a:pt x="445492" y="267295"/>
                </a:lnTo>
                <a:lnTo>
                  <a:pt x="222746" y="534589"/>
                </a:lnTo>
                <a:lnTo>
                  <a:pt x="0" y="267295"/>
                </a:lnTo>
                <a:lnTo>
                  <a:pt x="89098" y="267295"/>
                </a:lnTo>
                <a:lnTo>
                  <a:pt x="89098" y="1"/>
                </a:lnTo>
                <a:lnTo>
                  <a:pt x="356394" y="1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918" tIns="0" rIns="106918" bIns="133648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2E052C3F-CED5-4C7D-BAA3-B2A3BC95B00F}"/>
              </a:ext>
            </a:extLst>
          </p:cNvPr>
          <p:cNvSpPr/>
          <p:nvPr/>
        </p:nvSpPr>
        <p:spPr>
          <a:xfrm>
            <a:off x="7053232" y="4223039"/>
            <a:ext cx="4680000" cy="936000"/>
          </a:xfrm>
          <a:custGeom>
            <a:avLst/>
            <a:gdLst>
              <a:gd name="connsiteX0" fmla="*/ 0 w 2301709"/>
              <a:gd name="connsiteY0" fmla="*/ 118798 h 1187979"/>
              <a:gd name="connsiteX1" fmla="*/ 118798 w 2301709"/>
              <a:gd name="connsiteY1" fmla="*/ 0 h 1187979"/>
              <a:gd name="connsiteX2" fmla="*/ 2182911 w 2301709"/>
              <a:gd name="connsiteY2" fmla="*/ 0 h 1187979"/>
              <a:gd name="connsiteX3" fmla="*/ 2301709 w 2301709"/>
              <a:gd name="connsiteY3" fmla="*/ 118798 h 1187979"/>
              <a:gd name="connsiteX4" fmla="*/ 2301709 w 2301709"/>
              <a:gd name="connsiteY4" fmla="*/ 1069181 h 1187979"/>
              <a:gd name="connsiteX5" fmla="*/ 2182911 w 2301709"/>
              <a:gd name="connsiteY5" fmla="*/ 1187979 h 1187979"/>
              <a:gd name="connsiteX6" fmla="*/ 118798 w 2301709"/>
              <a:gd name="connsiteY6" fmla="*/ 1187979 h 1187979"/>
              <a:gd name="connsiteX7" fmla="*/ 0 w 2301709"/>
              <a:gd name="connsiteY7" fmla="*/ 1069181 h 1187979"/>
              <a:gd name="connsiteX8" fmla="*/ 0 w 2301709"/>
              <a:gd name="connsiteY8" fmla="*/ 118798 h 11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709" h="1187979">
                <a:moveTo>
                  <a:pt x="0" y="118798"/>
                </a:moveTo>
                <a:cubicBezTo>
                  <a:pt x="0" y="53188"/>
                  <a:pt x="53188" y="0"/>
                  <a:pt x="118798" y="0"/>
                </a:cubicBezTo>
                <a:lnTo>
                  <a:pt x="2182911" y="0"/>
                </a:lnTo>
                <a:cubicBezTo>
                  <a:pt x="2248521" y="0"/>
                  <a:pt x="2301709" y="53188"/>
                  <a:pt x="2301709" y="118798"/>
                </a:cubicBezTo>
                <a:lnTo>
                  <a:pt x="2301709" y="1069181"/>
                </a:lnTo>
                <a:cubicBezTo>
                  <a:pt x="2301709" y="1134791"/>
                  <a:pt x="2248521" y="1187979"/>
                  <a:pt x="2182911" y="1187979"/>
                </a:cubicBezTo>
                <a:lnTo>
                  <a:pt x="118798" y="1187979"/>
                </a:lnTo>
                <a:cubicBezTo>
                  <a:pt x="53188" y="1187979"/>
                  <a:pt x="0" y="1134791"/>
                  <a:pt x="0" y="1069181"/>
                </a:cubicBezTo>
                <a:lnTo>
                  <a:pt x="0" y="11879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6235" tIns="126235" rIns="126235" bIns="12623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tx1"/>
                </a:solidFill>
              </a:rPr>
              <a:t>Выработка решений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94AA8013-6AC8-438B-AEC5-C2B8199D9FB2}"/>
              </a:ext>
            </a:extLst>
          </p:cNvPr>
          <p:cNvSpPr/>
          <p:nvPr/>
        </p:nvSpPr>
        <p:spPr>
          <a:xfrm>
            <a:off x="7053232" y="5664592"/>
            <a:ext cx="4680000" cy="936000"/>
          </a:xfrm>
          <a:custGeom>
            <a:avLst/>
            <a:gdLst>
              <a:gd name="connsiteX0" fmla="*/ 0 w 2301709"/>
              <a:gd name="connsiteY0" fmla="*/ 118798 h 1187979"/>
              <a:gd name="connsiteX1" fmla="*/ 118798 w 2301709"/>
              <a:gd name="connsiteY1" fmla="*/ 0 h 1187979"/>
              <a:gd name="connsiteX2" fmla="*/ 2182911 w 2301709"/>
              <a:gd name="connsiteY2" fmla="*/ 0 h 1187979"/>
              <a:gd name="connsiteX3" fmla="*/ 2301709 w 2301709"/>
              <a:gd name="connsiteY3" fmla="*/ 118798 h 1187979"/>
              <a:gd name="connsiteX4" fmla="*/ 2301709 w 2301709"/>
              <a:gd name="connsiteY4" fmla="*/ 1069181 h 1187979"/>
              <a:gd name="connsiteX5" fmla="*/ 2182911 w 2301709"/>
              <a:gd name="connsiteY5" fmla="*/ 1187979 h 1187979"/>
              <a:gd name="connsiteX6" fmla="*/ 118798 w 2301709"/>
              <a:gd name="connsiteY6" fmla="*/ 1187979 h 1187979"/>
              <a:gd name="connsiteX7" fmla="*/ 0 w 2301709"/>
              <a:gd name="connsiteY7" fmla="*/ 1069181 h 1187979"/>
              <a:gd name="connsiteX8" fmla="*/ 0 w 2301709"/>
              <a:gd name="connsiteY8" fmla="*/ 118798 h 118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1709" h="1187979">
                <a:moveTo>
                  <a:pt x="0" y="118798"/>
                </a:moveTo>
                <a:cubicBezTo>
                  <a:pt x="0" y="53188"/>
                  <a:pt x="53188" y="0"/>
                  <a:pt x="118798" y="0"/>
                </a:cubicBezTo>
                <a:lnTo>
                  <a:pt x="2182911" y="0"/>
                </a:lnTo>
                <a:cubicBezTo>
                  <a:pt x="2248521" y="0"/>
                  <a:pt x="2301709" y="53188"/>
                  <a:pt x="2301709" y="118798"/>
                </a:cubicBezTo>
                <a:lnTo>
                  <a:pt x="2301709" y="1069181"/>
                </a:lnTo>
                <a:cubicBezTo>
                  <a:pt x="2301709" y="1134791"/>
                  <a:pt x="2248521" y="1187979"/>
                  <a:pt x="2182911" y="1187979"/>
                </a:cubicBezTo>
                <a:lnTo>
                  <a:pt x="118798" y="1187979"/>
                </a:lnTo>
                <a:cubicBezTo>
                  <a:pt x="53188" y="1187979"/>
                  <a:pt x="0" y="1134791"/>
                  <a:pt x="0" y="1069181"/>
                </a:cubicBezTo>
                <a:lnTo>
                  <a:pt x="0" y="118798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6235" tIns="126235" rIns="126235" bIns="126235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tx1"/>
                </a:solidFill>
              </a:rPr>
              <a:t>Разработка реализационных процессов</a:t>
            </a:r>
          </a:p>
        </p:txBody>
      </p:sp>
      <p:pic>
        <p:nvPicPr>
          <p:cNvPr id="11" name="Рисунок 10" descr="Стрелка: небольшой изгиб">
            <a:extLst>
              <a:ext uri="{FF2B5EF4-FFF2-40B4-BE49-F238E27FC236}">
                <a16:creationId xmlns:a16="http://schemas.microsoft.com/office/drawing/2014/main" xmlns="" id="{B4B86FA8-CC76-4F08-A656-3F8AAF6D2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839959">
            <a:off x="5101688" y="3122628"/>
            <a:ext cx="1592995" cy="914400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59A4925-08AA-44F3-8FFB-4D661CEF219E}"/>
              </a:ext>
            </a:extLst>
          </p:cNvPr>
          <p:cNvCxnSpPr/>
          <p:nvPr/>
        </p:nvCxnSpPr>
        <p:spPr>
          <a:xfrm flipH="1">
            <a:off x="6803013" y="2810676"/>
            <a:ext cx="0" cy="3789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BA4BA37-2916-442B-8B1E-E051E99511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7" t="27491" r="65747" b="8316"/>
          <a:stretch/>
        </p:blipFill>
        <p:spPr>
          <a:xfrm>
            <a:off x="-12565" y="1502"/>
            <a:ext cx="1996752" cy="68564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9D96C89-806E-472F-B51F-ECFEAE82FB7A}"/>
              </a:ext>
            </a:extLst>
          </p:cNvPr>
          <p:cNvPicPr/>
          <p:nvPr/>
        </p:nvPicPr>
        <p:blipFill rotWithShape="1">
          <a:blip r:embed="rId5"/>
          <a:srcRect l="6887" t="15494" r="53427" b="61224"/>
          <a:stretch/>
        </p:blipFill>
        <p:spPr bwMode="auto">
          <a:xfrm>
            <a:off x="9656335" y="-12317"/>
            <a:ext cx="2535665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6940B79-3F3E-4FED-9E2B-26A78D2F4EEB}"/>
              </a:ext>
            </a:extLst>
          </p:cNvPr>
          <p:cNvSpPr/>
          <p:nvPr/>
        </p:nvSpPr>
        <p:spPr>
          <a:xfrm>
            <a:off x="2127321" y="204429"/>
            <a:ext cx="7431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</a:rPr>
              <a:t>РОЛЬ МУНИЦИПАЛЬНЫХ МЕТОДИЧЕСКИХ СЛУЖБ</a:t>
            </a:r>
          </a:p>
        </p:txBody>
      </p:sp>
    </p:spTree>
    <p:extLst>
      <p:ext uri="{BB962C8B-B14F-4D97-AF65-F5344CB8AC3E}">
        <p14:creationId xmlns:p14="http://schemas.microsoft.com/office/powerpoint/2010/main" val="2041810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</TotalTime>
  <Words>177</Words>
  <Application>Microsoft Office PowerPoint</Application>
  <PresentationFormat>Произвольный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Назаров</dc:creator>
  <cp:lastModifiedBy>Екатерина Г. Казак</cp:lastModifiedBy>
  <cp:revision>30</cp:revision>
  <dcterms:created xsi:type="dcterms:W3CDTF">2021-06-20T09:35:35Z</dcterms:created>
  <dcterms:modified xsi:type="dcterms:W3CDTF">2021-06-25T01:03:40Z</dcterms:modified>
</cp:coreProperties>
</file>