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7" r:id="rId3"/>
    <p:sldId id="282" r:id="rId4"/>
    <p:sldId id="260" r:id="rId5"/>
    <p:sldId id="261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7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88" d="100"/>
          <a:sy n="88" d="100"/>
        </p:scale>
        <p:origin x="510" y="90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305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3BC5DFD-D59C-4A78-9863-7389301FC12B}" type="datetime1">
              <a:rPr lang="ru-RU" smtClean="0"/>
              <a:t>17.08.2021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4772CC64-04AB-4F40-B370-C9EC22A15BA9}" type="datetime1">
              <a:rPr lang="ru-RU" smtClean="0"/>
              <a:t>17.08.2021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906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541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104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527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310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243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198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523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0810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888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014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3686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5095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0764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8565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0181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2999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772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125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965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418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100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095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221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986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и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8E289087-3B90-4B7A-B0B3-663DF715D0C0}" type="datetime1">
              <a:rPr lang="ru-RU" smtClean="0"/>
              <a:t>17.08.2021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076F26-008E-40CD-B0DF-FD99CADBA164}" type="datetime1">
              <a:rPr lang="ru-RU" smtClean="0"/>
              <a:t>17.08.2021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и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20A7CE-0912-4C2F-926E-0DDC0C423B66}" type="datetime1">
              <a:rPr lang="ru-RU" smtClean="0"/>
              <a:t>17.08.2021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1BBC6F-1CE0-4655-9B16-DDAF1AD7C72C}" type="datetime1">
              <a:rPr lang="ru-RU" smtClean="0"/>
              <a:t>17.08.2021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8" name="Пи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cxnSp>
        <p:nvCxnSpPr>
          <p:cNvPr id="23" name="Прямая соединительная линия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4A0BB48E-C38A-489F-B21D-27EBF8DA1A52}" type="datetime1">
              <a:rPr lang="ru-RU" smtClean="0"/>
              <a:t>17.08.2021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824002-8F04-447D-8224-40D7ED6840A4}" type="datetime1">
              <a:rPr lang="ru-RU" smtClean="0"/>
              <a:t>17.08.2021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510220-7851-4877-87D8-65579BB1DD91}" type="datetime1">
              <a:rPr lang="ru-RU" smtClean="0"/>
              <a:t>17.08.2021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D1B4D7-E962-4AD5-804D-44BB05D648F1}" type="datetime1">
              <a:rPr lang="ru-RU" smtClean="0"/>
              <a:t>17.08.2021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E49B0F-5FC4-452C-84B9-DC5DB8F7EAF7}" type="datetime1">
              <a:rPr lang="ru-RU" smtClean="0"/>
              <a:t>17.08.2021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19F4E1-C9E2-4C86-91EE-CF98446AD814}" type="datetime1">
              <a:rPr lang="ru-RU" smtClean="0"/>
              <a:t>17.08.2021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rtl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dirty="0" smtClean="0"/>
              <a:t>Щелкните значок, чтобы добавить фото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C544DC91-F540-462A-9952-3A556B4DB6D1}" type="datetime1">
              <a:rPr lang="ru-RU" smtClean="0"/>
              <a:t>17.08.2021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и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A4F087A6-40E8-4131-BEAB-4F5033CC1517}" type="datetime1">
              <a:rPr lang="ru-RU" smtClean="0"/>
              <a:t>17.08.2021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669" y="1412776"/>
            <a:ext cx="8329031" cy="2592287"/>
          </a:xfrm>
        </p:spPr>
        <p:txBody>
          <a:bodyPr rtlCol="0"/>
          <a:lstStyle/>
          <a:p>
            <a:pPr algn="ctr" rtl="0">
              <a:lnSpc>
                <a:spcPct val="100000"/>
              </a:lnSpc>
            </a:pPr>
            <a:r>
              <a:rPr lang="ru-RU" dirty="0" smtClean="0"/>
              <a:t>Экспериментальные методы в физике</a:t>
            </a:r>
            <a:br>
              <a:rPr lang="ru-RU" dirty="0" smtClean="0"/>
            </a:br>
            <a:r>
              <a:rPr lang="ru-RU" sz="3600" dirty="0" smtClean="0"/>
              <a:t>Спецкурс для 8-9 классов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669" y="4797152"/>
            <a:ext cx="7516442" cy="663848"/>
          </a:xfrm>
        </p:spPr>
        <p:txBody>
          <a:bodyPr rtlCol="0"/>
          <a:lstStyle/>
          <a:p>
            <a:pPr rtl="0"/>
            <a:r>
              <a:rPr lang="ru-RU" dirty="0" smtClean="0"/>
              <a:t>Шандаров Юрий Аркадьевич</a:t>
            </a:r>
            <a:endParaRPr lang="ru-RU" dirty="0"/>
          </a:p>
        </p:txBody>
      </p:sp>
      <p:pic>
        <p:nvPicPr>
          <p:cNvPr id="1026" name="Picture 2" descr="https://gym1514uz.mskobr.ru/attach_files/logo/Logo_1514_final_3_204x107%20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150" y="581024"/>
            <a:ext cx="194310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kif.ras.ru/upload/medialibrary/d91/d91b2cff9d343251bb987b731ceac8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669" y="321374"/>
            <a:ext cx="12192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437144" y="274638"/>
            <a:ext cx="9145256" cy="1143000"/>
          </a:xfrm>
        </p:spPr>
        <p:txBody>
          <a:bodyPr/>
          <a:lstStyle/>
          <a:p>
            <a:r>
              <a:rPr lang="ru-RU" dirty="0" smtClean="0"/>
              <a:t>Ошибка выжившего</a:t>
            </a:r>
            <a:endParaRPr lang="ru-RU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444" y="1556792"/>
            <a:ext cx="5474336" cy="48941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1924" y="2492896"/>
            <a:ext cx="49820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 вами играет венгерский математик</a:t>
            </a:r>
          </a:p>
          <a:p>
            <a:r>
              <a:rPr lang="ru-RU" sz="2400" dirty="0" smtClean="0"/>
              <a:t>Абрахам </a:t>
            </a:r>
            <a:r>
              <a:rPr lang="ru-RU" sz="2400" dirty="0" err="1" smtClean="0"/>
              <a:t>Вальд</a:t>
            </a:r>
            <a:r>
              <a:rPr lang="ru-RU" sz="2400" dirty="0" smtClean="0"/>
              <a:t>, и его вопрос:</a:t>
            </a:r>
          </a:p>
          <a:p>
            <a:endParaRPr lang="ru-RU" sz="2400" dirty="0"/>
          </a:p>
          <a:p>
            <a:r>
              <a:rPr lang="ru-RU" sz="2400" dirty="0" smtClean="0"/>
              <a:t>Какие части самолетов </a:t>
            </a:r>
          </a:p>
          <a:p>
            <a:r>
              <a:rPr lang="ru-RU" sz="2400" dirty="0" smtClean="0"/>
              <a:t>мы должны защищать лучше?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929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364" y="2204864"/>
            <a:ext cx="6001888" cy="4319852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13892" y="274638"/>
            <a:ext cx="10168508" cy="1143000"/>
          </a:xfrm>
        </p:spPr>
        <p:txBody>
          <a:bodyPr/>
          <a:lstStyle/>
          <a:p>
            <a:r>
              <a:rPr lang="ru-RU" dirty="0" smtClean="0"/>
              <a:t>Эффект якоря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413892" y="1600201"/>
            <a:ext cx="10168508" cy="1036711"/>
          </a:xfrm>
          <a:prstGeom prst="rect">
            <a:avLst/>
          </a:prstGeom>
        </p:spPr>
        <p:txBody>
          <a:bodyPr/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Какова доля африканских стран в ООН? Как вы думаете, больше чем 65%?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413892" y="2819550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6888" indent="-246888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</a:pPr>
            <a:r>
              <a:rPr lang="ru-RU" sz="2800" dirty="0"/>
              <a:t>Сумочка на витрине стоит 2000</a:t>
            </a:r>
            <a:r>
              <a:rPr lang="en-US" sz="2800" dirty="0"/>
              <a:t>$</a:t>
            </a:r>
            <a:r>
              <a:rPr lang="ru-RU" sz="2800" dirty="0"/>
              <a:t>. Как вы думаете, какова цена небольшого аксессуара к ней?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3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13892" y="274638"/>
            <a:ext cx="10168508" cy="1143000"/>
          </a:xfrm>
        </p:spPr>
        <p:txBody>
          <a:bodyPr/>
          <a:lstStyle/>
          <a:p>
            <a:r>
              <a:rPr lang="ru-RU" dirty="0" smtClean="0"/>
              <a:t>Предвзятость подтверждения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413892" y="1600201"/>
            <a:ext cx="1016850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Euphemia" pitchFamily="34" charset="0"/>
              <a:buNone/>
            </a:pPr>
            <a:r>
              <a:rPr lang="ru-RU" i="1" smtClean="0"/>
              <a:t>«Я знаю, что большинство не только считающихся умными людьми, но действительно очень умные люди, способные понять самые трудные рассуждения научные, математические, философские, очень редко могут понять хотя бы самую простую и очевидную истину, но такую, вследствие которой приходится допустить, что составленное ими иногда с большими усилиями суждение о предмете, суждение, которым они гордятся, которому они поучали других, на основании которого они устроили всю свою жизнь, — что это суждение может быть ложно» Ф. Бэкон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14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13892" y="274638"/>
            <a:ext cx="10168508" cy="1143000"/>
          </a:xfrm>
        </p:spPr>
        <p:txBody>
          <a:bodyPr/>
          <a:lstStyle/>
          <a:p>
            <a:r>
              <a:rPr lang="ru-RU" dirty="0" smtClean="0"/>
              <a:t>Ложная корреляция</a:t>
            </a:r>
            <a:endParaRPr lang="ru-RU" dirty="0"/>
          </a:p>
        </p:txBody>
      </p:sp>
      <p:pic>
        <p:nvPicPr>
          <p:cNvPr id="6" name="Изображение 3"/>
          <p:cNvPicPr>
            <a:picLocks noChangeAspect="1"/>
          </p:cNvPicPr>
          <p:nvPr/>
        </p:nvPicPr>
        <p:blipFill rotWithShape="1">
          <a:blip r:embed="rId3"/>
          <a:srcRect l="1235"/>
          <a:stretch/>
        </p:blipFill>
        <p:spPr>
          <a:xfrm>
            <a:off x="2758169" y="1556792"/>
            <a:ext cx="7249034" cy="516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Поиск информации в интернете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Когда в английский язык официально был добавлен глагол </a:t>
            </a:r>
            <a:r>
              <a:rPr lang="en-US" dirty="0" smtClean="0"/>
              <a:t>to google</a:t>
            </a:r>
            <a:r>
              <a:rPr lang="ru-RU" dirty="0" smtClean="0"/>
              <a:t>?</a:t>
            </a:r>
          </a:p>
          <a:p>
            <a:pPr rtl="0"/>
            <a:r>
              <a:rPr lang="ru-RU" dirty="0" smtClean="0"/>
              <a:t>Как найти в интернете зачем младенцам молочные зубы?</a:t>
            </a:r>
          </a:p>
          <a:p>
            <a:pPr rtl="0"/>
            <a:r>
              <a:rPr lang="ru-RU" dirty="0" smtClean="0"/>
              <a:t>Можно ли доверять информации с </a:t>
            </a:r>
            <a:r>
              <a:rPr lang="ru-RU" dirty="0" err="1" smtClean="0"/>
              <a:t>википедии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Основные команды поисковика: +, -, «», </a:t>
            </a:r>
            <a:r>
              <a:rPr lang="en-US" dirty="0" smtClean="0"/>
              <a:t>site</a:t>
            </a:r>
            <a:r>
              <a:rPr lang="en-US" dirty="0" smtClean="0"/>
              <a:t>, </a:t>
            </a:r>
            <a:r>
              <a:rPr lang="en-US" dirty="0" err="1" smtClean="0"/>
              <a:t>filetype</a:t>
            </a:r>
            <a:endParaRPr lang="en-US" dirty="0" smtClean="0"/>
          </a:p>
          <a:p>
            <a:pPr rtl="0"/>
            <a:endParaRPr lang="ru-RU" dirty="0"/>
          </a:p>
          <a:p>
            <a:pPr rtl="0"/>
            <a:r>
              <a:rPr lang="ru-RU" dirty="0" smtClean="0"/>
              <a:t>Научная периодика: рецензированные издания, </a:t>
            </a:r>
            <a:r>
              <a:rPr lang="en-US" dirty="0" smtClean="0"/>
              <a:t>impact factor, </a:t>
            </a:r>
            <a:r>
              <a:rPr lang="ru-RU" dirty="0" smtClean="0"/>
              <a:t>квартиль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15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Погрешности и обработка информации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2082304"/>
          </a:xfrm>
        </p:spPr>
        <p:txBody>
          <a:bodyPr rtlCol="0"/>
          <a:lstStyle/>
          <a:p>
            <a:pPr rtl="0"/>
            <a:r>
              <a:rPr lang="ru-RU" dirty="0" smtClean="0"/>
              <a:t>Вы покупаете апельсины на рынке по 300р/кг. Продавец взвешивает их на данных весах (цена деления 10г). Какова точность у названной им суммы?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Типы погрешностей: случайная, систематическая, вылет</a:t>
            </a:r>
          </a:p>
          <a:p>
            <a:pPr rtl="0"/>
            <a:r>
              <a:rPr lang="ru-RU" dirty="0" smtClean="0"/>
              <a:t>Типы измерений: прямые и косвенные</a:t>
            </a:r>
          </a:p>
          <a:p>
            <a:pPr rtl="0"/>
            <a:r>
              <a:rPr lang="ru-RU" dirty="0" smtClean="0"/>
              <a:t>Что такое приборная погрешность</a:t>
            </a:r>
            <a:endParaRPr lang="ru-RU" dirty="0"/>
          </a:p>
          <a:p>
            <a:pPr rtl="0"/>
            <a:r>
              <a:rPr lang="ru-RU" dirty="0" smtClean="0"/>
              <a:t>Как правильно оценить погрешность?</a:t>
            </a:r>
          </a:p>
          <a:p>
            <a:pPr rtl="0"/>
            <a:r>
              <a:rPr lang="ru-RU" dirty="0" smtClean="0"/>
              <a:t>Как правильно представить результат?</a:t>
            </a:r>
          </a:p>
          <a:p>
            <a:pPr rtl="0"/>
            <a:endParaRPr lang="ru-RU" dirty="0"/>
          </a:p>
          <a:p>
            <a:pPr rtl="0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764" y="2114054"/>
            <a:ext cx="2592288" cy="2592288"/>
          </a:xfrm>
          <a:prstGeom prst="rect">
            <a:avLst/>
          </a:prstGeom>
        </p:spPr>
      </p:pic>
      <p:sp>
        <p:nvSpPr>
          <p:cNvPr id="6" name="Объект 3"/>
          <p:cNvSpPr txBox="1">
            <a:spLocks/>
          </p:cNvSpPr>
          <p:nvPr/>
        </p:nvSpPr>
        <p:spPr>
          <a:xfrm>
            <a:off x="5180251" y="2959348"/>
            <a:ext cx="4442553" cy="349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Значение экспериментально измеренной величины 100±5. Какие значения может принимать истинное значение данной величины?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6690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85900" y="286603"/>
            <a:ext cx="9669780" cy="982157"/>
          </a:xfrm>
        </p:spPr>
        <p:txBody>
          <a:bodyPr/>
          <a:lstStyle/>
          <a:p>
            <a:r>
              <a:rPr lang="ru-RU" dirty="0" smtClean="0"/>
              <a:t>Оценка случайной погрешности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Объект 2"/>
              <p:cNvSpPr txBox="1">
                <a:spLocks/>
              </p:cNvSpPr>
              <p:nvPr/>
            </p:nvSpPr>
            <p:spPr>
              <a:xfrm>
                <a:off x="1485935" y="1285694"/>
                <a:ext cx="9669780" cy="4023360"/>
              </a:xfrm>
              <a:prstGeom prst="rect">
                <a:avLst/>
              </a:prstGeom>
            </p:spPr>
            <p:txBody>
              <a:bodyPr/>
              <a:lstStyle>
                <a:lvl1pPr marL="246888" indent="-246888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Font typeface="Euphemia" pitchFamily="34" charset="0"/>
                  <a:buChar char="›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126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784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441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0992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07568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414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8072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729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i="1" dirty="0" smtClean="0">
                    <a:latin typeface="Cambria Math" panose="02040503050406030204" pitchFamily="18" charset="0"/>
                  </a:rPr>
                  <a:t>Оценка истинного значения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i="1" dirty="0" smtClean="0">
                    <a:latin typeface="Cambria Math" panose="02040503050406030204" pitchFamily="18" charset="0"/>
                  </a:rPr>
                  <a:t>Выборочное </a:t>
                </a:r>
                <a:r>
                  <a:rPr lang="ru-RU" i="1" dirty="0" smtClean="0">
                    <a:latin typeface="Cambria Math" panose="02040503050406030204" pitchFamily="18" charset="0"/>
                  </a:rPr>
                  <a:t>стандартное отклонение (среднеквадратичная погрешность)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ru-RU" dirty="0" smtClean="0"/>
              </a:p>
              <a:p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При большом </a:t>
                </a:r>
                <a:r>
                  <a:rPr lang="en-US" dirty="0" smtClean="0"/>
                  <a:t>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ru-RU" dirty="0" smtClean="0"/>
                  <a:t> – стандартное отклонение</a:t>
                </a:r>
                <a:endParaRPr lang="ru-RU" dirty="0"/>
              </a:p>
            </p:txBody>
          </p:sp>
        </mc:Choice>
        <mc:Fallback>
          <p:sp>
            <p:nvSpPr>
              <p:cNvPr id="8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35" y="1285694"/>
                <a:ext cx="9669780" cy="4023360"/>
              </a:xfrm>
              <a:prstGeom prst="rect">
                <a:avLst/>
              </a:prstGeom>
              <a:blipFill rotWithShape="0">
                <a:blip r:embed="rId3"/>
                <a:stretch>
                  <a:fillRect l="-1324" t="-2727" b="-31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2604" y="1268760"/>
            <a:ext cx="3913855" cy="158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6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57908" y="286603"/>
            <a:ext cx="9597772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Учет погрешностей разных типов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Объект 2"/>
              <p:cNvSpPr txBox="1">
                <a:spLocks/>
              </p:cNvSpPr>
              <p:nvPr/>
            </p:nvSpPr>
            <p:spPr>
              <a:xfrm>
                <a:off x="1097280" y="1845734"/>
                <a:ext cx="10058400" cy="4023360"/>
              </a:xfrm>
              <a:prstGeom prst="rect">
                <a:avLst/>
              </a:prstGeom>
            </p:spPr>
            <p:txBody>
              <a:bodyPr anchor="ctr">
                <a:normAutofit/>
              </a:bodyPr>
              <a:lstStyle>
                <a:lvl1pPr marL="246888" indent="-246888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Font typeface="Euphemia" pitchFamily="34" charset="0"/>
                  <a:buChar char="›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126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784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441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0992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07568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414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8072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729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1168" lvl="1" indent="0" algn="just">
                  <a:buFont typeface="Euphemia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2800" i="1" smtClean="0">
                              <a:latin typeface="Cambria Math" panose="02040503050406030204" pitchFamily="18" charset="0"/>
                            </a:rPr>
                            <m:t>общ</m:t>
                          </m:r>
                        </m:sub>
                      </m:sSub>
                      <m:r>
                        <a:rPr lang="ru-RU" sz="28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  <m:t>случ</m:t>
                              </m:r>
                            </m:sub>
                            <m:sup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28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  <m:t>прибор</m:t>
                              </m:r>
                            </m:sub>
                            <m:sup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28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  <m:t>счит</m:t>
                              </m:r>
                            </m:sub>
                            <m:sup>
                              <m: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28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  <m:t>окр</m:t>
                              </m:r>
                            </m:sub>
                            <m:sup>
                              <m: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2800" i="1" smtClean="0"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9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45734"/>
                <a:ext cx="10058400" cy="40233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2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5900" y="141677"/>
            <a:ext cx="9669780" cy="983067"/>
          </a:xfrm>
        </p:spPr>
        <p:txBody>
          <a:bodyPr/>
          <a:lstStyle/>
          <a:p>
            <a:r>
              <a:rPr lang="ru-RU" dirty="0" smtClean="0"/>
              <a:t>Погрешности при косвенных измерениях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Объект 2"/>
              <p:cNvSpPr txBox="1">
                <a:spLocks/>
              </p:cNvSpPr>
              <p:nvPr/>
            </p:nvSpPr>
            <p:spPr>
              <a:xfrm>
                <a:off x="1507774" y="1268760"/>
                <a:ext cx="9669780" cy="4968552"/>
              </a:xfrm>
              <a:prstGeom prst="rect">
                <a:avLst/>
              </a:prstGeom>
            </p:spPr>
            <p:txBody>
              <a:bodyPr/>
              <a:lstStyle>
                <a:lvl1pPr marL="246888" indent="-246888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Font typeface="Euphemia" pitchFamily="34" charset="0"/>
                  <a:buChar char="›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126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784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441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0992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07568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414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8072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729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dirty="0" smtClean="0"/>
                  <a:t>Пусть величины </a:t>
                </a:r>
                <a:r>
                  <a:rPr lang="en-US" dirty="0" smtClean="0"/>
                  <a:t>A </a:t>
                </a:r>
                <a:r>
                  <a:rPr lang="ru-RU" dirty="0" smtClean="0"/>
                  <a:t>и </a:t>
                </a:r>
                <a:r>
                  <a:rPr lang="en-US" dirty="0" smtClean="0"/>
                  <a:t>B </a:t>
                </a:r>
                <a:r>
                  <a:rPr lang="ru-RU" dirty="0" smtClean="0"/>
                  <a:t>измерены напрямую, и их погрешности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1. </a:t>
                </a:r>
                <a:r>
                  <a:rPr lang="en-US" dirty="0" smtClean="0"/>
                  <a:t>C = A + B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2. C = A*B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3. C = A/B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p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5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774" y="1268760"/>
                <a:ext cx="9669780" cy="4968552"/>
              </a:xfrm>
              <a:prstGeom prst="rect">
                <a:avLst/>
              </a:prstGeom>
              <a:blipFill rotWithShape="0">
                <a:blip r:embed="rId3"/>
                <a:stretch>
                  <a:fillRect l="-1260" t="-20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026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507774" y="1268760"/>
            <a:ext cx="9669780" cy="4968552"/>
          </a:xfrm>
          <a:prstGeom prst="rect">
            <a:avLst/>
          </a:prstGeom>
        </p:spPr>
        <p:txBody>
          <a:bodyPr/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00439" y="0"/>
            <a:ext cx="10058400" cy="1450757"/>
          </a:xfrm>
        </p:spPr>
        <p:txBody>
          <a:bodyPr/>
          <a:lstStyle/>
          <a:p>
            <a:r>
              <a:rPr lang="ru-RU" dirty="0" smtClean="0"/>
              <a:t>Округление результата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Объект 2"/>
              <p:cNvSpPr txBox="1">
                <a:spLocks/>
              </p:cNvSpPr>
              <p:nvPr/>
            </p:nvSpPr>
            <p:spPr>
              <a:xfrm>
                <a:off x="1500439" y="1832354"/>
                <a:ext cx="10058400" cy="4404958"/>
              </a:xfrm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>
                <a:lvl1pPr marL="246888" indent="-246888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Font typeface="Euphemia" pitchFamily="34" charset="0"/>
                  <a:buChar char="›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126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784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441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0992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07568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414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8072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729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dirty="0" smtClean="0"/>
                  <a:t>Значащие цифры – все цифры от первой слева, не равной 0, до последней справа</a:t>
                </a:r>
              </a:p>
              <a:p>
                <a:pPr marL="0" indent="0">
                  <a:buNone/>
                </a:pPr>
                <a:r>
                  <a:rPr lang="ru-RU" dirty="0" smtClean="0"/>
                  <a:t>123,468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ru-RU" dirty="0" smtClean="0"/>
                  <a:t> 1,5678</a:t>
                </a:r>
              </a:p>
              <a:p>
                <a:pPr marL="0" indent="0">
                  <a:buNone/>
                </a:pPr>
                <a:r>
                  <a:rPr lang="ru-RU" dirty="0" smtClean="0"/>
                  <a:t>1. Округляем погрешность до одной или двух значащих цифр (две значащие цифры оставляют, если первая цифра погрешности 1 или 2)</a:t>
                </a:r>
              </a:p>
              <a:p>
                <a:pPr marL="0" indent="0">
                  <a:buNone/>
                </a:pPr>
                <a:r>
                  <a:rPr lang="ru-RU" dirty="0" smtClean="0"/>
                  <a:t>1,5678 → </a:t>
                </a:r>
                <a:r>
                  <a:rPr lang="ru-RU" dirty="0" smtClean="0"/>
                  <a:t>1,6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2</a:t>
                </a:r>
                <a:r>
                  <a:rPr lang="ru-RU" dirty="0" smtClean="0"/>
                  <a:t>. </a:t>
                </a:r>
                <a:r>
                  <a:rPr lang="ru-RU" dirty="0" smtClean="0"/>
                  <a:t>Округляем результат, чтобы последние значащие цифры погрешности и результата соответствовали друг другу</a:t>
                </a:r>
              </a:p>
              <a:p>
                <a:pPr marL="0" indent="0">
                  <a:buNone/>
                </a:pPr>
                <a:r>
                  <a:rPr lang="ru-RU" dirty="0" smtClean="0"/>
                  <a:t>123,468</a:t>
                </a:r>
                <a:r>
                  <a:rPr lang="ru-RU" dirty="0"/>
                  <a:t> </a:t>
                </a:r>
                <a:r>
                  <a:rPr lang="ru-RU" dirty="0" smtClean="0"/>
                  <a:t>→ 123,5</a:t>
                </a:r>
              </a:p>
              <a:p>
                <a:pPr marL="0" indent="0">
                  <a:buNone/>
                </a:pPr>
                <a:r>
                  <a:rPr lang="ru-RU" dirty="0" smtClean="0"/>
                  <a:t>Итого: 123,5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1,6</a:t>
                </a:r>
              </a:p>
              <a:p>
                <a:pPr marL="0" indent="0">
                  <a:buNone/>
                </a:pPr>
                <a:r>
                  <a:rPr lang="ru-RU" dirty="0" smtClean="0"/>
                  <a:t>Как насчет 1,00056</a:t>
                </a:r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ru-RU" dirty="0" smtClean="0"/>
                  <a:t> 0,0823 и 12895</a:t>
                </a:r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ru-RU" dirty="0" smtClean="0"/>
                  <a:t> 786?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7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439" y="1832354"/>
                <a:ext cx="10058400" cy="4404958"/>
              </a:xfrm>
              <a:prstGeom prst="rect">
                <a:avLst/>
              </a:prstGeom>
              <a:blipFill rotWithShape="0">
                <a:blip r:embed="rId3"/>
                <a:stretch>
                  <a:fillRect l="-788" t="-3047" r="-1455" b="-1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4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Общая структура курса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Знакомство с основными понятиями философии науки</a:t>
            </a:r>
            <a:endParaRPr lang="ru-RU" dirty="0" smtClean="0"/>
          </a:p>
          <a:p>
            <a:pPr rtl="0"/>
            <a:r>
              <a:rPr lang="ru-RU" dirty="0" smtClean="0"/>
              <a:t>Поиск релевантной информации в интернете</a:t>
            </a:r>
            <a:endParaRPr lang="ru-RU" dirty="0" smtClean="0"/>
          </a:p>
          <a:p>
            <a:pPr rtl="0"/>
            <a:r>
              <a:rPr lang="ru-RU" dirty="0" smtClean="0"/>
              <a:t>Погрешности и обработка полученных результатов</a:t>
            </a:r>
          </a:p>
          <a:p>
            <a:pPr rtl="0"/>
            <a:r>
              <a:rPr lang="ru-RU" dirty="0" smtClean="0"/>
              <a:t>Экспериментальная часть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42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240" y="332656"/>
            <a:ext cx="3293422" cy="1080120"/>
          </a:xfrm>
        </p:spPr>
        <p:txBody>
          <a:bodyPr rtlCol="0">
            <a:normAutofit/>
          </a:bodyPr>
          <a:lstStyle/>
          <a:p>
            <a:pPr rtl="0"/>
            <a:r>
              <a:rPr lang="ru-RU" sz="2000" dirty="0" smtClean="0"/>
              <a:t>Экспериментальная часть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Зачем проводить несколько измерений?</a:t>
            </a:r>
          </a:p>
          <a:p>
            <a:pPr rtl="0"/>
            <a:r>
              <a:rPr lang="ru-RU" dirty="0" smtClean="0"/>
              <a:t>Что делать с систематической погрешностью?</a:t>
            </a:r>
          </a:p>
          <a:p>
            <a:pPr rtl="0"/>
            <a:r>
              <a:rPr lang="ru-RU" dirty="0" smtClean="0"/>
              <a:t>Насколько точный мы прибор?</a:t>
            </a:r>
          </a:p>
          <a:p>
            <a:pPr marL="0" indent="0" rtl="0"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Корректный эксперимент</a:t>
            </a:r>
          </a:p>
          <a:p>
            <a:pPr rtl="0"/>
            <a:r>
              <a:rPr lang="ru-RU" dirty="0" smtClean="0"/>
              <a:t>Измерение малых величин</a:t>
            </a:r>
          </a:p>
          <a:p>
            <a:pPr rtl="0"/>
            <a:r>
              <a:rPr lang="ru-RU" dirty="0" smtClean="0"/>
              <a:t>Эмпирический закон на примере маятника</a:t>
            </a:r>
          </a:p>
          <a:p>
            <a:pPr rtl="0"/>
            <a:r>
              <a:rPr lang="ru-RU" dirty="0" smtClean="0"/>
              <a:t>Время реакции и разрешающая способность зрения</a:t>
            </a:r>
          </a:p>
          <a:p>
            <a:pPr rtl="0"/>
            <a:r>
              <a:rPr lang="ru-RU" dirty="0" smtClean="0"/>
              <a:t>Курсовая 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83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57908" y="286603"/>
            <a:ext cx="9597772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Измерение малой величины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57908" y="2060848"/>
            <a:ext cx="9937104" cy="259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6888" lvl="0" indent="-246888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</a:pPr>
            <a:r>
              <a:rPr lang="ru-RU" sz="2800" dirty="0" smtClean="0">
                <a:solidFill>
                  <a:srgbClr val="465562"/>
                </a:solidFill>
              </a:rPr>
              <a:t>Лабораторная работа: необходимо измерить толщину нити/тонкой проволоки. Можно использовать линейку или штангенциркуль.</a:t>
            </a:r>
          </a:p>
          <a:p>
            <a:pPr marL="246888" lvl="0" indent="-246888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</a:pPr>
            <a:r>
              <a:rPr lang="ru-RU" sz="2800" dirty="0" smtClean="0">
                <a:solidFill>
                  <a:srgbClr val="465562"/>
                </a:solidFill>
              </a:rPr>
              <a:t>Дополнительное задание (для самых быстрых) – оценить количество крупинок сахара в 5-граммовой упаковке</a:t>
            </a:r>
            <a:endParaRPr lang="ru-RU" sz="2800" dirty="0">
              <a:solidFill>
                <a:srgbClr val="4655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1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57908" y="286603"/>
            <a:ext cx="9597772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Измерение периода колебаний математического маятника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57908" y="2060848"/>
            <a:ext cx="9937104" cy="4480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6888" lvl="0" indent="-246888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</a:pPr>
            <a:r>
              <a:rPr lang="ru-RU" sz="2800" dirty="0" smtClean="0">
                <a:solidFill>
                  <a:srgbClr val="465562"/>
                </a:solidFill>
              </a:rPr>
              <a:t>Выдвижение гипотез: от чего зависит измеряемая величина?</a:t>
            </a:r>
          </a:p>
          <a:p>
            <a:pPr marL="246888" lvl="0" indent="-246888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</a:pPr>
            <a:r>
              <a:rPr lang="ru-RU" sz="2800" dirty="0" smtClean="0">
                <a:solidFill>
                  <a:srgbClr val="465562"/>
                </a:solidFill>
              </a:rPr>
              <a:t>Планирование эксперимента: как проверить выдвинутые гипотезы?</a:t>
            </a:r>
          </a:p>
          <a:p>
            <a:pPr marL="246888" lvl="0" indent="-246888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</a:pPr>
            <a:r>
              <a:rPr lang="ru-RU" sz="2800" dirty="0" smtClean="0">
                <a:solidFill>
                  <a:srgbClr val="465562"/>
                </a:solidFill>
              </a:rPr>
              <a:t>Эксперимент</a:t>
            </a:r>
          </a:p>
          <a:p>
            <a:pPr marL="246888" lvl="0" indent="-246888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</a:pPr>
            <a:r>
              <a:rPr lang="ru-RU" sz="2800" dirty="0" smtClean="0">
                <a:solidFill>
                  <a:srgbClr val="465562"/>
                </a:solidFill>
              </a:rPr>
              <a:t>Метод размерностей – как получить время из длины?</a:t>
            </a:r>
          </a:p>
          <a:p>
            <a:pPr marL="246888" lvl="0" indent="-246888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</a:pPr>
            <a:r>
              <a:rPr lang="ru-RU" sz="2800" dirty="0" smtClean="0">
                <a:solidFill>
                  <a:srgbClr val="465562"/>
                </a:solidFill>
              </a:rPr>
              <a:t>Ускорение свободного падения: 10 или 9,81?</a:t>
            </a:r>
          </a:p>
          <a:p>
            <a:pPr marL="246888" lvl="0" indent="-246888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</a:pPr>
            <a:r>
              <a:rPr lang="ru-RU" sz="2800" dirty="0" smtClean="0">
                <a:solidFill>
                  <a:srgbClr val="465562"/>
                </a:solidFill>
              </a:rPr>
              <a:t>Аппроксимация результатов теоретической формулой: коэффициент перед корнем 6,3!</a:t>
            </a:r>
            <a:endParaRPr lang="ru-RU" sz="2800" dirty="0">
              <a:solidFill>
                <a:srgbClr val="4655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7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57908" y="286603"/>
            <a:ext cx="9597772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Человек как измерительный прибор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57908" y="2060848"/>
            <a:ext cx="9937104" cy="337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6888" lvl="0" indent="-246888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</a:pPr>
            <a:r>
              <a:rPr lang="ru-RU" sz="2800" dirty="0" smtClean="0">
                <a:solidFill>
                  <a:srgbClr val="465562"/>
                </a:solidFill>
              </a:rPr>
              <a:t>Лабораторная работа: погрешность измерения времени. Определяем время реакции по линейке. Сколько метров проедет автомобиль, движущийся со скоростью 72 км/ч прежде чем начнет тормозить?</a:t>
            </a:r>
          </a:p>
          <a:p>
            <a:pPr marL="246888" lvl="0" indent="-246888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</a:pPr>
            <a:r>
              <a:rPr lang="ru-RU" sz="2800" dirty="0" smtClean="0">
                <a:solidFill>
                  <a:srgbClr val="465562"/>
                </a:solidFill>
              </a:rPr>
              <a:t>Лабораторная работа: угловое разрешение глаза. Какое разрешение должно быть у картинки на фотообоях, чтобы с расстояния в полметра не было видно </a:t>
            </a:r>
            <a:r>
              <a:rPr lang="ru-RU" sz="2800" dirty="0" err="1" smtClean="0">
                <a:solidFill>
                  <a:srgbClr val="465562"/>
                </a:solidFill>
              </a:rPr>
              <a:t>пикселизации</a:t>
            </a:r>
            <a:r>
              <a:rPr lang="ru-RU" sz="2800" dirty="0" smtClean="0">
                <a:solidFill>
                  <a:srgbClr val="465562"/>
                </a:solidFill>
              </a:rPr>
              <a:t>, если длина стены – 2 метра?</a:t>
            </a:r>
            <a:endParaRPr lang="ru-RU" sz="2800" dirty="0">
              <a:solidFill>
                <a:srgbClr val="4655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3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57908" y="286603"/>
            <a:ext cx="9597772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Курсовая работа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57908" y="2060848"/>
            <a:ext cx="9937104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6888" lvl="0" indent="-246888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</a:pPr>
            <a:r>
              <a:rPr lang="ru-RU" sz="2800" dirty="0" smtClean="0">
                <a:solidFill>
                  <a:srgbClr val="465562"/>
                </a:solidFill>
              </a:rPr>
              <a:t>Придумать явление или процесс для исследования</a:t>
            </a:r>
          </a:p>
          <a:p>
            <a:pPr marL="246888" lvl="0" indent="-246888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</a:pPr>
            <a:r>
              <a:rPr lang="ru-RU" sz="2800" dirty="0" smtClean="0">
                <a:solidFill>
                  <a:srgbClr val="465562"/>
                </a:solidFill>
              </a:rPr>
              <a:t>Выдвинуть гипотезы</a:t>
            </a:r>
          </a:p>
          <a:p>
            <a:pPr marL="246888" lvl="0" indent="-246888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</a:pPr>
            <a:r>
              <a:rPr lang="ru-RU" sz="2800" dirty="0" smtClean="0">
                <a:solidFill>
                  <a:srgbClr val="465562"/>
                </a:solidFill>
              </a:rPr>
              <a:t>Провести литературный обзор</a:t>
            </a:r>
          </a:p>
          <a:p>
            <a:pPr marL="246888" lvl="0" indent="-246888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</a:pPr>
            <a:r>
              <a:rPr lang="ru-RU" sz="2800" dirty="0" smtClean="0">
                <a:solidFill>
                  <a:srgbClr val="465562"/>
                </a:solidFill>
              </a:rPr>
              <a:t>Спланировать и провести эксперимент для проверки гипотез</a:t>
            </a:r>
          </a:p>
        </p:txBody>
      </p:sp>
    </p:spTree>
    <p:extLst>
      <p:ext uri="{BB962C8B-B14F-4D97-AF65-F5344CB8AC3E}">
        <p14:creationId xmlns:p14="http://schemas.microsoft.com/office/powerpoint/2010/main" val="209026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757" y="1011981"/>
            <a:ext cx="9368074" cy="473682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57908" y="286603"/>
            <a:ext cx="9597772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Курсовая 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44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Структура научного знания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ru-RU" dirty="0"/>
              <a:t>Что такое научная гипотеза?</a:t>
            </a:r>
          </a:p>
          <a:p>
            <a:r>
              <a:rPr lang="ru-RU" dirty="0"/>
              <a:t>Какие критерии «</a:t>
            </a:r>
            <a:r>
              <a:rPr lang="ru-RU" dirty="0" err="1"/>
              <a:t>хорошести</a:t>
            </a:r>
            <a:r>
              <a:rPr lang="ru-RU" dirty="0"/>
              <a:t>»?</a:t>
            </a:r>
          </a:p>
          <a:p>
            <a:r>
              <a:rPr lang="ru-RU" dirty="0"/>
              <a:t>Что делать со старой теорией после смены парадигмы?</a:t>
            </a:r>
          </a:p>
          <a:p>
            <a:r>
              <a:rPr lang="ru-RU" dirty="0"/>
              <a:t>На какой главный вопрос отвечает наука?</a:t>
            </a:r>
          </a:p>
          <a:p>
            <a:pPr rtl="0"/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endParaRPr lang="ru-RU" dirty="0" smtClean="0"/>
          </a:p>
          <a:p>
            <a:r>
              <a:rPr lang="ru-RU" dirty="0" smtClean="0"/>
              <a:t>Наблюдение</a:t>
            </a:r>
          </a:p>
          <a:p>
            <a:endParaRPr lang="ru-RU" dirty="0"/>
          </a:p>
          <a:p>
            <a:r>
              <a:rPr lang="ru-RU" dirty="0" smtClean="0"/>
              <a:t>Гипотеза</a:t>
            </a:r>
          </a:p>
          <a:p>
            <a:endParaRPr lang="ru-RU" dirty="0"/>
          </a:p>
          <a:p>
            <a:r>
              <a:rPr lang="ru-RU" dirty="0" smtClean="0"/>
              <a:t>Эксперимент</a:t>
            </a:r>
          </a:p>
          <a:p>
            <a:endParaRPr lang="ru-RU" dirty="0"/>
          </a:p>
          <a:p>
            <a:r>
              <a:rPr lang="ru-RU" dirty="0"/>
              <a:t>Теория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13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Когнитивные искажения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r="49229"/>
          <a:stretch/>
        </p:blipFill>
        <p:spPr>
          <a:xfrm>
            <a:off x="9395524" y="34482"/>
            <a:ext cx="2387520" cy="2620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038" y="2132856"/>
            <a:ext cx="6678612" cy="45102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52463"/>
          <a:stretch/>
        </p:blipFill>
        <p:spPr>
          <a:xfrm>
            <a:off x="9471550" y="2655382"/>
            <a:ext cx="2235467" cy="262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9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964" y="187130"/>
            <a:ext cx="9144793" cy="64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8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52964" y="274638"/>
            <a:ext cx="10229436" cy="1143000"/>
          </a:xfrm>
        </p:spPr>
        <p:txBody>
          <a:bodyPr/>
          <a:lstStyle/>
          <a:p>
            <a:r>
              <a:rPr lang="ru-RU" dirty="0" smtClean="0"/>
              <a:t>Ошибка планирования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58504" y="1600202"/>
            <a:ext cx="10305672" cy="2124306"/>
          </a:xfrm>
          <a:prstGeom prst="rect">
            <a:avLst/>
          </a:prstGeom>
        </p:spPr>
        <p:txBody>
          <a:bodyPr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Euphemia" pitchFamily="34" charset="0"/>
              <a:buNone/>
            </a:pPr>
            <a:r>
              <a:rPr lang="ru-RU" smtClean="0"/>
              <a:t>Студентов попросили оценить, когда бы они закончили свои личные академические проекты. В частности, исследователи попросили студентов оценить время, за которое они завершат свой проект с 50 %, 75 %, и 99 % вероятностью.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41884" y="3724509"/>
            <a:ext cx="10076964" cy="1077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13 % испытуемых закончили свой проект за время, которому они дали 50 % вероятности;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341884" y="4802460"/>
            <a:ext cx="10076964" cy="594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19 % за время, которому дали 75 % вероятности;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341884" y="5475870"/>
            <a:ext cx="10076964" cy="739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45 % за время, которому дали 99 % вероятности.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32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413892" y="274638"/>
            <a:ext cx="1016850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Ошибка игрока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413892" y="1600201"/>
            <a:ext cx="10168508" cy="4525963"/>
          </a:xfrm>
          <a:prstGeom prst="rect">
            <a:avLst/>
          </a:prstGeom>
        </p:spPr>
        <p:txBody>
          <a:bodyPr/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Euphemia" pitchFamily="34" charset="0"/>
              <a:buNone/>
            </a:pPr>
            <a:r>
              <a:rPr lang="ru-RU" dirty="0" smtClean="0"/>
              <a:t>Правильная монетка (вероятность выпадения орла и решки одинакова) была подброшена 9 раз, и на ней 9 раз выпала решка. </a:t>
            </a:r>
          </a:p>
          <a:p>
            <a:endParaRPr lang="ru-RU" dirty="0" smtClean="0"/>
          </a:p>
          <a:p>
            <a:pPr marL="0" indent="0">
              <a:buFont typeface="Euphemia" pitchFamily="34" charset="0"/>
              <a:buNone/>
            </a:pPr>
            <a:r>
              <a:rPr lang="ru-RU" dirty="0" smtClean="0"/>
              <a:t>Какова вероятность, что при следующем броске выпадет орел?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64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10096500" cy="1143000"/>
          </a:xfrm>
        </p:spPr>
        <p:txBody>
          <a:bodyPr/>
          <a:lstStyle/>
          <a:p>
            <a:r>
              <a:rPr lang="ru-RU" dirty="0" smtClean="0"/>
              <a:t>Предпочтение нулевого риска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85900" y="1600201"/>
            <a:ext cx="10096500" cy="4525963"/>
          </a:xfrm>
          <a:prstGeom prst="rect">
            <a:avLst/>
          </a:prstGeom>
        </p:spPr>
        <p:txBody>
          <a:bodyPr/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Euphemia" pitchFamily="34" charset="0"/>
              <a:buNone/>
            </a:pPr>
            <a:r>
              <a:rPr lang="ru-RU" smtClean="0"/>
              <a:t>Люди склонны выбрать стратегию, при которой один из нескольких рисков исчезает полностью, вместо стратегии, которая частично снижает несколько рисков, даже если в этом случае общий риск окажется ниже.</a:t>
            </a:r>
          </a:p>
          <a:p>
            <a:pPr marL="0" indent="0">
              <a:buFont typeface="Euphemia" pitchFamily="34" charset="0"/>
              <a:buNone/>
            </a:pPr>
            <a:endParaRPr lang="ru-RU" smtClean="0"/>
          </a:p>
          <a:p>
            <a:pPr marL="0" indent="0">
              <a:buFont typeface="Euphemia" pitchFamily="34" charset="0"/>
              <a:buNone/>
            </a:pPr>
            <a:r>
              <a:rPr lang="ru-RU" smtClean="0"/>
              <a:t>Что лучше:</a:t>
            </a:r>
          </a:p>
          <a:p>
            <a:pPr marL="0" indent="0">
              <a:buFont typeface="Euphemia" pitchFamily="34" charset="0"/>
              <a:buNone/>
            </a:pPr>
            <a:r>
              <a:rPr lang="ru-RU" smtClean="0"/>
              <a:t>Снизить вероятность терактов до 0, или аварийность на дорогах на 20%?</a:t>
            </a:r>
          </a:p>
          <a:p>
            <a:pPr marL="0" indent="0">
              <a:buFont typeface="Euphemia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46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13892" y="0"/>
            <a:ext cx="10168508" cy="1143000"/>
          </a:xfrm>
        </p:spPr>
        <p:txBody>
          <a:bodyPr/>
          <a:lstStyle/>
          <a:p>
            <a:r>
              <a:rPr lang="ru-RU" dirty="0" smtClean="0"/>
              <a:t>Ошибка базового процента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413892" y="1412776"/>
            <a:ext cx="10168508" cy="493441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Полицейские имеют </a:t>
            </a:r>
            <a:r>
              <a:rPr lang="ru-RU" sz="1800" dirty="0" err="1" smtClean="0"/>
              <a:t>алкотестеры</a:t>
            </a:r>
            <a:r>
              <a:rPr lang="ru-RU" sz="1800" dirty="0" smtClean="0"/>
              <a:t>, которые в 5 % случаев показывают ошибочное опьянение в ситуации, когда водитель трезв. Однако действительно пьяного человека они всегда определяют правильно. Один из 1000 водителей за рулем пьяный. Предположим, что полицейский случайным образом останавливает машину и предлагает водителю пройти тест. Тест показывает, что водитель пьян. Также, будем считать, что более ничего о водителе не известно (в частности, в отношении других признаков опьянения). Какова вероятность, что водитель действительно пьян?</a:t>
            </a:r>
          </a:p>
          <a:p>
            <a:pPr marL="0" indent="0">
              <a:buFont typeface="Euphemia" pitchFamily="34" charset="0"/>
              <a:buNone/>
            </a:pPr>
            <a:endParaRPr lang="ru-RU" sz="1800" dirty="0" smtClean="0"/>
          </a:p>
          <a:p>
            <a:r>
              <a:rPr lang="ru-RU" sz="1800" dirty="0" smtClean="0"/>
              <a:t>В городе с миллионным населением, 100 террористов и 999900 мирных жителей. Для упрощения примера, предполагается, что все люди в городе есть его население. Пытаясь схватить террористов, город устанавливает систему тревоги с камерами наблюдения и программным обеспечением автоматического распознавания лиц. Программное обеспечение имеет две возможные ошибки с вероятностью 1 % каждая:</a:t>
            </a:r>
          </a:p>
          <a:p>
            <a:pPr marL="0" indent="0">
              <a:buFont typeface="Euphemia" pitchFamily="34" charset="0"/>
              <a:buNone/>
            </a:pPr>
            <a:r>
              <a:rPr lang="ru-RU" sz="1800" dirty="0" smtClean="0"/>
              <a:t>Отрицательная ошибка: Когда камера видит террориста, сигнал тревоги прозвучит в 99 % случаев, и промолчит в 1 % случаев.</a:t>
            </a:r>
          </a:p>
          <a:p>
            <a:pPr marL="0" indent="0">
              <a:buFont typeface="Euphemia" pitchFamily="34" charset="0"/>
              <a:buNone/>
            </a:pPr>
            <a:r>
              <a:rPr lang="ru-RU" sz="1800" dirty="0" smtClean="0"/>
              <a:t>Положительная ошибка: Когда камера видит мирного жителя, сигнал тревоги промолчит в 99 % случаев, и прозвучит в 1 % случаев.</a:t>
            </a:r>
          </a:p>
          <a:p>
            <a:pPr marL="0" indent="0">
              <a:buFont typeface="Euphemia" pitchFamily="34" charset="0"/>
              <a:buNone/>
            </a:pPr>
            <a:r>
              <a:rPr lang="ru-RU" sz="1800" dirty="0" smtClean="0"/>
              <a:t>	Теперь представьте, что сигнал тревоги прозвучал на случайного жителя. Какие шансы, что он — террорист?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4793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ематика 16 х 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82_TF02787947.potx" id="{3964D7A7-1B85-4031-AAD6-1B50F98CF473}" vid="{CAF00616-F4D4-4454-9A4A-5919532F2D53}"/>
    </a:ext>
  </a:extLst>
</a:theme>
</file>

<file path=ppt/theme/theme2.xml><?xml version="1.0" encoding="utf-8"?>
<a:theme xmlns:a="http://schemas.openxmlformats.org/drawingml/2006/main" name="Тема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по математике с символом Пи (широкоэкранный формат)</Template>
  <TotalTime>246</TotalTime>
  <Words>803</Words>
  <Application>Microsoft Office PowerPoint</Application>
  <PresentationFormat>Произвольный</PresentationFormat>
  <Paragraphs>149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Cambria Math</vt:lpstr>
      <vt:lpstr>Euphemia</vt:lpstr>
      <vt:lpstr>Математика 16 х 9</vt:lpstr>
      <vt:lpstr>Экспериментальные методы в физике Спецкурс для 8-9 классов</vt:lpstr>
      <vt:lpstr>Общая структура курса</vt:lpstr>
      <vt:lpstr>Структура научного знания</vt:lpstr>
      <vt:lpstr>Когнитивные искажения</vt:lpstr>
      <vt:lpstr>Презентация PowerPoint</vt:lpstr>
      <vt:lpstr>Ошибка планирования</vt:lpstr>
      <vt:lpstr>Презентация PowerPoint</vt:lpstr>
      <vt:lpstr>Предпочтение нулевого риска</vt:lpstr>
      <vt:lpstr>Ошибка базового процента</vt:lpstr>
      <vt:lpstr>Ошибка выжившего</vt:lpstr>
      <vt:lpstr>Эффект якоря</vt:lpstr>
      <vt:lpstr>Предвзятость подтверждения</vt:lpstr>
      <vt:lpstr>Ложная корреляция</vt:lpstr>
      <vt:lpstr>Поиск информации в интернете</vt:lpstr>
      <vt:lpstr>Погрешности и обработка информации</vt:lpstr>
      <vt:lpstr>Оценка случайной погрешности</vt:lpstr>
      <vt:lpstr>Презентация PowerPoint</vt:lpstr>
      <vt:lpstr>Погрешности при косвенных измерениях</vt:lpstr>
      <vt:lpstr>Округление результата</vt:lpstr>
      <vt:lpstr>Экспериментальная часть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Экспериментальные методы в физике Спецкурс для 8-9 классов</dc:title>
  <dc:creator>Юрий</dc:creator>
  <cp:lastModifiedBy>Юрий</cp:lastModifiedBy>
  <cp:revision>17</cp:revision>
  <dcterms:created xsi:type="dcterms:W3CDTF">2021-08-17T15:51:51Z</dcterms:created>
  <dcterms:modified xsi:type="dcterms:W3CDTF">2021-08-17T19:58:22Z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