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60" r:id="rId3"/>
    <p:sldId id="281" r:id="rId4"/>
    <p:sldId id="293" r:id="rId5"/>
    <p:sldId id="294" r:id="rId6"/>
    <p:sldId id="295" r:id="rId7"/>
    <p:sldId id="291" r:id="rId8"/>
    <p:sldId id="258" r:id="rId9"/>
    <p:sldId id="302" r:id="rId10"/>
    <p:sldId id="323" r:id="rId11"/>
    <p:sldId id="292" r:id="rId12"/>
    <p:sldId id="283" r:id="rId13"/>
    <p:sldId id="331" r:id="rId14"/>
    <p:sldId id="332" r:id="rId15"/>
    <p:sldId id="318" r:id="rId16"/>
    <p:sldId id="324" r:id="rId17"/>
    <p:sldId id="333" r:id="rId18"/>
    <p:sldId id="277" r:id="rId19"/>
    <p:sldId id="303" r:id="rId20"/>
    <p:sldId id="257" r:id="rId21"/>
    <p:sldId id="329" r:id="rId22"/>
    <p:sldId id="334" r:id="rId23"/>
    <p:sldId id="307" r:id="rId24"/>
    <p:sldId id="336" r:id="rId25"/>
    <p:sldId id="337" r:id="rId26"/>
    <p:sldId id="338" r:id="rId27"/>
    <p:sldId id="339" r:id="rId28"/>
    <p:sldId id="308" r:id="rId29"/>
    <p:sldId id="325" r:id="rId30"/>
    <p:sldId id="306" r:id="rId31"/>
    <p:sldId id="314" r:id="rId32"/>
    <p:sldId id="315" r:id="rId33"/>
    <p:sldId id="316" r:id="rId34"/>
    <p:sldId id="317" r:id="rId35"/>
    <p:sldId id="319" r:id="rId36"/>
    <p:sldId id="267" r:id="rId37"/>
    <p:sldId id="268" r:id="rId38"/>
    <p:sldId id="286" r:id="rId39"/>
    <p:sldId id="269" r:id="rId40"/>
    <p:sldId id="271" r:id="rId41"/>
    <p:sldId id="340" r:id="rId42"/>
    <p:sldId id="341" r:id="rId43"/>
    <p:sldId id="342" r:id="rId44"/>
    <p:sldId id="343" r:id="rId45"/>
    <p:sldId id="326" r:id="rId46"/>
    <p:sldId id="327" r:id="rId47"/>
    <p:sldId id="270" r:id="rId48"/>
    <p:sldId id="290" r:id="rId49"/>
    <p:sldId id="300" r:id="rId50"/>
    <p:sldId id="301" r:id="rId51"/>
    <p:sldId id="311" r:id="rId52"/>
    <p:sldId id="312" r:id="rId53"/>
    <p:sldId id="276" r:id="rId54"/>
    <p:sldId id="280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B380-7194-4F5D-A2CF-78BB64952723}" type="datetimeFigureOut">
              <a:rPr lang="ru-RU" smtClean="0"/>
              <a:pPr/>
              <a:t>09.08.2021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BD4E-98E0-4FC0-B08D-5A0AE8012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500174"/>
            <a:ext cx="8640960" cy="2722054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Мастер-класс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929066"/>
            <a:ext cx="6400800" cy="24288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Овчинников Алексей Васильевич</a:t>
            </a: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Уссурийск </a:t>
            </a:r>
            <a:r>
              <a:rPr lang="ru-RU" sz="2800" dirty="0" smtClean="0">
                <a:solidFill>
                  <a:schemeClr val="tx1"/>
                </a:solidFill>
              </a:rPr>
              <a:t>- 2021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500042"/>
            <a:ext cx="7715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Образование Приморья 2030: территория возможностей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kamchatkairo.ru/images/000_%D0%97%D0%90%D0%A1%D0%A2%D0%90%D0%92%D0%9A%D0%98/%D0%9F%D1%80%D0%BE%D1%81%D0%B2%D0%B5%D1%89%D0%B5%D0%BD%D0%B8%D0%B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4"/>
            <a:ext cx="4248472" cy="1737887"/>
          </a:xfrm>
          <a:prstGeom prst="rect">
            <a:avLst/>
          </a:prstGeom>
          <a:noFill/>
        </p:spPr>
      </p:pic>
      <p:pic>
        <p:nvPicPr>
          <p:cNvPr id="84996" name="Picture 4" descr="http://vyatkakirov.ru/oblogki/Kate/2016/ideserve/12mini-offear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4636698" cy="2232248"/>
          </a:xfrm>
          <a:prstGeom prst="rect">
            <a:avLst/>
          </a:prstGeom>
          <a:noFill/>
        </p:spPr>
      </p:pic>
      <p:pic>
        <p:nvPicPr>
          <p:cNvPr id="4" name="Picture 2" descr="http://ic.pics.livejournal.com/curious_alex/73393764/2754/2754_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2" y="2708920"/>
            <a:ext cx="1085881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№ 3: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900" b="1" dirty="0" smtClean="0"/>
              <a:t>	«Знания</a:t>
            </a:r>
            <a:r>
              <a:rPr lang="ru-RU" sz="3900" dirty="0" smtClean="0"/>
              <a:t> не нужны, так как всю необходимую       …                       можно найти в Интернете»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endParaRPr lang="ru-RU" sz="4400" b="1" dirty="0" smtClean="0"/>
          </a:p>
        </p:txBody>
      </p:sp>
      <p:sp>
        <p:nvSpPr>
          <p:cNvPr id="4" name="Стрелка вниз 3"/>
          <p:cNvSpPr/>
          <p:nvPr/>
        </p:nvSpPr>
        <p:spPr>
          <a:xfrm>
            <a:off x="4283968" y="4485117"/>
            <a:ext cx="64807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492896"/>
            <a:ext cx="2920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информацию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90640" y="5229202"/>
            <a:ext cx="3794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600" b="1" dirty="0" smtClean="0"/>
              <a:t>Подмена понятий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c.pics.livejournal.com/curious_alex/73393764/2754/2754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6" y="1340768"/>
            <a:ext cx="1085881" cy="93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764704"/>
            <a:ext cx="28696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Знание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9" y="2420888"/>
            <a:ext cx="51844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Информации</a:t>
            </a:r>
            <a:endParaRPr lang="ru-RU" sz="66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3645025"/>
            <a:ext cx="3434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актуальная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2042" y="5661249"/>
            <a:ext cx="3630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неинтересная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12162" y="4581129"/>
            <a:ext cx="201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сложная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2852937"/>
            <a:ext cx="36981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бывают избыточными</a:t>
            </a:r>
          </a:p>
          <a:p>
            <a:pPr algn="ctr"/>
            <a:endParaRPr lang="ru-RU" sz="32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ими можно оперировать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№5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«Мир изменился. То, чему нас учили в школе, сейчас уже неактуально, поэтому универсальным решением для современного образования  являются……»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4143380"/>
            <a:ext cx="57052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/>
              <a:t>Навыки </a:t>
            </a:r>
            <a:r>
              <a:rPr lang="en-US" sz="6000" b="1" dirty="0" smtClean="0"/>
              <a:t>XXI </a:t>
            </a:r>
            <a:r>
              <a:rPr lang="ru-RU" sz="6000" b="1" dirty="0" smtClean="0"/>
              <a:t>века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jamm.com.ua/sandbox/wp-content/uploads/2017/03/%D0%BD%D0%B0%D0%B2%D1%8B%D0%BA%D0%B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51702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№ 4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 скором будущем профессия учителя исчезнет, а на смену ему придет 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b="1" dirty="0" smtClean="0"/>
              <a:t>А пока…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naked-science.ru/sites/default/files/article/174b8113dc7f8adba884b506f27aa5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643314"/>
            <a:ext cx="4429156" cy="2941753"/>
          </a:xfrm>
          <a:prstGeom prst="rect">
            <a:avLst/>
          </a:prstGeom>
          <a:noFill/>
        </p:spPr>
      </p:pic>
      <p:pic>
        <p:nvPicPr>
          <p:cNvPr id="3" name="Picture 2" descr="https://qph.fs.quoracdn.net/main-qimg-9c679fea74761d438b02e34ca7665d09-c"/>
          <p:cNvPicPr>
            <a:picLocks noChangeAspect="1" noChangeArrowheads="1"/>
          </p:cNvPicPr>
          <p:nvPr/>
        </p:nvPicPr>
        <p:blipFill>
          <a:blip r:embed="rId3" cstate="print"/>
          <a:srcRect t="7504" r="19984"/>
          <a:stretch>
            <a:fillRect/>
          </a:stretch>
        </p:blipFill>
        <p:spPr bwMode="auto">
          <a:xfrm>
            <a:off x="357158" y="357166"/>
            <a:ext cx="4143404" cy="3206382"/>
          </a:xfrm>
          <a:prstGeom prst="rect">
            <a:avLst/>
          </a:prstGeom>
          <a:noFill/>
        </p:spPr>
      </p:pic>
      <p:pic>
        <p:nvPicPr>
          <p:cNvPr id="5" name="Picture 2" descr="http://ic.pics.livejournal.com/curious_alex/73393764/2754/2754_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643314"/>
            <a:ext cx="1085881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www.funka.com/contentassets/77cd3e736bf94678984701213a0f757c/skola-elever-klassrum_1280.jpg"/>
          <p:cNvPicPr>
            <a:picLocks noChangeAspect="1" noChangeArrowheads="1"/>
          </p:cNvPicPr>
          <p:nvPr/>
        </p:nvPicPr>
        <p:blipFill>
          <a:blip r:embed="rId2"/>
          <a:srcRect t="13874" r="31622"/>
          <a:stretch>
            <a:fillRect/>
          </a:stretch>
        </p:blipFill>
        <p:spPr bwMode="auto">
          <a:xfrm flipH="1">
            <a:off x="4714876" y="3643314"/>
            <a:ext cx="4083586" cy="2571768"/>
          </a:xfrm>
          <a:prstGeom prst="rect">
            <a:avLst/>
          </a:prstGeom>
          <a:noFill/>
        </p:spPr>
      </p:pic>
      <p:pic>
        <p:nvPicPr>
          <p:cNvPr id="82948" name="Picture 4" descr="https://avatars.mds.yandex.net/get-zen_doc/29030/pub_5ba22655c071d300ab519132_5ba227c542089d00aec2dff9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4521951" cy="3014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Есть ли выход из данной ситуации?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2276874"/>
            <a:ext cx="137890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b="1" dirty="0" smtClean="0"/>
              <a:t>Педагогическая</a:t>
            </a:r>
            <a:endParaRPr lang="ru-RU" b="1" dirty="0"/>
          </a:p>
        </p:txBody>
      </p:sp>
      <p:pic>
        <p:nvPicPr>
          <p:cNvPr id="44034" name="Picture 2" descr="https://w7.pngwing.com/pngs/1021/442/png-transparent-panacea-ukraine-pharmacy-pharmaceutical-drug-physician-fas-pharmaceutical-drug-metal-mythology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72" t="4306" r="11838" b="5267"/>
          <a:stretch>
            <a:fillRect/>
          </a:stretch>
        </p:blipFill>
        <p:spPr bwMode="auto">
          <a:xfrm>
            <a:off x="2857488" y="1285860"/>
            <a:ext cx="357190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17040" y="2132856"/>
            <a:ext cx="9361040" cy="114300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«Тренды» </a:t>
            </a:r>
            <a:br>
              <a:rPr lang="ru-RU" sz="5400" b="1" dirty="0" smtClean="0"/>
            </a:br>
            <a:r>
              <a:rPr lang="ru-RU" sz="5400" b="1" dirty="0" smtClean="0"/>
              <a:t>современного образования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im0-tub-ru.yandex.net/i?id=85c6013ea9a7509a6d2d899fc00bbcde-l&amp;n=13"/>
          <p:cNvPicPr>
            <a:picLocks noChangeAspect="1" noChangeArrowheads="1"/>
          </p:cNvPicPr>
          <p:nvPr/>
        </p:nvPicPr>
        <p:blipFill>
          <a:blip r:embed="rId2" cstate="print"/>
          <a:srcRect l="16442" t="14615" r="17788" b="19615"/>
          <a:stretch>
            <a:fillRect/>
          </a:stretch>
        </p:blipFill>
        <p:spPr bwMode="auto">
          <a:xfrm>
            <a:off x="428596" y="1500174"/>
            <a:ext cx="4752528" cy="2673297"/>
          </a:xfrm>
          <a:prstGeom prst="rect">
            <a:avLst/>
          </a:prstGeom>
          <a:noFill/>
        </p:spPr>
      </p:pic>
      <p:pic>
        <p:nvPicPr>
          <p:cNvPr id="41990" name="Picture 6" descr="http://infinity-nv.ru/site/images/nxt/1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928670"/>
            <a:ext cx="3816424" cy="31978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44008" y="4293096"/>
            <a:ext cx="712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IT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b="1" dirty="0" smtClean="0"/>
              <a:t>А именно: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938" name="Picture 2" descr="https://ciur.ru/sum/SSm_sum/pages/%D1%82%D0%BE%D1%87%D0%BA%D0%B0%20%D1%80%D0%BE%D1%81%D1%82%D0%B0%20%D0%BB%D0%BE%D0%B3%D0%BE%D1%82%D0%B8%D0%B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000504"/>
            <a:ext cx="5524724" cy="2496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2" name="Picture 2" descr="https://pbs.twimg.com/media/DmHTmdSW4AADJQ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96944" cy="6240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«Сложноорганизованным системам, (какой является школа), нельзя навязать пути развития, которые не определяются их внутренними потребностями» </a:t>
            </a:r>
          </a:p>
          <a:p>
            <a:endParaRPr lang="ru-RU" dirty="0" smtClean="0"/>
          </a:p>
          <a:p>
            <a:pPr algn="r">
              <a:buNone/>
            </a:pPr>
            <a:r>
              <a:rPr lang="ru-RU" sz="2400" dirty="0" smtClean="0"/>
              <a:t>лауреат Нобелевской премии</a:t>
            </a:r>
          </a:p>
          <a:p>
            <a:pPr algn="r">
              <a:buNone/>
            </a:pPr>
            <a:r>
              <a:rPr lang="ru-RU" sz="2400" dirty="0" smtClean="0"/>
              <a:t> академик И. Пригожин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Новые </a:t>
            </a:r>
            <a:r>
              <a:rPr lang="ru-RU" b="1" dirty="0" err="1" smtClean="0"/>
              <a:t>ИКТ-технологии</a:t>
            </a:r>
            <a:r>
              <a:rPr lang="ru-RU" b="1" dirty="0" smtClean="0"/>
              <a:t>?</a:t>
            </a:r>
            <a:endParaRPr lang="ru-RU" b="1" dirty="0"/>
          </a:p>
        </p:txBody>
      </p:sp>
      <p:pic>
        <p:nvPicPr>
          <p:cNvPr id="82946" name="Picture 2" descr="http://sch1981uz.mskobr.ru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9"/>
            <a:ext cx="4536504" cy="1301977"/>
          </a:xfrm>
          <a:prstGeom prst="rect">
            <a:avLst/>
          </a:prstGeom>
          <a:noFill/>
        </p:spPr>
      </p:pic>
      <p:pic>
        <p:nvPicPr>
          <p:cNvPr id="4" name="Picture 2" descr="http://www.market4u.com.ua/img/forall/Image/SMART-Board-E70-Interacti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816424" cy="3072965"/>
          </a:xfrm>
          <a:prstGeom prst="rect">
            <a:avLst/>
          </a:prstGeom>
          <a:noFill/>
        </p:spPr>
      </p:pic>
      <p:pic>
        <p:nvPicPr>
          <p:cNvPr id="5" name="Picture 14" descr="http://strana-sovetov.com/images/stories/2016/05/planshet-rebenku-v-shkolu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7"/>
            <a:ext cx="3338736" cy="2698812"/>
          </a:xfrm>
          <a:prstGeom prst="rect">
            <a:avLst/>
          </a:prstGeom>
          <a:noFill/>
        </p:spPr>
      </p:pic>
      <p:pic>
        <p:nvPicPr>
          <p:cNvPr id="6" name="Picture 10" descr="http://www.aitek-d.ru/upload/4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12776"/>
            <a:ext cx="2808312" cy="2106235"/>
          </a:xfrm>
          <a:prstGeom prst="rect">
            <a:avLst/>
          </a:prstGeom>
          <a:noFill/>
        </p:spPr>
      </p:pic>
      <p:pic>
        <p:nvPicPr>
          <p:cNvPr id="37890" name="Picture 2" descr="http://android-ru.ru/wp-content/uploads/2016/01/1360960249_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7145" y="2468893"/>
            <a:ext cx="1148561" cy="1536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11530" t="11564" r="35761" b="18534"/>
          <a:stretch>
            <a:fillRect/>
          </a:stretch>
        </p:blipFill>
        <p:spPr bwMode="auto">
          <a:xfrm>
            <a:off x="357158" y="214290"/>
            <a:ext cx="8358246" cy="623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7686" y="1071546"/>
            <a:ext cx="4357718" cy="42862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«Мы стали рабами наших презентаций»</a:t>
            </a:r>
          </a:p>
          <a:p>
            <a:pPr>
              <a:buNone/>
            </a:pPr>
            <a:endParaRPr lang="ru-RU" sz="3600" dirty="0" smtClean="0"/>
          </a:p>
          <a:p>
            <a:pPr algn="r">
              <a:buNone/>
            </a:pPr>
            <a:r>
              <a:rPr lang="ru-RU" sz="3600" dirty="0" smtClean="0"/>
              <a:t>М.А. </a:t>
            </a:r>
            <a:r>
              <a:rPr lang="ru-RU" sz="3600" dirty="0" err="1" smtClean="0"/>
              <a:t>Нянковский</a:t>
            </a:r>
            <a:endParaRPr lang="ru-RU" sz="3600" dirty="0"/>
          </a:p>
        </p:txBody>
      </p:sp>
      <p:pic>
        <p:nvPicPr>
          <p:cNvPr id="1026" name="Picture 2" descr="https://city-news.ru/upload/resize_cache/iblock/8d6/700_1000_1/0-img_9159.jpg"/>
          <p:cNvPicPr>
            <a:picLocks noChangeAspect="1" noChangeArrowheads="1"/>
          </p:cNvPicPr>
          <p:nvPr/>
        </p:nvPicPr>
        <p:blipFill>
          <a:blip r:embed="rId2"/>
          <a:srcRect l="28471" r="11709"/>
          <a:stretch>
            <a:fillRect/>
          </a:stretch>
        </p:blipFill>
        <p:spPr bwMode="auto">
          <a:xfrm>
            <a:off x="714348" y="1071546"/>
            <a:ext cx="3890202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«Интернет»</a:t>
            </a:r>
            <a:endParaRPr lang="ru-RU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6039" t="22461" r="39055" b="15039"/>
          <a:stretch>
            <a:fillRect/>
          </a:stretch>
        </p:blipFill>
        <p:spPr bwMode="auto">
          <a:xfrm>
            <a:off x="428596" y="1357298"/>
            <a:ext cx="4071966" cy="260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 l="57687" t="42187" r="3880" b="14844"/>
          <a:stretch>
            <a:fillRect/>
          </a:stretch>
        </p:blipFill>
        <p:spPr bwMode="auto">
          <a:xfrm>
            <a:off x="3643306" y="3143248"/>
            <a:ext cx="4214842" cy="264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2" name="Picture 6" descr="https://kikimoraki.ru/wp-content/uploads/2021/04/Screenshot_2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143380"/>
            <a:ext cx="2214466" cy="2214466"/>
          </a:xfrm>
          <a:prstGeom prst="rect">
            <a:avLst/>
          </a:prstGeom>
          <a:noFill/>
        </p:spPr>
      </p:pic>
      <p:sp>
        <p:nvSpPr>
          <p:cNvPr id="91144" name="AutoShape 8" descr="https://web.archive.org/web/20200106133513if_/https:/2ch.hk/b/src/210950106/157831411566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1146" name="Picture 10" descr="https://formula7r.ru/wp-content/uploads/2018/11/8cfb76c8af04b72de1096c55862ae5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357298"/>
            <a:ext cx="2281153" cy="1817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media.nakanune.ru/images/pictures/image_big_20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3214710" cy="4506698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00562" y="2000240"/>
            <a:ext cx="4429156" cy="214314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/>
              <a:t>«На вакансию учителя математики пришли три соискателя…»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200" b="1" dirty="0" smtClean="0"/>
              <a:t>Никифорова Н.С., </a:t>
            </a:r>
            <a:r>
              <a:rPr lang="ru-RU" sz="2000" dirty="0" smtClean="0"/>
              <a:t>абсолютный победитель конкурса «Учитель года России-2009»</a:t>
            </a:r>
            <a:endParaRPr lang="ru-RU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Новые педагогические технологии?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ТРКМЧП</a:t>
            </a:r>
          </a:p>
          <a:p>
            <a:r>
              <a:rPr lang="ru-RU" sz="4400" dirty="0" smtClean="0"/>
              <a:t>Смешанное обучение</a:t>
            </a:r>
          </a:p>
          <a:p>
            <a:r>
              <a:rPr lang="ru-RU" sz="4400" dirty="0" smtClean="0"/>
              <a:t>Перевернутый класс</a:t>
            </a:r>
          </a:p>
          <a:p>
            <a:r>
              <a:rPr lang="ru-RU" sz="4400" dirty="0" smtClean="0"/>
              <a:t>И т.д.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deti-online.com/images/skazki-suteeva--eto-chto-za-ptica--10.jpg"/>
          <p:cNvPicPr>
            <a:picLocks noChangeAspect="1" noChangeArrowheads="1"/>
          </p:cNvPicPr>
          <p:nvPr/>
        </p:nvPicPr>
        <p:blipFill>
          <a:blip r:embed="rId2" cstate="print"/>
          <a:srcRect r="20302"/>
          <a:stretch>
            <a:fillRect/>
          </a:stretch>
        </p:blipFill>
        <p:spPr bwMode="auto">
          <a:xfrm>
            <a:off x="251520" y="1700809"/>
            <a:ext cx="8748464" cy="482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№ 1: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900" b="1" dirty="0" smtClean="0"/>
              <a:t>	«Школьное образование должно развивать исключительно</a:t>
            </a:r>
          </a:p>
          <a:p>
            <a:pPr>
              <a:buNone/>
            </a:pPr>
            <a:r>
              <a:rPr lang="ru-RU" sz="3900" dirty="0" smtClean="0"/>
              <a:t>    …</a:t>
            </a:r>
          </a:p>
          <a:p>
            <a:pPr algn="ctr">
              <a:buNone/>
            </a:pPr>
            <a:r>
              <a:rPr lang="ru-RU" sz="3900" dirty="0" smtClean="0"/>
              <a:t>или</a:t>
            </a:r>
          </a:p>
          <a:p>
            <a:pPr>
              <a:buNone/>
            </a:pPr>
            <a:r>
              <a:rPr lang="ru-RU" sz="3900" b="1" dirty="0" smtClean="0"/>
              <a:t>«Долой шаблонное мышление!»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endParaRPr lang="ru-RU" sz="4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4" y="3140968"/>
            <a:ext cx="3449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/>
              <a:t>креативность</a:t>
            </a:r>
            <a:r>
              <a:rPr lang="ru-RU" sz="4000" dirty="0" smtClean="0"/>
              <a:t>»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Мотивация?</a:t>
            </a:r>
            <a:endParaRPr lang="ru-RU" b="1" dirty="0"/>
          </a:p>
        </p:txBody>
      </p:sp>
      <p:sp>
        <p:nvSpPr>
          <p:cNvPr id="81926" name="AutoShape 6" descr="https://wiki.armaproject.ru/images/thumb/3/3c/Logo_YouTube_por_Hernando.svg/1600px-Logo_YouTube_por_Hernando.svg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28" name="Picture 8" descr="https://www.z-nodig.ru/wp-content/uploads/2017/03/Youtube-doorways.jpg"/>
          <p:cNvPicPr>
            <a:picLocks noChangeAspect="1" noChangeArrowheads="1"/>
          </p:cNvPicPr>
          <p:nvPr/>
        </p:nvPicPr>
        <p:blipFill>
          <a:blip r:embed="rId2" cstate="print"/>
          <a:srcRect t="28571" b="27679"/>
          <a:stretch>
            <a:fillRect/>
          </a:stretch>
        </p:blipFill>
        <p:spPr bwMode="auto">
          <a:xfrm>
            <a:off x="1043608" y="1916832"/>
            <a:ext cx="2808312" cy="1228637"/>
          </a:xfrm>
          <a:prstGeom prst="rect">
            <a:avLst/>
          </a:prstGeom>
          <a:noFill/>
        </p:spPr>
      </p:pic>
      <p:pic>
        <p:nvPicPr>
          <p:cNvPr id="81936" name="Picture 16" descr="http://mixstuff.ru/wp-content/uploads/2015/10/biology-teacher-spandex-anatomy-class-debby-heerkens-groene-hart-4.jpg"/>
          <p:cNvPicPr>
            <a:picLocks noChangeAspect="1" noChangeArrowheads="1"/>
          </p:cNvPicPr>
          <p:nvPr/>
        </p:nvPicPr>
        <p:blipFill>
          <a:blip r:embed="rId3" cstate="print"/>
          <a:srcRect l="9338"/>
          <a:stretch>
            <a:fillRect/>
          </a:stretch>
        </p:blipFill>
        <p:spPr bwMode="auto">
          <a:xfrm>
            <a:off x="4499994" y="1556792"/>
            <a:ext cx="4194891" cy="4752528"/>
          </a:xfrm>
          <a:prstGeom prst="rect">
            <a:avLst/>
          </a:prstGeom>
          <a:noFill/>
        </p:spPr>
      </p:pic>
      <p:pic>
        <p:nvPicPr>
          <p:cNvPr id="81938" name="Picture 18" descr="http://www.bugaga.ru/uploads/posts/1161946097_60787_52162.jpg"/>
          <p:cNvPicPr>
            <a:picLocks noChangeAspect="1" noChangeArrowheads="1"/>
          </p:cNvPicPr>
          <p:nvPr/>
        </p:nvPicPr>
        <p:blipFill>
          <a:blip r:embed="rId4" cstate="print"/>
          <a:srcRect l="6450" r="7114" b="11393"/>
          <a:stretch>
            <a:fillRect/>
          </a:stretch>
        </p:blipFill>
        <p:spPr bwMode="auto">
          <a:xfrm>
            <a:off x="467544" y="3717033"/>
            <a:ext cx="3600400" cy="2525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Универсальный метод обучения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11256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Работает в 100 % случаев.</a:t>
            </a:r>
          </a:p>
          <a:p>
            <a:r>
              <a:rPr lang="ru-RU" sz="3600" dirty="0" smtClean="0"/>
              <a:t>Эффективен в любых условиях.</a:t>
            </a:r>
          </a:p>
          <a:p>
            <a:r>
              <a:rPr lang="ru-RU" sz="3600" dirty="0" smtClean="0"/>
              <a:t>Не требует затрат времени и сил педагога.</a:t>
            </a:r>
          </a:p>
          <a:p>
            <a:r>
              <a:rPr lang="ru-RU" sz="3600" dirty="0" smtClean="0"/>
              <a:t>Применим к любым предметам.</a:t>
            </a:r>
          </a:p>
          <a:p>
            <a:r>
              <a:rPr lang="ru-RU" sz="3600" dirty="0" smtClean="0"/>
              <a:t>Может использоваться учителями любого возраста и опыта работы.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Методы обучения (по </a:t>
            </a:r>
            <a:r>
              <a:rPr lang="ru-RU" b="1" dirty="0" err="1" smtClean="0"/>
              <a:t>Лернеру</a:t>
            </a:r>
            <a:r>
              <a:rPr lang="ru-RU" b="1" dirty="0" smtClean="0"/>
              <a:t>)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Объяснительно-иллюстративный;</a:t>
            </a:r>
          </a:p>
          <a:p>
            <a:endParaRPr lang="ru-RU" sz="2800" dirty="0" smtClean="0"/>
          </a:p>
          <a:p>
            <a:r>
              <a:rPr lang="ru-RU" sz="2800" dirty="0" smtClean="0"/>
              <a:t>Репродуктивный;</a:t>
            </a:r>
          </a:p>
          <a:p>
            <a:endParaRPr lang="ru-RU" sz="2800" dirty="0" smtClean="0"/>
          </a:p>
          <a:p>
            <a:r>
              <a:rPr lang="ru-RU" sz="2800" dirty="0" smtClean="0"/>
              <a:t>Метод проблемного изложения;</a:t>
            </a:r>
          </a:p>
          <a:p>
            <a:endParaRPr lang="ru-RU" sz="2800" dirty="0" smtClean="0"/>
          </a:p>
          <a:p>
            <a:r>
              <a:rPr lang="ru-RU" sz="2800" dirty="0" smtClean="0"/>
              <a:t>Частично-поисковый (эвристический)</a:t>
            </a:r>
          </a:p>
          <a:p>
            <a:endParaRPr lang="ru-RU" sz="2800" dirty="0" smtClean="0"/>
          </a:p>
          <a:p>
            <a:r>
              <a:rPr lang="ru-RU" sz="2800" dirty="0" smtClean="0"/>
              <a:t>Исследовательский.</a:t>
            </a:r>
            <a:endParaRPr lang="ru-RU" sz="28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2555776" y="22768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2555776" y="314096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2555776" y="414908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627784" y="530120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geniswomenscarepc.com/files/QuickSiteImages/dv78004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7F9"/>
              </a:clrFrom>
              <a:clrTo>
                <a:srgbClr val="F5F7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1" y="2102975"/>
            <a:ext cx="8424936" cy="3381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Достоинства классических методов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Имеют глубокую теоретическую основу.</a:t>
            </a:r>
          </a:p>
          <a:p>
            <a:r>
              <a:rPr lang="ru-RU" dirty="0" smtClean="0"/>
              <a:t>Хорошо вписываются в классно-урочную систему.</a:t>
            </a:r>
          </a:p>
          <a:p>
            <a:r>
              <a:rPr lang="ru-RU" dirty="0" smtClean="0"/>
              <a:t>Имеют значительный потенциал в условиях ФГОС.</a:t>
            </a:r>
          </a:p>
          <a:p>
            <a:r>
              <a:rPr lang="ru-RU" dirty="0" smtClean="0"/>
              <a:t>Включают все возможные варианты педагогического воздействия.</a:t>
            </a:r>
          </a:p>
          <a:p>
            <a:r>
              <a:rPr lang="ru-RU" dirty="0" smtClean="0"/>
              <a:t>Могут быть реализованы на современной технологической основе.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Объяснительно-иллюстративный метод: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16833"/>
            <a:ext cx="4176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Приемы</a:t>
            </a:r>
            <a:r>
              <a:rPr lang="ru-RU" sz="3200" dirty="0" smtClean="0"/>
              <a:t>:</a:t>
            </a:r>
          </a:p>
          <a:p>
            <a:r>
              <a:rPr lang="ru-RU" sz="3200" dirty="0" smtClean="0"/>
              <a:t>рассказ, </a:t>
            </a:r>
          </a:p>
          <a:p>
            <a:r>
              <a:rPr lang="ru-RU" sz="3200" dirty="0" smtClean="0"/>
              <a:t>беседа, </a:t>
            </a:r>
          </a:p>
          <a:p>
            <a:r>
              <a:rPr lang="ru-RU" sz="3200" dirty="0" smtClean="0"/>
              <a:t>лекция,</a:t>
            </a:r>
          </a:p>
          <a:p>
            <a:r>
              <a:rPr lang="ru-RU" sz="3200" dirty="0" smtClean="0"/>
              <a:t>демонстрация и т.д.</a:t>
            </a:r>
            <a:endParaRPr lang="ru-RU" sz="3200" dirty="0"/>
          </a:p>
        </p:txBody>
      </p:sp>
      <p:pic>
        <p:nvPicPr>
          <p:cNvPr id="3" name="Picture 2" descr="https://sun9-7.userapi.com/c837533/v837533488/32f0d/Elz3dt-e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4581128"/>
            <a:ext cx="8307415" cy="1854419"/>
          </a:xfrm>
          <a:prstGeom prst="rect">
            <a:avLst/>
          </a:prstGeom>
          <a:noFill/>
        </p:spPr>
      </p:pic>
      <p:pic>
        <p:nvPicPr>
          <p:cNvPr id="28676" name="Picture 4" descr="http://mtdata.ru/u24/photo362F/20178718504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590632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/>
              <a:t>Понимание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4469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800" dirty="0" smtClean="0"/>
              <a:t>раскрыть </a:t>
            </a:r>
            <a:r>
              <a:rPr lang="ru-RU" sz="2800" dirty="0"/>
              <a:t>смысл новых понятий и терминов, добиться их понимания </a:t>
            </a:r>
            <a:r>
              <a:rPr lang="ru-RU" sz="2800" dirty="0" smtClean="0"/>
              <a:t>детьми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 l="28498" t="25219" r="25014" b="24579"/>
          <a:stretch>
            <a:fillRect/>
          </a:stretch>
        </p:blipFill>
        <p:spPr bwMode="auto">
          <a:xfrm>
            <a:off x="827584" y="1988841"/>
            <a:ext cx="7560840" cy="459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Репродуктивный метод</a:t>
            </a:r>
            <a:endParaRPr lang="ru-RU" b="1" dirty="0"/>
          </a:p>
        </p:txBody>
      </p:sp>
      <p:pic>
        <p:nvPicPr>
          <p:cNvPr id="83970" name="Picture 2" descr="https://fs00.infourok.ru/images/doc/60/74104/hello_html_19389e2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488326" cy="4464496"/>
          </a:xfrm>
          <a:prstGeom prst="rect">
            <a:avLst/>
          </a:prstGeom>
          <a:noFill/>
        </p:spPr>
      </p:pic>
      <p:pic>
        <p:nvPicPr>
          <p:cNvPr id="83972" name="Picture 4" descr="https://ds04.infourok.ru/uploads/ex/07a2/00097d81-1427e2f6/hello_html_m284c5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635924" cy="2016224"/>
          </a:xfrm>
          <a:prstGeom prst="rect">
            <a:avLst/>
          </a:prstGeom>
          <a:noFill/>
        </p:spPr>
      </p:pic>
      <p:pic>
        <p:nvPicPr>
          <p:cNvPr id="83974" name="Picture 6" descr="https://bio-oge.sdamgia.ru/get_file?id=96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1" y="3933057"/>
            <a:ext cx="3187619" cy="2065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Преобразование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20755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Умение оперировать информацией, преобразуя ее из одной формы в другую.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457200" y="2636912"/>
          <a:ext cx="8229600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9001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Название фазы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Состояние предсердий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Состояние желудочков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Створчатые</a:t>
                      </a:r>
                      <a:r>
                        <a:rPr lang="ru-RU" sz="1900" baseline="0" dirty="0" smtClean="0"/>
                        <a:t> клапаны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Полулунные клапаны </a:t>
                      </a:r>
                      <a:endParaRPr lang="ru-RU" sz="1900" dirty="0"/>
                    </a:p>
                  </a:txBody>
                  <a:tcPr/>
                </a:tc>
              </a:tr>
              <a:tr h="900100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</a:tr>
              <a:tr h="900100"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</a:tr>
              <a:tr h="900100"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http://hqplace.ru/img/articles/Jun/08/80610cb048fd8389bcb1a6991036c8c0/4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32" name="AutoShape 4" descr="http://hqplace.ru/img/articles/Jun/08/80610cb048fd8389bcb1a6991036c8c0/4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3734" name="Picture 6" descr="https://www.watcherstalk.com/wp-content/uploads/2016/06/tmp692830214694109186-1024x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8662107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Метод проблемного изложения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4038600" cy="45259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Генезис какого-либо научного открытия</a:t>
            </a:r>
            <a:endParaRPr lang="ru-RU" sz="32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4008" y="1316765"/>
            <a:ext cx="4038600" cy="45259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 основе современных проблем</a:t>
            </a:r>
            <a:endParaRPr lang="ru-RU" sz="32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24351" t="20672" r="28054" b="17314"/>
          <a:stretch>
            <a:fillRect/>
          </a:stretch>
        </p:blipFill>
        <p:spPr bwMode="auto">
          <a:xfrm>
            <a:off x="1403648" y="4581128"/>
            <a:ext cx="2592288" cy="18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 l="24351" t="20672" r="28054" b="16329"/>
          <a:stretch>
            <a:fillRect/>
          </a:stretch>
        </p:blipFill>
        <p:spPr bwMode="auto">
          <a:xfrm>
            <a:off x="395536" y="3501008"/>
            <a:ext cx="2448272" cy="18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 l="8859" t="7328" r="3597" b="6574"/>
          <a:stretch>
            <a:fillRect/>
          </a:stretch>
        </p:blipFill>
        <p:spPr bwMode="auto">
          <a:xfrm>
            <a:off x="4283968" y="3717032"/>
            <a:ext cx="44277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48.userapi.com/impf/c845123/v845123975/202fe5/-qt2riqR9II.jpg?size=1024x681&amp;quality=96&amp;proxy=1&amp;sign=a0a7631c62386569a80fcbed58134966&amp;type=album"/>
          <p:cNvPicPr>
            <a:picLocks noChangeAspect="1" noChangeArrowheads="1"/>
          </p:cNvPicPr>
          <p:nvPr/>
        </p:nvPicPr>
        <p:blipFill>
          <a:blip r:embed="rId2"/>
          <a:srcRect l="15241" r="9942"/>
          <a:stretch>
            <a:fillRect/>
          </a:stretch>
        </p:blipFill>
        <p:spPr bwMode="auto">
          <a:xfrm>
            <a:off x="285720" y="2857496"/>
            <a:ext cx="3938047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071934" y="1428736"/>
            <a:ext cx="5072066" cy="5143536"/>
          </a:xfrm>
        </p:spPr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основании памятника:</a:t>
            </a:r>
          </a:p>
          <a:p>
            <a:pPr lvl="1"/>
            <a:r>
              <a:rPr lang="ru-RU" sz="2800" dirty="0"/>
              <a:t>«Эти цепи расплетаются в ходе репродукции клетки. Гены закодированы последовательностью оснований».</a:t>
            </a:r>
          </a:p>
          <a:p>
            <a:pPr lvl="1"/>
            <a:r>
              <a:rPr lang="ru-RU" sz="2800" dirty="0"/>
              <a:t>«Модель двойной спирали создана благодаря работам </a:t>
            </a:r>
            <a:r>
              <a:rPr lang="ru-RU" sz="2800" b="1" dirty="0" err="1"/>
              <a:t>Розалинд</a:t>
            </a:r>
            <a:r>
              <a:rPr lang="ru-RU" sz="2800" b="1" dirty="0"/>
              <a:t> Франклин и Мориса </a:t>
            </a:r>
            <a:r>
              <a:rPr lang="ru-RU" sz="2800" b="1" dirty="0" err="1"/>
              <a:t>Уилкинса</a:t>
            </a:r>
            <a:r>
              <a:rPr lang="ru-RU" sz="2800" dirty="0"/>
              <a:t>». 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714488"/>
            <a:ext cx="342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</a:rPr>
              <a:t>Надписи </a:t>
            </a:r>
            <a:r>
              <a:rPr lang="ru-RU" sz="3200" b="1" dirty="0" smtClean="0">
                <a:solidFill>
                  <a:prstClr val="black"/>
                </a:solidFill>
              </a:rPr>
              <a:t>на скульптуре ДНК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15436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Способ создания проблемной ситуации через обнаружение противоречий известным фактам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8587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Способ создания проблемной ситуации через погружение в исторический контекст</a:t>
            </a:r>
            <a:endParaRPr lang="ru-RU" b="1" dirty="0"/>
          </a:p>
        </p:txBody>
      </p:sp>
      <p:sp>
        <p:nvSpPr>
          <p:cNvPr id="26626" name="AutoShape 2" descr="https://schaechter.asmblog.org/.a/6a00d8341c5e1453ef0120a95c8b4e970b-6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schaechter.asmblog.org/.a/6a00d8341c5e1453ef0120a95c8b4e970b-6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schaechter.asmblog.org/.a/6a00d8341c5e1453ef0120a95c8b4e970b-6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1" name="Picture 7" descr="C:\Users\УЧИТЕЛЬ\Desktop\6a00d8341c5e1453ef0120a95c8b4e970b-600w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643182"/>
            <a:ext cx="3059039" cy="2886698"/>
          </a:xfrm>
          <a:prstGeom prst="rect">
            <a:avLst/>
          </a:prstGeom>
          <a:noFill/>
        </p:spPr>
      </p:pic>
      <p:pic>
        <p:nvPicPr>
          <p:cNvPr id="8" name="Picture 2" descr=" [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1184" y="1714488"/>
            <a:ext cx="1843823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14 Robert Hooke. Pencil Drawing.jpg"/>
          <p:cNvPicPr>
            <a:picLocks noChangeAspect="1" noChangeArrowheads="1"/>
          </p:cNvPicPr>
          <p:nvPr/>
        </p:nvPicPr>
        <p:blipFill>
          <a:blip r:embed="rId4"/>
          <a:srcRect l="8333" t="6004" r="5556" b="3979"/>
          <a:stretch>
            <a:fillRect/>
          </a:stretch>
        </p:blipFill>
        <p:spPr bwMode="auto">
          <a:xfrm>
            <a:off x="4143372" y="3929066"/>
            <a:ext cx="1871328" cy="247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files.school-collection.edu.ru/dlrstore/740d69c3-8b8c-11db-b606-0800200c9a66/03_02_01_02.jpg"/>
          <p:cNvPicPr>
            <a:picLocks noChangeAspect="1" noChangeArrowheads="1"/>
          </p:cNvPicPr>
          <p:nvPr/>
        </p:nvPicPr>
        <p:blipFill>
          <a:blip r:embed="rId5"/>
          <a:srcRect r="42928"/>
          <a:stretch>
            <a:fillRect/>
          </a:stretch>
        </p:blipFill>
        <p:spPr bwMode="auto">
          <a:xfrm>
            <a:off x="6357950" y="3857628"/>
            <a:ext cx="2530411" cy="267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ds05.infourok.ru/uploads/ex/0b10/000ba3cf-109d9a48/hello_html_m7fad395a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857364"/>
            <a:ext cx="3087964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Способ создания проблемной ситуации через поиск решения современных проблем  </a:t>
            </a:r>
            <a:endParaRPr lang="ru-RU" b="1" dirty="0"/>
          </a:p>
        </p:txBody>
      </p:sp>
      <p:sp>
        <p:nvSpPr>
          <p:cNvPr id="26626" name="AutoShape 2" descr="https://schaechter.asmblog.org/.a/6a00d8341c5e1453ef0120a95c8b4e970b-6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schaechter.asmblog.org/.a/6a00d8341c5e1453ef0120a95c8b4e970b-6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schaechter.asmblog.org/.a/6a00d8341c5e1453ef0120a95c8b4e970b-6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1111" t="4941" r="5555"/>
          <a:stretch>
            <a:fillRect/>
          </a:stretch>
        </p:blipFill>
        <p:spPr bwMode="auto">
          <a:xfrm>
            <a:off x="1285852" y="1571612"/>
            <a:ext cx="6715172" cy="46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Users\УЧИТЕЛЬ\Desktop\1024px-3D_medical_animation_coronavirus_structure.jpg"/>
          <p:cNvPicPr>
            <a:picLocks noChangeAspect="1" noChangeArrowheads="1"/>
          </p:cNvPicPr>
          <p:nvPr/>
        </p:nvPicPr>
        <p:blipFill>
          <a:blip r:embed="rId2"/>
          <a:srcRect l="4687" r="19690"/>
          <a:stretch>
            <a:fillRect/>
          </a:stretch>
        </p:blipFill>
        <p:spPr bwMode="auto">
          <a:xfrm>
            <a:off x="0" y="0"/>
            <a:ext cx="92199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672" y="548680"/>
            <a:ext cx="8867328" cy="85010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Частично-поисковый (эвристический)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2276872"/>
            <a:ext cx="4038600" cy="9647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Вопросы учителя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7944" y="3789040"/>
            <a:ext cx="4686672" cy="9647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Ответы учащихся</a:t>
            </a:r>
            <a:endParaRPr lang="ru-RU" sz="4000" dirty="0"/>
          </a:p>
        </p:txBody>
      </p:sp>
      <p:sp>
        <p:nvSpPr>
          <p:cNvPr id="5" name="Выгнутая влево стрелка 4"/>
          <p:cNvSpPr/>
          <p:nvPr/>
        </p:nvSpPr>
        <p:spPr>
          <a:xfrm rot="20177604">
            <a:off x="2180804" y="3571924"/>
            <a:ext cx="1152128" cy="1656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 rot="8128103">
            <a:off x="4770140" y="1809672"/>
            <a:ext cx="1152128" cy="1656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Исследовательский метод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040" t="3563" r="21140" b="6452"/>
          <a:stretch>
            <a:fillRect/>
          </a:stretch>
        </p:blipFill>
        <p:spPr bwMode="auto">
          <a:xfrm>
            <a:off x="683570" y="1412776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593" t="2579" r="21140" b="6250"/>
          <a:stretch>
            <a:fillRect/>
          </a:stretch>
        </p:blipFill>
        <p:spPr bwMode="auto">
          <a:xfrm>
            <a:off x="4127444" y="314096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Применение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Показать значимость изучаемого материала</a:t>
            </a:r>
            <a:endParaRPr lang="ru-RU" dirty="0"/>
          </a:p>
        </p:txBody>
      </p:sp>
      <p:pic>
        <p:nvPicPr>
          <p:cNvPr id="25602" name="Picture 2" descr="https://im3-tub-ru.yandex.net/i?id=48a2604065a930e7dba6ea4d5a888e52-l&amp;n=13"/>
          <p:cNvPicPr>
            <a:picLocks noChangeAspect="1" noChangeArrowheads="1"/>
          </p:cNvPicPr>
          <p:nvPr/>
        </p:nvPicPr>
        <p:blipFill>
          <a:blip r:embed="rId2" cstate="print"/>
          <a:srcRect l="1575" t="2100" r="2351" b="3401"/>
          <a:stretch>
            <a:fillRect/>
          </a:stretch>
        </p:blipFill>
        <p:spPr bwMode="auto">
          <a:xfrm>
            <a:off x="3131842" y="2348880"/>
            <a:ext cx="5721919" cy="4221088"/>
          </a:xfrm>
          <a:prstGeom prst="rect">
            <a:avLst/>
          </a:prstGeom>
          <a:noFill/>
        </p:spPr>
      </p:pic>
      <p:pic>
        <p:nvPicPr>
          <p:cNvPr id="25604" name="Picture 4" descr="http://kfk26.ru/wp-content/uploads/2016/11/pul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3"/>
            <a:ext cx="3131840" cy="3191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268761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Организованный процесс приобретения знаний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Мотивация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11960" y="3140968"/>
            <a:ext cx="72008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ic.pics.livejournal.com/pterozavtr/32945976/59041/5904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88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xn--1520-u4d3ahgsb9pe.xn--p1ai/files/uploads/img/news/3831/big-5b00ebd2a45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6659"/>
            <a:ext cx="3888432" cy="2937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324" name="Picture 4" descr="https://bizon.ru/public/megasoftnews_news/51/9a/03/393ba_2f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52670"/>
            <a:ext cx="4032448" cy="2889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326" name="Picture 6" descr="https://static9.depositphotos.com/1037987/1188/i/950/depositphotos_11887943-stock-photo-british-nurse-giving-injection-to.jpg"/>
          <p:cNvPicPr>
            <a:picLocks noChangeAspect="1" noChangeArrowheads="1"/>
          </p:cNvPicPr>
          <p:nvPr/>
        </p:nvPicPr>
        <p:blipFill>
          <a:blip r:embed="rId4" cstate="print"/>
          <a:srcRect t="3571" b="7143"/>
          <a:stretch>
            <a:fillRect/>
          </a:stretch>
        </p:blipFill>
        <p:spPr bwMode="auto">
          <a:xfrm>
            <a:off x="395536" y="3429000"/>
            <a:ext cx="3816424" cy="3028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328" name="Picture 8" descr="https://st.depositphotos.com/1000459/1373/i/950/depositphotos_13733751-stock-photo-bricklayer.jpg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4499992" y="3525012"/>
            <a:ext cx="4032448" cy="289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196752"/>
            <a:ext cx="542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Стандартное решение 2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404664"/>
            <a:ext cx="542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Стандартное решение 1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988840"/>
            <a:ext cx="542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Стандартное решение 3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2708920"/>
            <a:ext cx="542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Стандартное решение 4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4293096"/>
            <a:ext cx="5436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Стандартное решение </a:t>
            </a:r>
            <a:r>
              <a:rPr lang="en-US" sz="4000" dirty="0" smtClean="0"/>
              <a:t>n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9" y="3573016"/>
            <a:ext cx="5521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Стандартное решение …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1" y="5445224"/>
            <a:ext cx="7285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Креативное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решение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4031940" y="1376772"/>
            <a:ext cx="720080" cy="7992888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m0-tub-ru.yandex.net/i?id=9c3c6c8d79881bcb319738668f71ada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48680"/>
            <a:ext cx="4032448" cy="5685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00.yaplakal.com/pics/pics_preview/1/3/5/7438531.jpg"/>
          <p:cNvPicPr>
            <a:picLocks noChangeAspect="1" noChangeArrowheads="1"/>
          </p:cNvPicPr>
          <p:nvPr/>
        </p:nvPicPr>
        <p:blipFill>
          <a:blip r:embed="rId2" cstate="print"/>
          <a:srcRect l="6780" t="2617" r="1695" b="4480"/>
          <a:stretch>
            <a:fillRect/>
          </a:stretch>
        </p:blipFill>
        <p:spPr bwMode="auto">
          <a:xfrm>
            <a:off x="4860032" y="908720"/>
            <a:ext cx="388843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http://the-indians.narod2.ru/sat1.jpg"/>
          <p:cNvPicPr>
            <a:picLocks noChangeAspect="1" noChangeArrowheads="1"/>
          </p:cNvPicPr>
          <p:nvPr/>
        </p:nvPicPr>
        <p:blipFill>
          <a:blip r:embed="rId3" cstate="print"/>
          <a:srcRect t="11755" b="7444"/>
          <a:stretch>
            <a:fillRect/>
          </a:stretch>
        </p:blipFill>
        <p:spPr bwMode="auto">
          <a:xfrm>
            <a:off x="467544" y="908720"/>
            <a:ext cx="416881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90229" y="4221088"/>
            <a:ext cx="28648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Знания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4561" y="1268760"/>
            <a:ext cx="51347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Информация</a:t>
            </a:r>
            <a:endParaRPr lang="ru-RU" sz="66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1" y="2924944"/>
            <a:ext cx="129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для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032" y="1643050"/>
            <a:ext cx="8712968" cy="1959060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Мастер-класс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214818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Овчинников Алексей Васильевич</a:t>
            </a: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Липецкая область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razvodexpert.ru/wp-content/uploads/sud_vesy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0" y="764706"/>
            <a:ext cx="8640960" cy="57375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31642" y="4005064"/>
            <a:ext cx="3222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Креативность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20074" y="3933058"/>
            <a:ext cx="290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Шаблонность</a:t>
            </a:r>
            <a:endParaRPr lang="ru-RU" sz="3600" b="1" dirty="0"/>
          </a:p>
        </p:txBody>
      </p:sp>
      <p:pic>
        <p:nvPicPr>
          <p:cNvPr id="6" name="Picture 2" descr="http://ic.pics.livejournal.com/curious_alex/73393764/2754/2754_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70" y="836712"/>
            <a:ext cx="1085881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№ 2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600" b="1" dirty="0" smtClean="0"/>
              <a:t>«Детям не интересна    …    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12422" r="33315" b="6250"/>
          <a:stretch>
            <a:fillRect/>
          </a:stretch>
        </p:blipFill>
        <p:spPr bwMode="auto">
          <a:xfrm>
            <a:off x="251520" y="188641"/>
            <a:ext cx="4464496" cy="6359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788024" y="452670"/>
            <a:ext cx="3970784" cy="5853113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Плазма крови</a:t>
            </a:r>
          </a:p>
          <a:p>
            <a:r>
              <a:rPr lang="ru-RU" sz="2400" dirty="0" smtClean="0"/>
              <a:t>Эритроциты</a:t>
            </a:r>
          </a:p>
          <a:p>
            <a:r>
              <a:rPr lang="ru-RU" sz="2400" dirty="0" smtClean="0"/>
              <a:t>Гемоглобин</a:t>
            </a:r>
          </a:p>
          <a:p>
            <a:r>
              <a:rPr lang="ru-RU" sz="2400" dirty="0" smtClean="0"/>
              <a:t>Лейкоциты</a:t>
            </a:r>
          </a:p>
          <a:p>
            <a:r>
              <a:rPr lang="ru-RU" sz="2400" dirty="0" smtClean="0"/>
              <a:t>Фагоциты</a:t>
            </a:r>
          </a:p>
          <a:p>
            <a:r>
              <a:rPr lang="ru-RU" sz="2400" dirty="0" smtClean="0"/>
              <a:t>Фагоцитоз</a:t>
            </a:r>
          </a:p>
          <a:p>
            <a:r>
              <a:rPr lang="ru-RU" sz="2400" dirty="0" smtClean="0"/>
              <a:t>Тромбоциты</a:t>
            </a:r>
          </a:p>
          <a:p>
            <a:r>
              <a:rPr lang="ru-RU" sz="2400" dirty="0" smtClean="0"/>
              <a:t>Свертывание крови</a:t>
            </a:r>
          </a:p>
          <a:p>
            <a:r>
              <a:rPr lang="ru-RU" sz="2400" dirty="0" smtClean="0"/>
              <a:t>Фибриноген</a:t>
            </a:r>
          </a:p>
          <a:p>
            <a:r>
              <a:rPr lang="ru-RU" sz="2400" dirty="0" smtClean="0"/>
              <a:t>Фибрин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17156" t="8860" r="16985" b="10423"/>
          <a:stretch>
            <a:fillRect/>
          </a:stretch>
        </p:blipFill>
        <p:spPr bwMode="auto">
          <a:xfrm>
            <a:off x="251522" y="476672"/>
            <a:ext cx="867345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76056" y="6309320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812360" y="4437112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156176" y="5085184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56176" y="5445224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148064" y="278092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740352" y="5301208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436096" y="429309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668344" y="6309320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004048" y="5229200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660232" y="472514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9895</TotalTime>
  <Words>421</Words>
  <Application>Microsoft Office PowerPoint</Application>
  <PresentationFormat>Экран (4:3)</PresentationFormat>
  <Paragraphs>143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Мастер-класс</vt:lpstr>
      <vt:lpstr>«Тренды»  современного образования</vt:lpstr>
      <vt:lpstr>№ 1:</vt:lpstr>
      <vt:lpstr>Слайд 4</vt:lpstr>
      <vt:lpstr>Слайд 5</vt:lpstr>
      <vt:lpstr>Слайд 6</vt:lpstr>
      <vt:lpstr>№ 2</vt:lpstr>
      <vt:lpstr>Слайд 8</vt:lpstr>
      <vt:lpstr>Слайд 9</vt:lpstr>
      <vt:lpstr>Слайд 10</vt:lpstr>
      <vt:lpstr>№ 3:</vt:lpstr>
      <vt:lpstr>Слайд 12</vt:lpstr>
      <vt:lpstr>№5 </vt:lpstr>
      <vt:lpstr>Слайд 14</vt:lpstr>
      <vt:lpstr>№ 4</vt:lpstr>
      <vt:lpstr>Слайд 16</vt:lpstr>
      <vt:lpstr>Слайд 17</vt:lpstr>
      <vt:lpstr>Есть ли выход из данной ситуации?</vt:lpstr>
      <vt:lpstr>Педагогическая</vt:lpstr>
      <vt:lpstr>А именно:</vt:lpstr>
      <vt:lpstr>Слайд 21</vt:lpstr>
      <vt:lpstr>Слайд 22</vt:lpstr>
      <vt:lpstr>Новые ИКТ-технологии?</vt:lpstr>
      <vt:lpstr>Слайд 24</vt:lpstr>
      <vt:lpstr>Слайд 25</vt:lpstr>
      <vt:lpstr>«Интернет»</vt:lpstr>
      <vt:lpstr>«На вакансию учителя математики пришли три соискателя…»  Никифорова Н.С., абсолютный победитель конкурса «Учитель года России-2009»</vt:lpstr>
      <vt:lpstr>Новые педагогические технологии?</vt:lpstr>
      <vt:lpstr>Слайд 29</vt:lpstr>
      <vt:lpstr>Мотивация?</vt:lpstr>
      <vt:lpstr>Универсальный метод обучения</vt:lpstr>
      <vt:lpstr>Слайд 32</vt:lpstr>
      <vt:lpstr>Методы обучения (по Лернеру) </vt:lpstr>
      <vt:lpstr>Слайд 34</vt:lpstr>
      <vt:lpstr>Достоинства классических методов</vt:lpstr>
      <vt:lpstr>Объяснительно-иллюстративный метод:</vt:lpstr>
      <vt:lpstr>Понимание</vt:lpstr>
      <vt:lpstr>Репродуктивный метод</vt:lpstr>
      <vt:lpstr>Преобразование</vt:lpstr>
      <vt:lpstr>Метод проблемного изложения</vt:lpstr>
      <vt:lpstr>Способ создания проблемной ситуации через обнаружение противоречий известным фактам</vt:lpstr>
      <vt:lpstr>Способ создания проблемной ситуации через погружение в исторический контекст</vt:lpstr>
      <vt:lpstr>Способ создания проблемной ситуации через поиск решения современных проблем  </vt:lpstr>
      <vt:lpstr>Слайд 44</vt:lpstr>
      <vt:lpstr>Частично-поисковый (эвристический)</vt:lpstr>
      <vt:lpstr>Исследовательский метод</vt:lpstr>
      <vt:lpstr>Применение</vt:lpstr>
      <vt:lpstr>Организованный процесс приобретения знаний</vt:lpstr>
      <vt:lpstr>Слайд 49</vt:lpstr>
      <vt:lpstr>Слайд 50</vt:lpstr>
      <vt:lpstr>Слайд 51</vt:lpstr>
      <vt:lpstr>Слайд 52</vt:lpstr>
      <vt:lpstr>Слайд 53</vt:lpstr>
      <vt:lpstr>Мастер-класс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</dc:title>
  <dc:creator>Учитель</dc:creator>
  <cp:lastModifiedBy>УЧИТЕЛЬ</cp:lastModifiedBy>
  <cp:revision>237</cp:revision>
  <dcterms:created xsi:type="dcterms:W3CDTF">2017-03-08T14:20:28Z</dcterms:created>
  <dcterms:modified xsi:type="dcterms:W3CDTF">2021-08-09T07:33:29Z</dcterms:modified>
</cp:coreProperties>
</file>