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57" r:id="rId29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9F6B-F3B5-4491-B9D9-374AC7869A5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DFA2-D461-42EC-A8F5-8E5BF8DA77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BBDD96-C234-4DA2-8919-FE6E57F59D4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13479D-FE54-46CE-8BF8-246AB02F8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Исследовательская деятельность детей: что это такое?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8458200" cy="1214446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Шабля</a:t>
            </a:r>
            <a:r>
              <a:rPr lang="ru-RU" dirty="0" smtClean="0"/>
              <a:t> Иван Николаевич</a:t>
            </a:r>
          </a:p>
          <a:p>
            <a:pPr algn="r"/>
            <a:r>
              <a:rPr lang="ru-RU" dirty="0" smtClean="0"/>
              <a:t>учитель  МБОУ СОШ № 14 г. Уссурийска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5810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Исследовательская деятельность школьников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algn="just"/>
            <a:r>
              <a:rPr lang="ru-RU" b="1" dirty="0" smtClean="0"/>
              <a:t>Исследовательская деятельность</a:t>
            </a:r>
            <a:r>
              <a:rPr lang="ru-RU" dirty="0" smtClean="0"/>
              <a:t> – это образовательная технология, использующая в качестве главного средства учебное исследование, предполагает выполнение учебных исследовательских задач с заранее известным решением, направленных на создание представлений об объекте или явлении окружающего мира под руководством специалиста.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652482"/>
          </a:xfrm>
        </p:spPr>
        <p:txBody>
          <a:bodyPr/>
          <a:lstStyle/>
          <a:p>
            <a:pPr algn="ctr"/>
            <a:r>
              <a:rPr lang="ru-RU" dirty="0" smtClean="0"/>
              <a:t>Этапы учебного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Выявление и постановка проблемного вопроса.</a:t>
            </a:r>
          </a:p>
          <a:p>
            <a:r>
              <a:rPr lang="ru-RU" dirty="0" smtClean="0"/>
              <a:t>Изучение теории, посвященной данной проблеме.</a:t>
            </a:r>
          </a:p>
          <a:p>
            <a:r>
              <a:rPr lang="ru-RU" dirty="0" smtClean="0"/>
              <a:t>Подбор методик исследования и практическое овладение ими.</a:t>
            </a:r>
          </a:p>
          <a:p>
            <a:r>
              <a:rPr lang="ru-RU" dirty="0" smtClean="0"/>
              <a:t>Сбор собственного материала, его анализ и обобщение.</a:t>
            </a:r>
          </a:p>
          <a:p>
            <a:r>
              <a:rPr lang="ru-RU" dirty="0" smtClean="0"/>
              <a:t>Научный комментарий.</a:t>
            </a:r>
          </a:p>
          <a:p>
            <a:r>
              <a:rPr lang="ru-RU" dirty="0" smtClean="0"/>
              <a:t>Собственный выводы.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Заблуждение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Научно-исследовательская деятельность.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Учебно-исследовательская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6429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Исследование и проект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857232"/>
            <a:ext cx="4290556" cy="449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Исследование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857232"/>
            <a:ext cx="4292241" cy="449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Проект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Получение новых знаний о существующих объектах и явлениях.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Создание новых объектов и явлений.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10600" cy="434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Умения и навыки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642918"/>
            <a:ext cx="4290556" cy="3778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Проект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571480"/>
            <a:ext cx="4292241" cy="5207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Исследование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071546"/>
            <a:ext cx="4290556" cy="52149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Умение целенаправленно продвигаться к заранее намеченной цели, уверенно преодолевать мешающие и тормозящие обстоятельства.</a:t>
            </a:r>
          </a:p>
          <a:p>
            <a:r>
              <a:rPr lang="ru-RU" dirty="0" smtClean="0"/>
              <a:t>Оценивать успешность выполнения проекта по максимальному соответствию реальной и планировавшейся деятельности.</a:t>
            </a:r>
          </a:p>
          <a:p>
            <a:r>
              <a:rPr lang="ru-RU" dirty="0" smtClean="0"/>
              <a:t>Умение максимально широко использовать и рекламировать результаты проекта. Осознавать ценность полностью завершенного проекта.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071547"/>
            <a:ext cx="4288536" cy="492922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Максимально вдумчиво проверять результаты наблюдений и экспериментов, не подтверждающих заранее выдвинутую гипотезу.</a:t>
            </a:r>
          </a:p>
          <a:p>
            <a:r>
              <a:rPr lang="ru-RU" dirty="0" smtClean="0"/>
              <a:t>Оценивать успешность выполнения исследования по степени достоверности полученных результатов.</a:t>
            </a:r>
          </a:p>
          <a:p>
            <a:r>
              <a:rPr lang="ru-RU" dirty="0" smtClean="0"/>
              <a:t>Замечать, запоминать и следить за второстепенными наблюдениями, понимая, что это материал для будущих исследований.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6492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642918"/>
            <a:ext cx="4290556" cy="4492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Проект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571480"/>
            <a:ext cx="4292241" cy="5207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Исследование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071547"/>
            <a:ext cx="4290556" cy="5000660"/>
          </a:xfrm>
        </p:spPr>
        <p:txBody>
          <a:bodyPr/>
          <a:lstStyle/>
          <a:p>
            <a:r>
              <a:rPr lang="ru-RU" dirty="0" smtClean="0"/>
              <a:t>Постановка проблемы.</a:t>
            </a:r>
          </a:p>
          <a:p>
            <a:r>
              <a:rPr lang="ru-RU" dirty="0" smtClean="0"/>
              <a:t>Определение критериев результативности.</a:t>
            </a:r>
          </a:p>
          <a:p>
            <a:r>
              <a:rPr lang="ru-RU" dirty="0" smtClean="0"/>
              <a:t>Создание концепции проекта.</a:t>
            </a:r>
          </a:p>
          <a:p>
            <a:r>
              <a:rPr lang="ru-RU" dirty="0" smtClean="0"/>
              <a:t>Определение доступных ресурсов.</a:t>
            </a:r>
          </a:p>
          <a:p>
            <a:r>
              <a:rPr lang="ru-RU" dirty="0" smtClean="0"/>
              <a:t>План выполнения проекта.</a:t>
            </a:r>
          </a:p>
          <a:p>
            <a:r>
              <a:rPr lang="ru-RU" dirty="0" smtClean="0"/>
              <a:t>Реализация плана, корректировка.</a:t>
            </a:r>
          </a:p>
          <a:p>
            <a:r>
              <a:rPr lang="ru-RU" dirty="0" smtClean="0"/>
              <a:t>Оценка эффективности и результативности.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071547"/>
            <a:ext cx="4288536" cy="5072098"/>
          </a:xfrm>
        </p:spPr>
        <p:txBody>
          <a:bodyPr/>
          <a:lstStyle/>
          <a:p>
            <a:r>
              <a:rPr lang="ru-RU" dirty="0" smtClean="0"/>
              <a:t>Обоснование темы.</a:t>
            </a:r>
          </a:p>
          <a:p>
            <a:r>
              <a:rPr lang="ru-RU" dirty="0" smtClean="0"/>
              <a:t>Постановка цели и задач.</a:t>
            </a:r>
          </a:p>
          <a:p>
            <a:r>
              <a:rPr lang="ru-RU" dirty="0" smtClean="0"/>
              <a:t>Гипотеза.</a:t>
            </a:r>
          </a:p>
          <a:p>
            <a:r>
              <a:rPr lang="ru-RU" dirty="0" smtClean="0"/>
              <a:t>Методика.</a:t>
            </a:r>
          </a:p>
          <a:p>
            <a:r>
              <a:rPr lang="ru-RU" dirty="0" smtClean="0"/>
              <a:t>Собственные данные.</a:t>
            </a:r>
          </a:p>
          <a:p>
            <a:r>
              <a:rPr lang="ru-RU" dirty="0" smtClean="0"/>
              <a:t>Анализ, выводы.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Аспекты для руководителя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Адекватность привлекаемого материала форме образовательной деятельности в плане работы учреждения.</a:t>
            </a:r>
          </a:p>
          <a:p>
            <a:r>
              <a:rPr lang="ru-RU" dirty="0" smtClean="0"/>
              <a:t>Учет особенностей детей, на которых ориентированы исследования.</a:t>
            </a:r>
          </a:p>
          <a:p>
            <a:r>
              <a:rPr lang="ru-RU" dirty="0" smtClean="0"/>
              <a:t>Доступность – соответствие нагрузки возможностям детей.</a:t>
            </a:r>
          </a:p>
          <a:p>
            <a:r>
              <a:rPr lang="ru-RU" dirty="0" smtClean="0"/>
              <a:t>Опора на базовую программу.</a:t>
            </a:r>
          </a:p>
          <a:p>
            <a:r>
              <a:rPr lang="ru-RU" dirty="0" smtClean="0"/>
              <a:t>Необходимость и достаточность объема теоретического материала для возникновения интереса к работе.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438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Теоретический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/>
          <a:lstStyle/>
          <a:p>
            <a:r>
              <a:rPr lang="ru-RU" b="1" dirty="0" smtClean="0"/>
              <a:t>Теоретический материал </a:t>
            </a:r>
            <a:r>
              <a:rPr lang="ru-RU" dirty="0" smtClean="0"/>
              <a:t>– это предметно-содержательная основа, которая необходима ребенку для осознанного выбора темы исследования, постановки его целей и задач.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этапы учебно-исследовательской деятельности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/>
          <a:lstStyle/>
          <a:p>
            <a:r>
              <a:rPr lang="ru-RU" dirty="0" smtClean="0"/>
              <a:t>Актуализация способностей (потребностей) детей.</a:t>
            </a:r>
          </a:p>
          <a:p>
            <a:r>
              <a:rPr lang="ru-RU" dirty="0" smtClean="0"/>
              <a:t>Выбор и формулировка темы.</a:t>
            </a:r>
          </a:p>
          <a:p>
            <a:r>
              <a:rPr lang="ru-RU" dirty="0" smtClean="0"/>
              <a:t>Работа с литературой.</a:t>
            </a:r>
          </a:p>
          <a:p>
            <a:r>
              <a:rPr lang="ru-RU" dirty="0" smtClean="0"/>
              <a:t>Методика.</a:t>
            </a:r>
          </a:p>
          <a:p>
            <a:r>
              <a:rPr lang="ru-RU" dirty="0" smtClean="0"/>
              <a:t>Проведение эксперимента.</a:t>
            </a:r>
          </a:p>
          <a:p>
            <a:r>
              <a:rPr lang="ru-RU" dirty="0" smtClean="0"/>
              <a:t>Результаты.</a:t>
            </a:r>
          </a:p>
          <a:p>
            <a:r>
              <a:rPr lang="ru-RU" dirty="0" smtClean="0"/>
              <a:t>Защита.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Алгоритм сужения темы работы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00726"/>
          </a:xfrm>
        </p:spPr>
        <p:txBody>
          <a:bodyPr/>
          <a:lstStyle/>
          <a:p>
            <a:r>
              <a:rPr lang="ru-RU" dirty="0" smtClean="0"/>
              <a:t>Выбор области исследования.</a:t>
            </a:r>
          </a:p>
          <a:p>
            <a:r>
              <a:rPr lang="ru-RU" dirty="0" smtClean="0"/>
              <a:t>Определение цели работы.</a:t>
            </a:r>
          </a:p>
          <a:p>
            <a:r>
              <a:rPr lang="ru-RU" dirty="0" smtClean="0"/>
              <a:t>Задачи.</a:t>
            </a:r>
          </a:p>
          <a:p>
            <a:r>
              <a:rPr lang="ru-RU" dirty="0" smtClean="0"/>
              <a:t>Выбор объекта исследования на основе конкретизации.</a:t>
            </a:r>
          </a:p>
          <a:p>
            <a:r>
              <a:rPr lang="ru-RU" dirty="0" smtClean="0"/>
              <a:t>Выбор предмета исследования.</a:t>
            </a:r>
          </a:p>
          <a:p>
            <a:r>
              <a:rPr lang="ru-RU" dirty="0" smtClean="0"/>
              <a:t>Гипотеза.</a:t>
            </a:r>
          </a:p>
          <a:p>
            <a:r>
              <a:rPr lang="ru-RU" dirty="0" smtClean="0"/>
              <a:t>Определение методов.</a:t>
            </a:r>
          </a:p>
          <a:p>
            <a:r>
              <a:rPr lang="ru-RU" dirty="0" smtClean="0"/>
              <a:t>Итоговое название.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58200" cy="4492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Теоретическая база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857232"/>
            <a:ext cx="3365503" cy="52149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Исследовательская и проектная  работа школьников. 5–11 классы / Под ред. А.В. Леонтовича. – М.: ВАКО, 2016. – 160 с.</a:t>
            </a:r>
            <a:endParaRPr lang="ru-RU" sz="2800" dirty="0"/>
          </a:p>
        </p:txBody>
      </p:sp>
      <p:pic>
        <p:nvPicPr>
          <p:cNvPr id="1026" name="Picture 2" descr="C:\Users\User\Pictures\2020-06-08 иван\иван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50"/>
            <a:ext cx="4286280" cy="572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5715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Подготовка результатов исследований к презентации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3578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Обучение детей представлению своих работ в соответствии с требованиями – самостоятельная учебная задача.</a:t>
            </a:r>
          </a:p>
          <a:p>
            <a:pPr>
              <a:buNone/>
            </a:pPr>
            <a:r>
              <a:rPr lang="ru-RU" dirty="0" smtClean="0"/>
              <a:t>Формы рассмотрения работ:</a:t>
            </a:r>
          </a:p>
          <a:p>
            <a:pPr>
              <a:buNone/>
            </a:pPr>
            <a:r>
              <a:rPr lang="ru-RU" dirty="0" smtClean="0"/>
              <a:t> - классическая (доклад);</a:t>
            </a:r>
          </a:p>
          <a:p>
            <a:pPr>
              <a:buNone/>
            </a:pPr>
            <a:r>
              <a:rPr lang="ru-RU" dirty="0" smtClean="0"/>
              <a:t> - выставка, или стендовая форма;</a:t>
            </a:r>
          </a:p>
          <a:p>
            <a:pPr>
              <a:buNone/>
            </a:pPr>
            <a:r>
              <a:rPr lang="ru-RU" dirty="0" smtClean="0"/>
              <a:t> - представление компьютерных презентаций.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6524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Диагностика эффективности исследования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r>
              <a:rPr lang="ru-RU" dirty="0" smtClean="0"/>
              <a:t>Анкетирование.</a:t>
            </a:r>
          </a:p>
          <a:p>
            <a:r>
              <a:rPr lang="ru-RU" dirty="0" err="1" smtClean="0"/>
              <a:t>Портфолио</a:t>
            </a:r>
            <a:r>
              <a:rPr lang="ru-RU" dirty="0" smtClean="0"/>
              <a:t> развития.</a:t>
            </a:r>
          </a:p>
          <a:p>
            <a:r>
              <a:rPr lang="ru-RU" dirty="0" smtClean="0"/>
              <a:t>Психологическое тестирование.</a:t>
            </a:r>
          </a:p>
          <a:p>
            <a:r>
              <a:rPr lang="ru-RU" dirty="0" smtClean="0"/>
              <a:t>Наблюдение педагога.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5096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Косвенные способы диагностики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000660"/>
          </a:xfrm>
        </p:spPr>
        <p:txBody>
          <a:bodyPr/>
          <a:lstStyle/>
          <a:p>
            <a:r>
              <a:rPr lang="ru-RU" dirty="0" smtClean="0"/>
              <a:t>Выполнение каждым ребенком исследовательской работы по установленным требованиям.</a:t>
            </a:r>
          </a:p>
          <a:p>
            <a:r>
              <a:rPr lang="ru-RU" dirty="0" smtClean="0"/>
              <a:t>Результативность участия в конференциях и конкурсах различного уровня.</a:t>
            </a:r>
          </a:p>
          <a:p>
            <a:r>
              <a:rPr lang="ru-RU" dirty="0" smtClean="0"/>
              <a:t>Оценка уровня мотивации к освоению программы и выполнению самостоятельной исследовательской работы.</a:t>
            </a:r>
          </a:p>
          <a:p>
            <a:r>
              <a:rPr lang="ru-RU" dirty="0" smtClean="0"/>
              <a:t>Экспертная оценка со стороны педагога.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исследовательской деятельности и эффективность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/>
          <a:lstStyle/>
          <a:p>
            <a:r>
              <a:rPr lang="ru-RU" dirty="0" smtClean="0"/>
              <a:t>Для педагога.</a:t>
            </a:r>
          </a:p>
          <a:p>
            <a:r>
              <a:rPr lang="ru-RU" dirty="0" smtClean="0"/>
              <a:t>Для детей.</a:t>
            </a:r>
          </a:p>
          <a:p>
            <a:r>
              <a:rPr lang="ru-RU" dirty="0" smtClean="0"/>
              <a:t>Для руководителя.</a:t>
            </a:r>
          </a:p>
          <a:p>
            <a:r>
              <a:rPr lang="ru-RU" dirty="0" smtClean="0"/>
              <a:t>Для сетевого взаимодействия.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Приложение 1</a:t>
            </a:r>
            <a:endParaRPr lang="ru-RU" dirty="0"/>
          </a:p>
        </p:txBody>
      </p:sp>
      <p:pic>
        <p:nvPicPr>
          <p:cNvPr id="1026" name="Picture 2" descr="C:\Users\User\Pictures\2020-06-09 иван\иван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286279" cy="5929354"/>
          </a:xfrm>
          <a:prstGeom prst="rect">
            <a:avLst/>
          </a:prstGeom>
          <a:noFill/>
        </p:spPr>
      </p:pic>
      <p:pic>
        <p:nvPicPr>
          <p:cNvPr id="1027" name="Picture 3" descr="C:\Users\User\Pictures\2020-06-09 иван\иван 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423367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441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ПРИЛОЖЕНИЕ 2</a:t>
            </a:r>
            <a:endParaRPr lang="ru-RU" dirty="0"/>
          </a:p>
        </p:txBody>
      </p:sp>
      <p:pic>
        <p:nvPicPr>
          <p:cNvPr id="3074" name="Picture 2" descr="C:\Users\User\Pictures\2020-06-09 иван\иван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143404" cy="592935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3577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6269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Приложение 2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40898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User\Pictures\2020-06-09 иван\иван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5" y="679081"/>
            <a:ext cx="4143404" cy="5750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5126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Приложение 2</a:t>
            </a:r>
            <a:endParaRPr lang="ru-RU" dirty="0"/>
          </a:p>
        </p:txBody>
      </p:sp>
      <p:pic>
        <p:nvPicPr>
          <p:cNvPr id="5122" name="Picture 2" descr="C:\Users\User\Pictures\2020-06-09 иван\иван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357718" cy="580838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143372" cy="581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458200" cy="15001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58200" cy="4492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Теоретическая база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0694" y="857232"/>
            <a:ext cx="3294065" cy="52149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Комарова, И.В.  Технология проектно-исследовательской деятельности школьников в условиях ФГОС / И.В. Комарова. – СПб.: КАРО, 2015. – 128 с. </a:t>
            </a:r>
            <a:endParaRPr lang="ru-RU" sz="2800" dirty="0"/>
          </a:p>
        </p:txBody>
      </p:sp>
      <p:pic>
        <p:nvPicPr>
          <p:cNvPr id="1026" name="Picture 2" descr="C:\Users\User\Pictures\2020-06-08 иван\иван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1" y="857250"/>
            <a:ext cx="4429155" cy="572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58200" cy="4492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Рекомендуем посмотреть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857232"/>
            <a:ext cx="3579817" cy="52149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Урок-исследование в начальной школе. Русский язык. Литературное чтение  / Под ред. Н.Б. Шумаковой. – М.: Просвещение, 2014. – 168 с. </a:t>
            </a:r>
            <a:endParaRPr lang="ru-RU" sz="2800" dirty="0"/>
          </a:p>
        </p:txBody>
      </p:sp>
      <p:pic>
        <p:nvPicPr>
          <p:cNvPr id="1026" name="Picture 2" descr="C:\Users\User\Pictures\2020-06-08 иван\иван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3" y="857250"/>
            <a:ext cx="4429156" cy="572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58200" cy="4492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рекомендуем посмотреть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857232"/>
            <a:ext cx="3651255" cy="5214974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Байбородова</a:t>
            </a:r>
            <a:r>
              <a:rPr lang="ru-RU" sz="2400" dirty="0" smtClean="0"/>
              <a:t>, Л.В. Проектная деятельность школьников в разновозрастных группах: пособие для учителей общеобразовательных организаций / Л.В. </a:t>
            </a:r>
            <a:r>
              <a:rPr lang="ru-RU" sz="2400" dirty="0" err="1" smtClean="0"/>
              <a:t>Байбородова</a:t>
            </a:r>
            <a:r>
              <a:rPr lang="ru-RU" sz="2400" dirty="0" smtClean="0"/>
              <a:t>, Л.Н. Серебренников. – М.: Просвещение, 2013. – 175 с.</a:t>
            </a:r>
            <a:endParaRPr lang="ru-RU" sz="2400" dirty="0"/>
          </a:p>
        </p:txBody>
      </p:sp>
      <p:pic>
        <p:nvPicPr>
          <p:cNvPr id="1026" name="Picture 2" descr="C:\Users\User\Pictures\2020-06-08 иван\иван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5" y="857250"/>
            <a:ext cx="4286279" cy="572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Главные функции Исследовательской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algn="just"/>
            <a:r>
              <a:rPr lang="ru-RU" b="1" i="1" dirty="0" smtClean="0"/>
              <a:t>В дошкольном образовании и начальной школе </a:t>
            </a:r>
            <a:r>
              <a:rPr lang="ru-RU" dirty="0" smtClean="0"/>
              <a:t>– сохранение исследовательского поведения как средства развития познавательного интереса.</a:t>
            </a:r>
          </a:p>
          <a:p>
            <a:pPr algn="just"/>
            <a:r>
              <a:rPr lang="ru-RU" b="1" i="1" dirty="0" smtClean="0"/>
              <a:t>В основной школе </a:t>
            </a:r>
            <a:r>
              <a:rPr lang="ru-RU" dirty="0" smtClean="0"/>
              <a:t>– развитие способности занимать исследовательскую позицию.</a:t>
            </a:r>
          </a:p>
          <a:p>
            <a:pPr algn="just"/>
            <a:r>
              <a:rPr lang="ru-RU" b="1" i="1" dirty="0" smtClean="0"/>
              <a:t>В старшей школе </a:t>
            </a:r>
            <a:r>
              <a:rPr lang="ru-RU" dirty="0" smtClean="0"/>
              <a:t>– развитие исследовательской компетентности.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Научное исследование и исследовательская деятельность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r>
              <a:rPr lang="ru-RU" b="1" dirty="0" smtClean="0"/>
              <a:t>Исследование </a:t>
            </a:r>
            <a:r>
              <a:rPr lang="ru-RU" dirty="0" smtClean="0"/>
              <a:t>– деятельность, направленная на получение новых знаний о существующем в окружающем мире объекте или явлении.  </a:t>
            </a:r>
          </a:p>
          <a:p>
            <a:r>
              <a:rPr lang="ru-RU" b="1" dirty="0" smtClean="0"/>
              <a:t>Научное исследование </a:t>
            </a:r>
            <a:r>
              <a:rPr lang="ru-RU" dirty="0" smtClean="0"/>
              <a:t>– процесс выработки новых научных знаний. Может быть теоретическим и эмпирическим.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7239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компоненты научного исследования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Постановка задачи.</a:t>
            </a:r>
          </a:p>
          <a:p>
            <a:r>
              <a:rPr lang="ru-RU" dirty="0" smtClean="0"/>
              <a:t>Предварительный анализ имеющийся информации.</a:t>
            </a:r>
          </a:p>
          <a:p>
            <a:r>
              <a:rPr lang="ru-RU" dirty="0" smtClean="0"/>
              <a:t>Формулировка исходных гипотез.</a:t>
            </a:r>
          </a:p>
          <a:p>
            <a:r>
              <a:rPr lang="ru-RU" dirty="0" smtClean="0"/>
              <a:t>Теоретический анализ гипотез.</a:t>
            </a:r>
          </a:p>
          <a:p>
            <a:r>
              <a:rPr lang="ru-RU" dirty="0" smtClean="0"/>
              <a:t>Планирование и организация эксперимента.</a:t>
            </a:r>
          </a:p>
          <a:p>
            <a:r>
              <a:rPr lang="ru-RU" dirty="0" smtClean="0"/>
              <a:t>Проведение эксперимента.</a:t>
            </a:r>
          </a:p>
          <a:p>
            <a:r>
              <a:rPr lang="ru-RU" dirty="0" smtClean="0"/>
              <a:t>Анализ и обобщение полученных результатов.</a:t>
            </a:r>
          </a:p>
          <a:p>
            <a:r>
              <a:rPr lang="ru-RU" dirty="0" smtClean="0"/>
              <a:t>Проверка исходных гипотез на основе полученных фактов.</a:t>
            </a:r>
          </a:p>
          <a:p>
            <a:r>
              <a:rPr lang="ru-RU" dirty="0" smtClean="0"/>
              <a:t>Окончательное формулирование новых фактов и законов.</a:t>
            </a:r>
          </a:p>
          <a:p>
            <a:r>
              <a:rPr lang="ru-RU" dirty="0" smtClean="0"/>
              <a:t>Получение объяснений или научных предсказаний.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10600" cy="4477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Исследовательская деятельность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Наука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Образование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4684731"/>
          </a:xfrm>
        </p:spPr>
        <p:txBody>
          <a:bodyPr/>
          <a:lstStyle/>
          <a:p>
            <a:r>
              <a:rPr lang="ru-RU" dirty="0" smtClean="0"/>
              <a:t>Использование научного метода.</a:t>
            </a:r>
          </a:p>
          <a:p>
            <a:r>
              <a:rPr lang="ru-RU" dirty="0" smtClean="0"/>
              <a:t>Объективность. </a:t>
            </a:r>
          </a:p>
          <a:p>
            <a:endParaRPr lang="ru-RU" dirty="0" smtClean="0"/>
          </a:p>
          <a:p>
            <a:r>
              <a:rPr lang="ru-RU" dirty="0" smtClean="0"/>
              <a:t>Понятийный аппарат.</a:t>
            </a:r>
          </a:p>
          <a:p>
            <a:endParaRPr lang="ru-RU" dirty="0" smtClean="0"/>
          </a:p>
          <a:p>
            <a:r>
              <a:rPr lang="ru-RU" dirty="0" smtClean="0"/>
              <a:t>Исследовательская работа.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4756169"/>
          </a:xfrm>
        </p:spPr>
        <p:txBody>
          <a:bodyPr/>
          <a:lstStyle/>
          <a:p>
            <a:r>
              <a:rPr lang="ru-RU" dirty="0" smtClean="0"/>
              <a:t>Учет возрастных особенностей.</a:t>
            </a:r>
          </a:p>
          <a:p>
            <a:r>
              <a:rPr lang="ru-RU" dirty="0" smtClean="0"/>
              <a:t>Применение образовательных методов.</a:t>
            </a:r>
          </a:p>
          <a:p>
            <a:r>
              <a:rPr lang="ru-RU" dirty="0" smtClean="0"/>
              <a:t>Направленность на развитие обучающихся.</a:t>
            </a:r>
          </a:p>
          <a:p>
            <a:r>
              <a:rPr lang="ru-RU" dirty="0" smtClean="0"/>
              <a:t>Шаг в личностном развитии.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821</Words>
  <Application>Microsoft Office PowerPoint</Application>
  <PresentationFormat>Экран (4:3)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Исследовательская деятельность детей: что это такое?</vt:lpstr>
      <vt:lpstr>Теоретическая база</vt:lpstr>
      <vt:lpstr>Теоретическая база</vt:lpstr>
      <vt:lpstr>Рекомендуем посмотреть</vt:lpstr>
      <vt:lpstr> рекомендуем посмотреть</vt:lpstr>
      <vt:lpstr>Главные функции Исследовательской деятельности</vt:lpstr>
      <vt:lpstr>Научное исследование и исследовательская деятельность</vt:lpstr>
      <vt:lpstr>Основные компоненты научного исследования</vt:lpstr>
      <vt:lpstr>Исследовательская деятельность</vt:lpstr>
      <vt:lpstr>Исследовательская деятельность школьников</vt:lpstr>
      <vt:lpstr>Этапы учебного исследования</vt:lpstr>
      <vt:lpstr>Заблуждение</vt:lpstr>
      <vt:lpstr>Исследование и проект</vt:lpstr>
      <vt:lpstr>Умения и навыки</vt:lpstr>
      <vt:lpstr>Структура</vt:lpstr>
      <vt:lpstr>Аспекты для руководителя</vt:lpstr>
      <vt:lpstr>Теоретический материал</vt:lpstr>
      <vt:lpstr>Основные этапы учебно-исследовательской деятельности </vt:lpstr>
      <vt:lpstr>Алгоритм сужения темы работы</vt:lpstr>
      <vt:lpstr>Подготовка результатов исследований к презентации</vt:lpstr>
      <vt:lpstr>Диагностика эффективности исследования</vt:lpstr>
      <vt:lpstr>Косвенные способы диагностики</vt:lpstr>
      <vt:lpstr>Результаты исследовательской деятельности и эффективность работы</vt:lpstr>
      <vt:lpstr>Приложение 1</vt:lpstr>
      <vt:lpstr>ПРИЛОЖЕНИЕ 2</vt:lpstr>
      <vt:lpstr>Приложение 2</vt:lpstr>
      <vt:lpstr>Приложение 2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деятельность детей: что это такое?</dc:title>
  <dc:creator>User</dc:creator>
  <cp:lastModifiedBy>Татьяна Г. Родионова</cp:lastModifiedBy>
  <cp:revision>27</cp:revision>
  <dcterms:created xsi:type="dcterms:W3CDTF">2020-06-08T06:54:48Z</dcterms:created>
  <dcterms:modified xsi:type="dcterms:W3CDTF">2021-10-18T22:03:11Z</dcterms:modified>
</cp:coreProperties>
</file>