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9" r:id="rId2"/>
    <p:sldId id="261" r:id="rId3"/>
    <p:sldId id="264" r:id="rId4"/>
    <p:sldId id="265" r:id="rId5"/>
    <p:sldId id="267" r:id="rId6"/>
    <p:sldId id="266" r:id="rId7"/>
    <p:sldId id="269" r:id="rId8"/>
    <p:sldId id="262" r:id="rId9"/>
    <p:sldId id="263" r:id="rId10"/>
    <p:sldId id="273" r:id="rId11"/>
    <p:sldId id="277" r:id="rId12"/>
    <p:sldId id="270" r:id="rId13"/>
    <p:sldId id="271" r:id="rId14"/>
    <p:sldId id="274" r:id="rId15"/>
    <p:sldId id="275" r:id="rId16"/>
    <p:sldId id="276" r:id="rId17"/>
    <p:sldId id="278" r:id="rId18"/>
    <p:sldId id="257" r:id="rId19"/>
    <p:sldId id="279" r:id="rId20"/>
  </p:sldIdLst>
  <p:sldSz cx="12192000" cy="6858000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63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A56996FB-CDD7-4124-8AF7-0E85868812E5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5429D617-3C0F-4E68-96D9-D512818FD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6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8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9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6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4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7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4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F74C-0779-44A9-8BFF-D5913D3E034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680D-0B4A-4DDD-B733-8DA0FE843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1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ika_yakimova1966@mail.ru" TargetMode="External"/><Relationship Id="rId2" Type="http://schemas.openxmlformats.org/officeDocument/2006/relationships/hyperlink" Target="mailto:shaaablia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05243"/>
            <a:ext cx="9144000" cy="200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Тьюторское сопровождение центров «Точка роста»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9187" y="4952535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Шабля Иван Николаевич, </a:t>
            </a:r>
          </a:p>
          <a:p>
            <a:pPr algn="r"/>
            <a:r>
              <a:rPr lang="ru-RU" dirty="0" smtClean="0"/>
              <a:t>тьютор образовательной программы по химии</a:t>
            </a:r>
          </a:p>
          <a:p>
            <a:pPr algn="r"/>
            <a:r>
              <a:rPr lang="ru-RU" dirty="0" smtClean="0"/>
              <a:t>Якимова Анжела Леонидовна, </a:t>
            </a:r>
          </a:p>
          <a:p>
            <a:pPr algn="r"/>
            <a:r>
              <a:rPr lang="ru-RU" dirty="0" smtClean="0"/>
              <a:t>тьютор образовательной программы по физике</a:t>
            </a:r>
          </a:p>
          <a:p>
            <a:pPr algn="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5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844062"/>
            <a:ext cx="11277600" cy="6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/>
              <a:t>3. Показатели эффективности работы…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" y="1406769"/>
            <a:ext cx="11277600" cy="425447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/>
              <a:t>Наличие корректировок в ООП.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Скорректированные программы по учебным предметам.</a:t>
            </a:r>
          </a:p>
          <a:p>
            <a:pPr algn="just"/>
            <a:r>
              <a:rPr lang="ru-RU" sz="3200" dirty="0" smtClean="0"/>
              <a:t>3. Наличие программа профильного обучения, программ внеурочной деятельности, элективных курсов и т.д.</a:t>
            </a:r>
          </a:p>
          <a:p>
            <a:pPr algn="just"/>
            <a:r>
              <a:rPr lang="ru-RU" sz="3200" dirty="0" smtClean="0"/>
              <a:t>4. Участие обучающихся в исследовательских проектах.</a:t>
            </a:r>
          </a:p>
          <a:p>
            <a:pPr algn="just"/>
            <a:r>
              <a:rPr lang="ru-RU" sz="3200" dirty="0" smtClean="0"/>
              <a:t>5. Участие в распространении собственного педагогического опыта.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5" y="928467"/>
            <a:ext cx="10515600" cy="5652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7" name="Рисунок 6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1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sz="3600" dirty="0" smtClean="0"/>
              <a:t>Муниципальные конкурсы исследовательских работ.</a:t>
            </a:r>
          </a:p>
          <a:p>
            <a:pPr algn="just"/>
            <a:r>
              <a:rPr lang="ru-RU" sz="3600" dirty="0" smtClean="0"/>
              <a:t>2. Краевые конкурсы (ЦРДЮ, ЗС ПК, ДВФУ, ПГСХА, </a:t>
            </a:r>
            <a:r>
              <a:rPr lang="ru-RU" sz="3600" dirty="0" err="1" smtClean="0"/>
              <a:t>УсСВУ</a:t>
            </a:r>
            <a:r>
              <a:rPr lang="ru-RU" sz="3600" dirty="0" smtClean="0"/>
              <a:t>).</a:t>
            </a:r>
          </a:p>
          <a:p>
            <a:pPr algn="just"/>
            <a:r>
              <a:rPr lang="ru-RU" sz="3600" dirty="0" smtClean="0"/>
              <a:t>3. Всероссийские конкурсы.</a:t>
            </a:r>
          </a:p>
          <a:p>
            <a:pPr algn="just"/>
            <a:r>
              <a:rPr lang="ru-RU" sz="3600" dirty="0" smtClean="0"/>
              <a:t>4. Публикация в журнале (Юный ученый, Национальное достояние и т.д.).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5" y="928467"/>
            <a:ext cx="10515600" cy="5652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51" y="1505243"/>
            <a:ext cx="10283483" cy="50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7" name="Рисунок 6" descr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1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858130"/>
            <a:ext cx="10515600" cy="691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63" y="1477108"/>
            <a:ext cx="9875520" cy="516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9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858130"/>
            <a:ext cx="10515600" cy="691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9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212" y="1561514"/>
            <a:ext cx="10424160" cy="510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858130"/>
            <a:ext cx="10515600" cy="691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9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4905" y="1434904"/>
            <a:ext cx="9875519" cy="505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858130"/>
            <a:ext cx="10515600" cy="6918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3.4. Возможности для участия школьников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9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889" y="1533378"/>
            <a:ext cx="10072467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83" y="970670"/>
            <a:ext cx="10515600" cy="9425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/>
              <a:t>3.5. Участие в распространении собственного педагогического опыта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7" name="Рисунок 6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1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38200" y="2025747"/>
            <a:ext cx="10515600" cy="415121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1. Проведение открытых уроков, мастер-классов, обучающих семинаров (уровень: муниципальный, краевой, региональный…).</a:t>
            </a:r>
          </a:p>
          <a:p>
            <a:pPr algn="just"/>
            <a:r>
              <a:rPr lang="ru-RU" dirty="0" smtClean="0"/>
              <a:t>2. Участие в конкурсах профессионального мастерства…</a:t>
            </a:r>
          </a:p>
          <a:p>
            <a:pPr algn="just"/>
            <a:r>
              <a:rPr lang="ru-RU" dirty="0" smtClean="0"/>
              <a:t>3. Написание научно-методических статей…</a:t>
            </a:r>
          </a:p>
          <a:p>
            <a:pPr algn="just"/>
            <a:r>
              <a:rPr lang="ru-RU" dirty="0" smtClean="0"/>
              <a:t>4. Написание методических рекомендаций по использованию оборудования…</a:t>
            </a:r>
          </a:p>
          <a:p>
            <a:pPr algn="just"/>
            <a:r>
              <a:rPr lang="ru-RU" dirty="0" smtClean="0"/>
              <a:t>5. Запись обучающих роликов…</a:t>
            </a:r>
          </a:p>
          <a:p>
            <a:pPr algn="just"/>
            <a:r>
              <a:rPr lang="ru-RU" dirty="0" smtClean="0"/>
              <a:t>6. ………….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577730" y="2464761"/>
            <a:ext cx="8053621" cy="19102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sz="5400" dirty="0" smtClean="0"/>
              <a:t> Каждый пишет, что он слышит….</a:t>
            </a:r>
            <a:endParaRPr sz="5400"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2916011" y="4977633"/>
            <a:ext cx="561839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577730" y="2464761"/>
            <a:ext cx="8053621" cy="19102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sz="5400" dirty="0" smtClean="0"/>
              <a:t>Спасибо за внимание!</a:t>
            </a:r>
            <a:endParaRPr sz="5400"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2916011" y="4977633"/>
            <a:ext cx="561839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2507392" y="2253744"/>
            <a:ext cx="8053621" cy="17555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 </a:t>
            </a:r>
            <a:r>
              <a:rPr lang="ru-RU" sz="4000" dirty="0" smtClean="0"/>
              <a:t> </a:t>
            </a:r>
            <a:r>
              <a:rPr lang="ru-RU" sz="4800" dirty="0" smtClean="0"/>
              <a:t>Замысел - еще не «Точка»…</a:t>
            </a:r>
            <a:br>
              <a:rPr lang="ru-RU" sz="4800" dirty="0" smtClean="0"/>
            </a:br>
            <a:endParaRPr sz="4800"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2916011" y="4977633"/>
            <a:ext cx="561839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1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1484785"/>
            <a:ext cx="11277600" cy="7920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Вопросы для обсуждения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439" y="2475914"/>
            <a:ext cx="11277600" cy="34864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600" dirty="0" smtClean="0"/>
              <a:t>Где взять информацию?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Как выстраивать работу?...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Показатели эффективности работы…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313" y="1090890"/>
            <a:ext cx="11277600" cy="7920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1. Где взять информацию?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439" y="2082018"/>
            <a:ext cx="11277600" cy="388037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3600" dirty="0" smtClean="0"/>
              <a:t>1.1. Курсы повышения квалификации.</a:t>
            </a:r>
          </a:p>
          <a:p>
            <a:pPr marL="457200" indent="-457200"/>
            <a:r>
              <a:rPr lang="ru-RU" sz="3600" dirty="0" smtClean="0"/>
              <a:t>1.2. Обучающие семинары.</a:t>
            </a:r>
          </a:p>
          <a:p>
            <a:pPr marL="457200" indent="-457200"/>
            <a:r>
              <a:rPr lang="ru-RU" sz="3600" dirty="0" smtClean="0"/>
              <a:t>1.3. Методические пособия.</a:t>
            </a:r>
          </a:p>
          <a:p>
            <a:pPr marL="457200" indent="-457200"/>
            <a:r>
              <a:rPr lang="ru-RU" sz="3600" dirty="0" smtClean="0"/>
              <a:t>1.4. Публикации в методической литературе.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651" y="844060"/>
            <a:ext cx="11277600" cy="659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1.3. Методические пособия.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439" y="2082018"/>
            <a:ext cx="11277600" cy="3880372"/>
          </a:xfrm>
        </p:spPr>
        <p:txBody>
          <a:bodyPr>
            <a:normAutofit/>
          </a:bodyPr>
          <a:lstStyle/>
          <a:p>
            <a:pPr marL="457200" indent="-457200"/>
            <a:endParaRPr lang="ru-RU" sz="3600" dirty="0" smtClean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  <p:pic>
        <p:nvPicPr>
          <p:cNvPr id="9" name="Picture 2" descr="C:\Users\User\Downloads\Screenshot_20210621_165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091" y="1589649"/>
            <a:ext cx="3888432" cy="5078437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10621_1643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4754" y="1533378"/>
            <a:ext cx="3888432" cy="5148776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10621_1644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6720" y="1533378"/>
            <a:ext cx="3826412" cy="513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583" y="844060"/>
            <a:ext cx="11277600" cy="57468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1.4. Публикации в методической литературе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439" y="1448972"/>
            <a:ext cx="11277600" cy="5409028"/>
          </a:xfrm>
        </p:spPr>
        <p:txBody>
          <a:bodyPr>
            <a:normAutofit fontScale="62500" lnSpcReduction="20000"/>
          </a:bodyPr>
          <a:lstStyle/>
          <a:p>
            <a:pPr indent="457200" algn="just"/>
            <a:r>
              <a:rPr lang="ru-RU" sz="3600" dirty="0" smtClean="0"/>
              <a:t> 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Дорофеев М.В. Принципы эффективного применения цифровых лабораторий / М.В. Дорофеев, А.И. Зимина, Ю.Б.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Стунеева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// Химия в школе. – 2010. – № 2. – С.55–63.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Зимина А.И. Применение цифровых лабораторий при проведении демонстрационного эксперимента / И.А. Зимина, П.И. Беспалов, М.В. Дорофеев // Химия в школе. – 2010. – № 10. – С.59–66.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Зимина А.И. Применение цифровых лабораторий при проведении ученического эксперимента / А.И. Зимина // Химия в школе. – 2012. – № 3. – С.56–62.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Семенова Е.А. Возможности школьной естественно-научной лаборатории для организации исследовательской деятельности / Е.А. Семенова // Химия в школе. – 2017. – № 1. – С.60–64.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Власова М.Н. Использование цифровых лабораторий в проектной деятельности / М.Н. Власова, В.А. Ищенко // Химия в школе. – 2017. – № 7. – С.52–54.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Железнякова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Ю.В. Исследовательская работа «Определение состава пигментов желтка куриных яиц» / Ю.В.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Железнякова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Т.А. Чернов // Химия в школе. – 2017. – № 7. – С.54–58.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Бухарова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А.В. Цифровая лаборатория на уроках и внеурочной деятельности / А.В.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Бухарова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// Химия в школе. – 2018. – № 9. – С.60–63.</a:t>
            </a:r>
          </a:p>
          <a:p>
            <a:pPr marL="457200" indent="-45720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596" y="928468"/>
            <a:ext cx="11277600" cy="599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2. Как выстраивать работу?...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" y="1561513"/>
            <a:ext cx="11277600" cy="452979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600" dirty="0" smtClean="0"/>
              <a:t>Решить технические вопросы.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Отредактировать ООП.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Скорректировать программы по предметам.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Составить программы профильного обучения, программы внеурочной деятельности, элективных курсов и т.д.</a:t>
            </a:r>
          </a:p>
          <a:p>
            <a:pPr marL="457200" indent="-457200">
              <a:buAutoNum type="arabicPeriod"/>
            </a:pPr>
            <a:r>
              <a:rPr lang="ru-RU" sz="3600" dirty="0" smtClean="0"/>
              <a:t> Определить показатели эффективности.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5" name="Рисунок 4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8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1124744"/>
            <a:ext cx="11277600" cy="77457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Чем могут помочь тьюторы…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75" y="1842868"/>
            <a:ext cx="11277600" cy="4389120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3200" b="1" dirty="0" smtClean="0"/>
              <a:t>1. Тьюторское сопровождение педагогов:</a:t>
            </a:r>
          </a:p>
          <a:p>
            <a:pPr marL="457200" indent="-457200" algn="just"/>
            <a:r>
              <a:rPr lang="ru-RU" sz="2800" dirty="0" smtClean="0"/>
              <a:t> - изучать запросы и затруднения школьных команд и отдельных педагогов;</a:t>
            </a:r>
          </a:p>
          <a:p>
            <a:pPr marL="457200" indent="-457200" algn="just"/>
            <a:r>
              <a:rPr lang="ru-RU" sz="2800" dirty="0" smtClean="0"/>
              <a:t> - отвечать на выявляемые дефициты;</a:t>
            </a:r>
          </a:p>
          <a:p>
            <a:pPr marL="457200" indent="-457200" algn="just"/>
            <a:r>
              <a:rPr lang="ru-RU" sz="2800" dirty="0" smtClean="0"/>
              <a:t> - проводить семинары, мастер-классы;</a:t>
            </a:r>
          </a:p>
          <a:p>
            <a:pPr marL="457200" indent="-457200" algn="just"/>
            <a:r>
              <a:rPr lang="ru-RU" sz="2800" dirty="0" smtClean="0"/>
              <a:t> - формировать профессиональные сообщества.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8" name="Рисунок 5" descr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1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1124744"/>
            <a:ext cx="11277600" cy="77457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Чем могут помочь тьюторы…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110" y="2011679"/>
            <a:ext cx="11277600" cy="417810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sz="3200" b="1" dirty="0" smtClean="0"/>
              <a:t>2. Договориться о каналах общения.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С кем?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Как?</a:t>
            </a:r>
          </a:p>
          <a:p>
            <a:pPr marL="457200" indent="-457200" algn="ctr"/>
            <a:r>
              <a:rPr lang="ru-RU" sz="3200" dirty="0" smtClean="0">
                <a:solidFill>
                  <a:srgbClr val="0070C0"/>
                </a:solidFill>
              </a:rPr>
              <a:t>Тематика?</a:t>
            </a:r>
          </a:p>
          <a:p>
            <a:pPr marL="457200" indent="-457200" algn="ctr"/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 algn="r"/>
            <a:r>
              <a:rPr lang="ru-RU" sz="2800" dirty="0" smtClean="0">
                <a:solidFill>
                  <a:srgbClr val="0070C0"/>
                </a:solidFill>
              </a:rPr>
              <a:t>Шабля Иван Николаевич: 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shaaablia@mail.ru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 algn="r"/>
            <a:r>
              <a:rPr lang="en-US" sz="2800" dirty="0" smtClean="0">
                <a:solidFill>
                  <a:srgbClr val="0070C0"/>
                </a:solidFill>
              </a:rPr>
              <a:t>89247335005</a:t>
            </a:r>
          </a:p>
          <a:p>
            <a:pPr marL="457200" indent="-457200" algn="r"/>
            <a:r>
              <a:rPr lang="ru-RU" sz="2800" dirty="0" smtClean="0">
                <a:solidFill>
                  <a:srgbClr val="0070C0"/>
                </a:solidFill>
              </a:rPr>
              <a:t>Якимова Анжела Леонидовна: </a:t>
            </a:r>
            <a:r>
              <a:rPr lang="en-US" sz="2800" dirty="0" smtClean="0">
                <a:solidFill>
                  <a:srgbClr val="0070C0"/>
                </a:solidFill>
                <a:hlinkClick r:id="rId3"/>
              </a:rPr>
              <a:t>lika_yakimova1966@mail.ru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0182" r="38169"/>
          <a:stretch/>
        </p:blipFill>
        <p:spPr>
          <a:xfrm>
            <a:off x="7568419" y="0"/>
            <a:ext cx="1192654" cy="861044"/>
          </a:xfrm>
          <a:prstGeom prst="rect">
            <a:avLst/>
          </a:prstGeom>
        </p:spPr>
      </p:pic>
      <p:pic>
        <p:nvPicPr>
          <p:cNvPr id="9" name="Рисунок 5" descr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9947" y="0"/>
            <a:ext cx="918782" cy="914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5701"/>
          <a:stretch/>
        </p:blipFill>
        <p:spPr>
          <a:xfrm>
            <a:off x="9753079" y="0"/>
            <a:ext cx="1125614" cy="886265"/>
          </a:xfrm>
          <a:prstGeom prst="rect">
            <a:avLst/>
          </a:prstGeom>
        </p:spPr>
      </p:pic>
      <p:pic>
        <p:nvPicPr>
          <p:cNvPr id="11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9872" y="0"/>
            <a:ext cx="1102128" cy="84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635</Words>
  <Application>Microsoft Office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Тьюторское сопровождение центров «Точка роста»</vt:lpstr>
      <vt:lpstr>  Замысел - еще не «Точка»… </vt:lpstr>
      <vt:lpstr>Вопросы для обсуждения</vt:lpstr>
      <vt:lpstr>1. Где взять информацию?</vt:lpstr>
      <vt:lpstr>1.3. Методические пособия.</vt:lpstr>
      <vt:lpstr>1.4. Публикации в методической литературе</vt:lpstr>
      <vt:lpstr>2. Как выстраивать работу?...</vt:lpstr>
      <vt:lpstr>Чем могут помочь тьюторы…</vt:lpstr>
      <vt:lpstr>Чем могут помочь тьюторы…</vt:lpstr>
      <vt:lpstr>  3. Показатели эффективности работы…</vt:lpstr>
      <vt:lpstr>3.4. Возможности для участия школьников</vt:lpstr>
      <vt:lpstr>3.4. Возможности для участия школьников</vt:lpstr>
      <vt:lpstr>3.4. Возможности для участия школьников</vt:lpstr>
      <vt:lpstr>3.4. Возможности для участия школьников</vt:lpstr>
      <vt:lpstr>3.4. Возможности для участия школьников</vt:lpstr>
      <vt:lpstr>3.4. Возможности для участия школьников</vt:lpstr>
      <vt:lpstr> 3.5. Участие в распространении собственного педагогического опыта</vt:lpstr>
      <vt:lpstr> Каждый пишет, что он слышит….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проектированию и дизайну  Центров образования естественно-научной и технологической направленностей «Точка роста»</dc:title>
  <dc:creator>Меховская Анна Юрьевна</dc:creator>
  <cp:lastModifiedBy>Татьяна Г. Родионова</cp:lastModifiedBy>
  <cp:revision>25</cp:revision>
  <dcterms:created xsi:type="dcterms:W3CDTF">2021-07-05T05:49:01Z</dcterms:created>
  <dcterms:modified xsi:type="dcterms:W3CDTF">2021-10-18T22:04:32Z</dcterms:modified>
</cp:coreProperties>
</file>