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69" r:id="rId3"/>
    <p:sldId id="380" r:id="rId4"/>
    <p:sldId id="397" r:id="rId5"/>
    <p:sldId id="361" r:id="rId6"/>
    <p:sldId id="374" r:id="rId7"/>
    <p:sldId id="322" r:id="rId8"/>
    <p:sldId id="386" r:id="rId9"/>
    <p:sldId id="310" r:id="rId10"/>
    <p:sldId id="333" r:id="rId11"/>
    <p:sldId id="398" r:id="rId12"/>
    <p:sldId id="399" r:id="rId13"/>
    <p:sldId id="400" r:id="rId14"/>
    <p:sldId id="407" r:id="rId15"/>
    <p:sldId id="401" r:id="rId16"/>
    <p:sldId id="402" r:id="rId17"/>
    <p:sldId id="403" r:id="rId18"/>
    <p:sldId id="404" r:id="rId19"/>
    <p:sldId id="405" r:id="rId20"/>
    <p:sldId id="40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5C36"/>
    <a:srgbClr val="D65724"/>
    <a:srgbClr val="700000"/>
    <a:srgbClr val="A47456"/>
    <a:srgbClr val="556B5D"/>
    <a:srgbClr val="493427"/>
    <a:srgbClr val="3C2B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% участников</a:t>
            </a:r>
          </a:p>
        </c:rich>
      </c:tx>
      <c:layout/>
    </c:title>
    <c:view3D>
      <c:rAngAx val="1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Столбец5</c:v>
                </c:pt>
              </c:strCache>
            </c:strRef>
          </c:tx>
          <c:cat>
            <c:strRef>
              <c:f>Лист1!$A$2:$A$7</c:f>
              <c:strCache>
                <c:ptCount val="5"/>
                <c:pt idx="0">
                  <c:v>Трудовой фронт "Моё село"</c:v>
                </c:pt>
                <c:pt idx="1">
                  <c:v>Юные туристы-краеведы</c:v>
                </c:pt>
                <c:pt idx="2">
                  <c:v>Юные краеведы-исследователи</c:v>
                </c:pt>
                <c:pt idx="3">
                  <c:v>Юные спасатели</c:v>
                </c:pt>
                <c:pt idx="4">
                  <c:v>Медиа -центр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</c:v>
                </c:pt>
                <c:pt idx="1">
                  <c:v>15</c:v>
                </c:pt>
                <c:pt idx="2">
                  <c:v>23</c:v>
                </c:pt>
                <c:pt idx="3">
                  <c:v>23</c:v>
                </c:pt>
                <c:pt idx="4">
                  <c:v>29</c:v>
                </c:pt>
              </c:numCache>
            </c:numRef>
          </c:val>
        </c:ser>
        <c:ser>
          <c:idx val="1"/>
          <c:order val="1"/>
          <c:cat>
            <c:strRef>
              <c:f>Лист1!$A$2:$A$7</c:f>
              <c:strCache>
                <c:ptCount val="5"/>
                <c:pt idx="0">
                  <c:v>Трудовой фронт "Моё село"</c:v>
                </c:pt>
                <c:pt idx="1">
                  <c:v>Юные туристы-краеведы</c:v>
                </c:pt>
                <c:pt idx="2">
                  <c:v>Юные краеведы-исследователи</c:v>
                </c:pt>
                <c:pt idx="3">
                  <c:v>Юные спасатели</c:v>
                </c:pt>
                <c:pt idx="4">
                  <c:v>Медиа -центр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cat>
            <c:strRef>
              <c:f>Лист1!$A$2:$A$7</c:f>
              <c:strCache>
                <c:ptCount val="5"/>
                <c:pt idx="0">
                  <c:v>Трудовой фронт "Моё село"</c:v>
                </c:pt>
                <c:pt idx="1">
                  <c:v>Юные туристы-краеведы</c:v>
                </c:pt>
                <c:pt idx="2">
                  <c:v>Юные краеведы-исследователи</c:v>
                </c:pt>
                <c:pt idx="3">
                  <c:v>Юные спасатели</c:v>
                </c:pt>
                <c:pt idx="4">
                  <c:v>Медиа -центр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ser>
          <c:idx val="3"/>
          <c:order val="3"/>
          <c:cat>
            <c:strRef>
              <c:f>Лист1!$A$2:$A$7</c:f>
              <c:strCache>
                <c:ptCount val="5"/>
                <c:pt idx="0">
                  <c:v>Трудовой фронт "Моё село"</c:v>
                </c:pt>
                <c:pt idx="1">
                  <c:v>Юные туристы-краеведы</c:v>
                </c:pt>
                <c:pt idx="2">
                  <c:v>Юные краеведы-исследователи</c:v>
                </c:pt>
                <c:pt idx="3">
                  <c:v>Юные спасатели</c:v>
                </c:pt>
                <c:pt idx="4">
                  <c:v>Медиа -центр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</c:numCache>
            </c:numRef>
          </c:val>
        </c:ser>
        <c:ser>
          <c:idx val="4"/>
          <c:order val="4"/>
          <c:cat>
            <c:strRef>
              <c:f>Лист1!$A$2:$A$7</c:f>
              <c:strCache>
                <c:ptCount val="5"/>
                <c:pt idx="0">
                  <c:v>Трудовой фронт "Моё село"</c:v>
                </c:pt>
                <c:pt idx="1">
                  <c:v>Юные туристы-краеведы</c:v>
                </c:pt>
                <c:pt idx="2">
                  <c:v>Юные краеведы-исследователи</c:v>
                </c:pt>
                <c:pt idx="3">
                  <c:v>Юные спасатели</c:v>
                </c:pt>
                <c:pt idx="4">
                  <c:v>Медиа -центр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388680997925697"/>
          <c:y val="0.1391352481823277"/>
          <c:w val="0.33336422976370267"/>
          <c:h val="0.8294558451617719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011DD-3077-4490-9392-E6E02CC62728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E1099-A536-40B3-8556-6E4E9C5AE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59EA-210F-4580-B075-AD3576FB1545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5A75849-4031-47E2-A0CF-D4D4D662D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59EA-210F-4580-B075-AD3576FB1545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5849-4031-47E2-A0CF-D4D4D662D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5A75849-4031-47E2-A0CF-D4D4D662D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59EA-210F-4580-B075-AD3576FB1545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59EA-210F-4580-B075-AD3576FB1545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5A75849-4031-47E2-A0CF-D4D4D662D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59EA-210F-4580-B075-AD3576FB1545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5A75849-4031-47E2-A0CF-D4D4D662D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A2759EA-210F-4580-B075-AD3576FB1545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5849-4031-47E2-A0CF-D4D4D662D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59EA-210F-4580-B075-AD3576FB1545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5A75849-4031-47E2-A0CF-D4D4D662D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59EA-210F-4580-B075-AD3576FB1545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5A75849-4031-47E2-A0CF-D4D4D662D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59EA-210F-4580-B075-AD3576FB1545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A75849-4031-47E2-A0CF-D4D4D662D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5A75849-4031-47E2-A0CF-D4D4D662D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59EA-210F-4580-B075-AD3576FB1545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5A75849-4031-47E2-A0CF-D4D4D662D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A2759EA-210F-4580-B075-AD3576FB1545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A2759EA-210F-4580-B075-AD3576FB1545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5A75849-4031-47E2-A0CF-D4D4D662D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286388"/>
            <a:ext cx="8358246" cy="139858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0000"/>
                </a:solidFill>
              </a:rPr>
              <a:t>Проектирование образовательной среды для реализации модуля</a:t>
            </a:r>
            <a:br>
              <a:rPr lang="ru-RU" sz="2400" b="1" dirty="0" smtClean="0">
                <a:solidFill>
                  <a:srgbClr val="700000"/>
                </a:solidFill>
              </a:rPr>
            </a:br>
            <a:r>
              <a:rPr lang="ru-RU" sz="2400" b="1" dirty="0" smtClean="0">
                <a:solidFill>
                  <a:srgbClr val="700000"/>
                </a:solidFill>
              </a:rPr>
              <a:t>«Краеведение»</a:t>
            </a:r>
            <a:br>
              <a:rPr lang="ru-RU" sz="2400" b="1" dirty="0" smtClean="0">
                <a:solidFill>
                  <a:srgbClr val="700000"/>
                </a:solidFill>
              </a:rPr>
            </a:br>
            <a:r>
              <a:rPr lang="ru-RU" sz="3100" b="1" dirty="0" smtClean="0">
                <a:solidFill>
                  <a:srgbClr val="700000"/>
                </a:solidFill>
              </a:rPr>
              <a:t/>
            </a:r>
            <a:br>
              <a:rPr lang="ru-RU" sz="3100" b="1" dirty="0" smtClean="0">
                <a:solidFill>
                  <a:srgbClr val="700000"/>
                </a:solidFill>
              </a:rPr>
            </a:br>
            <a:r>
              <a:rPr lang="ru-RU" sz="2200" b="1" dirty="0" smtClean="0">
                <a:solidFill>
                  <a:srgbClr val="700000"/>
                </a:solidFill>
              </a:rPr>
              <a:t/>
            </a:r>
            <a:br>
              <a:rPr lang="ru-RU" sz="2200" b="1" dirty="0" smtClean="0">
                <a:solidFill>
                  <a:srgbClr val="700000"/>
                </a:solidFill>
              </a:rPr>
            </a:br>
            <a:r>
              <a:rPr lang="ru-RU" sz="2200" b="1" dirty="0" smtClean="0">
                <a:solidFill>
                  <a:srgbClr val="700000"/>
                </a:solidFill>
              </a:rPr>
              <a:t/>
            </a:r>
            <a:br>
              <a:rPr lang="ru-RU" sz="2200" b="1" dirty="0" smtClean="0">
                <a:solidFill>
                  <a:srgbClr val="700000"/>
                </a:solidFill>
              </a:rPr>
            </a:br>
            <a:r>
              <a:rPr lang="ru-RU" sz="2200" b="1" dirty="0" smtClean="0">
                <a:solidFill>
                  <a:srgbClr val="700000"/>
                </a:solidFill>
              </a:rPr>
              <a:t/>
            </a:r>
            <a:br>
              <a:rPr lang="ru-RU" sz="2200" b="1" dirty="0" smtClean="0">
                <a:solidFill>
                  <a:srgbClr val="700000"/>
                </a:solidFill>
              </a:rPr>
            </a:br>
            <a:r>
              <a:rPr lang="ru-RU" sz="2200" b="1" dirty="0" smtClean="0">
                <a:solidFill>
                  <a:srgbClr val="700000"/>
                </a:solidFill>
              </a:rPr>
              <a:t>2021</a:t>
            </a:r>
            <a:endParaRPr lang="ru-RU" sz="2200" b="1" dirty="0">
              <a:solidFill>
                <a:srgbClr val="7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5286388"/>
            <a:ext cx="3000396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САВЕЛЬЕВА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Марина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Владимировна,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заместитель директора школы по УВР и НМСШ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27400" y="465822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D16349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МБОУ «СОШ № 28 с. Анисимовка» </a:t>
            </a:r>
          </a:p>
          <a:p>
            <a:pPr algn="ctr"/>
            <a:r>
              <a:rPr lang="ru-RU" b="1" dirty="0" smtClean="0">
                <a:solidFill>
                  <a:srgbClr val="D16349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ШМР</a:t>
            </a:r>
            <a:endParaRPr lang="ru-RU" dirty="0"/>
          </a:p>
        </p:txBody>
      </p:sp>
      <p:pic>
        <p:nvPicPr>
          <p:cNvPr id="10" name="Рисунок 9" descr="Эмблема школы_202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20230"/>
            <a:ext cx="2500330" cy="2316974"/>
          </a:xfrm>
          <a:prstGeom prst="rect">
            <a:avLst/>
          </a:prstGeom>
        </p:spPr>
      </p:pic>
      <p:pic>
        <p:nvPicPr>
          <p:cNvPr id="11" name="Рисунок 10" descr="эмблема визит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43048"/>
            <a:ext cx="2787950" cy="2285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214282" y="1142984"/>
            <a:ext cx="8640960" cy="5016651"/>
          </a:xfrm>
        </p:spPr>
        <p:txBody>
          <a:bodyPr>
            <a:noAutofit/>
          </a:bodyPr>
          <a:lstStyle/>
          <a:p>
            <a:pPr algn="l" fontAlgn="base"/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214290"/>
            <a:ext cx="5572164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ПРИНЦИП</a:t>
            </a:r>
          </a:p>
          <a:p>
            <a:pPr algn="ctr"/>
            <a:r>
              <a:rPr lang="ru-RU" sz="3600" dirty="0" smtClean="0"/>
              <a:t>коллективного использования ресурсов</a:t>
            </a:r>
            <a:endParaRPr lang="ru-RU" sz="3600" dirty="0"/>
          </a:p>
        </p:txBody>
      </p:sp>
      <p:pic>
        <p:nvPicPr>
          <p:cNvPr id="8194" name="Picture 2" descr="https://sun9-1.userapi.com/c830509/v830509177/1c9fba/tlX7MbXe73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714620"/>
            <a:ext cx="2377192" cy="158417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4.userapi.com/c831308/v831308810/1b6577/IBWdE7LfI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525" b="5435"/>
          <a:stretch/>
        </p:blipFill>
        <p:spPr bwMode="auto">
          <a:xfrm>
            <a:off x="2857488" y="2714620"/>
            <a:ext cx="3831772" cy="158417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pp.userapi.com/c852136/v852136613/5531/2eDpKbWntR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711"/>
          <a:stretch/>
        </p:blipFill>
        <p:spPr bwMode="auto">
          <a:xfrm>
            <a:off x="6929454" y="2714620"/>
            <a:ext cx="1885983" cy="158417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428728" y="4929198"/>
            <a:ext cx="6480174" cy="174466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>1 История</a:t>
            </a:r>
          </a:p>
          <a:p>
            <a:pPr algn="l"/>
            <a:r>
              <a:rPr lang="ru-RU" dirty="0" smtClean="0"/>
              <a:t>2.Литература</a:t>
            </a:r>
          </a:p>
          <a:p>
            <a:pPr algn="l"/>
            <a:r>
              <a:rPr lang="ru-RU" dirty="0" smtClean="0"/>
              <a:t>3.Родная литература</a:t>
            </a:r>
          </a:p>
          <a:p>
            <a:pPr algn="l"/>
            <a:r>
              <a:rPr lang="ru-RU" dirty="0" smtClean="0"/>
              <a:t>4.биология</a:t>
            </a:r>
          </a:p>
          <a:p>
            <a:pPr algn="l"/>
            <a:r>
              <a:rPr lang="ru-RU" dirty="0" smtClean="0"/>
              <a:t>5. Технология</a:t>
            </a:r>
          </a:p>
          <a:p>
            <a:pPr algn="l"/>
            <a:r>
              <a:rPr lang="ru-RU" dirty="0" smtClean="0"/>
              <a:t>6. Искусство (изо, </a:t>
            </a:r>
            <a:r>
              <a:rPr lang="ru-RU" dirty="0" err="1" smtClean="0"/>
              <a:t>мхк</a:t>
            </a:r>
            <a:r>
              <a:rPr lang="ru-RU" dirty="0" smtClean="0"/>
              <a:t> ,Музыка)</a:t>
            </a:r>
          </a:p>
          <a:p>
            <a:pPr algn="l"/>
            <a:r>
              <a:rPr lang="ru-RU" dirty="0" smtClean="0"/>
              <a:t>7.Физическая культура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ПРИНЦИП </a:t>
            </a:r>
            <a:br>
              <a:rPr lang="ru-RU" sz="3600" dirty="0" smtClean="0"/>
            </a:br>
            <a:r>
              <a:rPr lang="ru-RU" sz="3600" dirty="0" smtClean="0"/>
              <a:t>специализации локальных образовательных сред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2786058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Историко-туристическое краеведение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421481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Этнографическое краеведение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6248" y="2928934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Военно-историческое краеведение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14810" y="3786190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Природно-экологическое краеведение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29058" y="4643446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Литературное краеведение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H="1">
            <a:off x="1357290" y="3857628"/>
            <a:ext cx="128588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-321503" y="4536289"/>
            <a:ext cx="314327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3250397" y="4536289"/>
            <a:ext cx="185738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3571868" y="4857760"/>
            <a:ext cx="92869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4500562" y="5072074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2786050" y="3286124"/>
            <a:ext cx="1785950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4214810" y="4214818"/>
            <a:ext cx="3214710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785786" y="4714884"/>
            <a:ext cx="71438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357158" y="5000636"/>
            <a:ext cx="142876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2928926" y="4286256"/>
            <a:ext cx="1785950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928662" y="2743200"/>
            <a:ext cx="7429552" cy="2757502"/>
          </a:xfrm>
        </p:spPr>
        <p:txBody>
          <a:bodyPr>
            <a:normAutofit lnSpcReduction="10000"/>
          </a:bodyPr>
          <a:lstStyle/>
          <a:p>
            <a:pPr marL="457200" indent="-457200" algn="l">
              <a:buAutoNum type="arabicPeriod"/>
            </a:pPr>
            <a:r>
              <a:rPr lang="ru-RU" sz="2000" u="sng" dirty="0" smtClean="0"/>
              <a:t>Учебный процесс</a:t>
            </a:r>
          </a:p>
          <a:p>
            <a:pPr marL="457200" indent="-457200" algn="l">
              <a:buAutoNum type="arabicPeriod"/>
            </a:pPr>
            <a:endParaRPr lang="ru-RU" sz="2000" dirty="0" smtClean="0"/>
          </a:p>
          <a:p>
            <a:pPr marL="457200" indent="-457200" algn="l">
              <a:buAutoNum type="arabicPeriod"/>
            </a:pPr>
            <a:r>
              <a:rPr lang="ru-RU" sz="2000" u="sng" dirty="0" smtClean="0"/>
              <a:t>Внеурочная деятельность:</a:t>
            </a:r>
          </a:p>
          <a:p>
            <a:pPr marL="457200" indent="-457200" algn="l"/>
            <a:endParaRPr lang="ru-RU" sz="2000" dirty="0" smtClean="0"/>
          </a:p>
          <a:p>
            <a:pPr marL="457200" indent="-457200" algn="l"/>
            <a:r>
              <a:rPr lang="ru-RU" sz="2000" dirty="0" smtClean="0"/>
              <a:t>			2.1Биоадекватные уроки</a:t>
            </a:r>
          </a:p>
          <a:p>
            <a:pPr marL="457200" indent="-457200" algn="l"/>
            <a:endParaRPr lang="ru-RU" sz="2000" dirty="0" smtClean="0"/>
          </a:p>
          <a:p>
            <a:pPr marL="457200" indent="-457200" algn="l"/>
            <a:r>
              <a:rPr lang="ru-RU" sz="2000" dirty="0" smtClean="0"/>
              <a:t>			2.2 занятия 		дополнительного образования</a:t>
            </a:r>
          </a:p>
          <a:p>
            <a:pPr marL="457200" indent="-457200" algn="l">
              <a:buAutoNum type="arabicPeriod"/>
            </a:pPr>
            <a:endParaRPr lang="ru-RU" sz="2000" dirty="0" smtClean="0"/>
          </a:p>
          <a:p>
            <a:pPr marL="457200" indent="-457200" algn="l">
              <a:buAutoNum type="arabicPeriod"/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ПРИНЦИП</a:t>
            </a:r>
            <a:br>
              <a:rPr lang="ru-RU" sz="3200" dirty="0" smtClean="0"/>
            </a:br>
            <a:r>
              <a:rPr lang="ru-RU" sz="3200" dirty="0" smtClean="0"/>
              <a:t>исчерпывающей вариативности</a:t>
            </a:r>
            <a:endParaRPr lang="ru-RU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Моё Приморье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Культура и быт народов Приморья</a:t>
            </a:r>
            <a:endParaRPr lang="ru-RU" dirty="0"/>
          </a:p>
        </p:txBody>
      </p:sp>
      <p:pic>
        <p:nvPicPr>
          <p:cNvPr id="7" name="Содержимое 6" descr="IMG-20151206-WA0016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857752" y="2928934"/>
            <a:ext cx="4041775" cy="2691822"/>
          </a:xfrm>
        </p:spPr>
      </p:pic>
      <p:pic>
        <p:nvPicPr>
          <p:cNvPr id="8" name="Содержимое 7" descr="2019-05-67916e7189d361e7b190fab1ea571994__rsu-1000-80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0034" y="2786058"/>
            <a:ext cx="4038600" cy="302895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Учебные курсы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1752" y="1357298"/>
            <a:ext cx="4040188" cy="857256"/>
          </a:xfrm>
        </p:spPr>
        <p:txBody>
          <a:bodyPr/>
          <a:lstStyle/>
          <a:p>
            <a:r>
              <a:rPr lang="ru-RU" dirty="0" smtClean="0"/>
              <a:t>Технология «Национальный Костюм»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Искусство «Культура МКН Приморья»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35729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57-ая международная ежегодная конференция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Permanent International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Altaistic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Conference</a:t>
            </a:r>
            <a:endParaRPr lang="ru-RU" dirty="0"/>
          </a:p>
        </p:txBody>
      </p:sp>
      <p:pic>
        <p:nvPicPr>
          <p:cNvPr id="7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643182"/>
            <a:ext cx="4431376" cy="3325546"/>
          </a:xfrm>
          <a:prstGeom prst="rect">
            <a:avLst/>
          </a:prstGeom>
        </p:spPr>
      </p:pic>
      <p:pic>
        <p:nvPicPr>
          <p:cNvPr id="8" name="Содержимое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43182"/>
            <a:ext cx="4421097" cy="3302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2412860" cy="732974"/>
          </a:xfrm>
        </p:spPr>
        <p:txBody>
          <a:bodyPr/>
          <a:lstStyle/>
          <a:p>
            <a:pPr algn="ctr"/>
            <a:r>
              <a:rPr lang="ru-RU" sz="3200" dirty="0" smtClean="0"/>
              <a:t>Музеи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6143636" y="1524000"/>
            <a:ext cx="2689469" cy="731520"/>
          </a:xfrm>
        </p:spPr>
        <p:txBody>
          <a:bodyPr/>
          <a:lstStyle/>
          <a:p>
            <a:pPr algn="ctr"/>
            <a:r>
              <a:rPr lang="ru-RU" sz="2800" dirty="0" smtClean="0"/>
              <a:t>Экспедиции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2412860" cy="38184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Интернет-ресурсы</a:t>
            </a:r>
          </a:p>
          <a:p>
            <a:endParaRPr lang="ru-RU" dirty="0" smtClean="0"/>
          </a:p>
          <a:p>
            <a:r>
              <a:rPr lang="ru-RU" dirty="0" smtClean="0"/>
              <a:t>Ролики </a:t>
            </a:r>
            <a:r>
              <a:rPr lang="ru-RU" dirty="0" err="1" smtClean="0"/>
              <a:t>Медиа</a:t>
            </a:r>
            <a:r>
              <a:rPr lang="ru-RU" dirty="0" smtClean="0"/>
              <a:t> – студии</a:t>
            </a:r>
          </a:p>
          <a:p>
            <a:r>
              <a:rPr lang="ru-RU" dirty="0" smtClean="0"/>
              <a:t>________________</a:t>
            </a:r>
          </a:p>
          <a:p>
            <a:r>
              <a:rPr lang="ru-RU" dirty="0" smtClean="0"/>
              <a:t>Связь с ДО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5500694" y="2471383"/>
            <a:ext cx="3500462" cy="3822192"/>
          </a:xfrm>
        </p:spPr>
        <p:txBody>
          <a:bodyPr/>
          <a:lstStyle/>
          <a:p>
            <a:r>
              <a:rPr lang="ru-RU" dirty="0" smtClean="0"/>
              <a:t>археологическая</a:t>
            </a:r>
          </a:p>
          <a:p>
            <a:endParaRPr lang="ru-RU" dirty="0" smtClean="0"/>
          </a:p>
          <a:p>
            <a:r>
              <a:rPr lang="ru-RU" dirty="0" smtClean="0"/>
              <a:t>этнографическая</a:t>
            </a:r>
          </a:p>
          <a:p>
            <a:endParaRPr lang="ru-RU" dirty="0" smtClean="0"/>
          </a:p>
          <a:p>
            <a:r>
              <a:rPr lang="ru-RU" dirty="0" smtClean="0"/>
              <a:t>Военно-краеведческая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00298" y="1500174"/>
            <a:ext cx="314327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Походы</a:t>
            </a:r>
          </a:p>
          <a:p>
            <a:endParaRPr lang="ru-RU" sz="32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ru-RU" sz="2700" dirty="0" smtClean="0"/>
              <a:t>Портативная хим. лаборатория</a:t>
            </a:r>
          </a:p>
          <a:p>
            <a:endParaRPr lang="ru-RU" sz="2700" dirty="0" smtClean="0"/>
          </a:p>
          <a:p>
            <a:r>
              <a:rPr lang="ru-RU" sz="2700" dirty="0" smtClean="0"/>
              <a:t>Атлас растений</a:t>
            </a:r>
          </a:p>
          <a:p>
            <a:r>
              <a:rPr lang="ru-RU" sz="2700" dirty="0" smtClean="0"/>
              <a:t>Атлас горных пород</a:t>
            </a:r>
          </a:p>
          <a:p>
            <a:endParaRPr lang="ru-RU" sz="2700" dirty="0" smtClean="0"/>
          </a:p>
          <a:p>
            <a:r>
              <a:rPr lang="ru-RU" sz="2700" dirty="0" smtClean="0"/>
              <a:t>Справочник насекомых</a:t>
            </a:r>
          </a:p>
          <a:p>
            <a:endParaRPr lang="ru-RU" sz="2700" dirty="0" smtClean="0"/>
          </a:p>
          <a:p>
            <a:endParaRPr lang="ru-RU" sz="32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ru-RU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Медиатеатр-студия</a:t>
            </a:r>
            <a:r>
              <a:rPr lang="ru-RU" dirty="0" smtClean="0"/>
              <a:t> «Вектор А». Пресс-центр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Юные спасатели</a:t>
            </a:r>
            <a:endParaRPr lang="ru-RU" dirty="0"/>
          </a:p>
        </p:txBody>
      </p:sp>
      <p:pic>
        <p:nvPicPr>
          <p:cNvPr id="7" name="Содержимое 6" descr="cпорт зал-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2285992"/>
            <a:ext cx="1571636" cy="2152672"/>
          </a:xfrm>
        </p:spPr>
      </p:pic>
      <p:pic>
        <p:nvPicPr>
          <p:cNvPr id="8" name="Содержимое 7" descr="япония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857356" y="3929066"/>
            <a:ext cx="2557482" cy="2085331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ДОПОЛНИТЕЛЬНОЕ   ОБРАЗОВАНИЕ</a:t>
            </a:r>
            <a:endParaRPr lang="ru-RU" dirty="0"/>
          </a:p>
        </p:txBody>
      </p:sp>
      <p:pic>
        <p:nvPicPr>
          <p:cNvPr id="9" name="Рисунок 8" descr="SDC181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357430"/>
            <a:ext cx="2381266" cy="1785950"/>
          </a:xfrm>
          <a:prstGeom prst="rect">
            <a:avLst/>
          </a:prstGeom>
        </p:spPr>
      </p:pic>
      <p:pic>
        <p:nvPicPr>
          <p:cNvPr id="11" name="Рисунок 10" descr="IMG_20190921_1406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3786190"/>
            <a:ext cx="3003661" cy="222704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Эколого-краеведческий отряд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Экспедиционный корпус</a:t>
            </a:r>
            <a:endParaRPr lang="ru-RU" dirty="0"/>
          </a:p>
        </p:txBody>
      </p:sp>
      <p:pic>
        <p:nvPicPr>
          <p:cNvPr id="7" name="Содержимое 6" descr="SDC1855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285992"/>
            <a:ext cx="4327527" cy="3245645"/>
          </a:xfrm>
        </p:spPr>
      </p:pic>
      <p:pic>
        <p:nvPicPr>
          <p:cNvPr id="8" name="Содержимое 7" descr="химический анализ воды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02648" y="2285992"/>
            <a:ext cx="4413897" cy="3071834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ДОПОЛНИТЕЛЬНОЕ   ОБРАЗОВАНИЕ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038212"/>
          </a:xfrm>
        </p:spPr>
        <p:txBody>
          <a:bodyPr/>
          <a:lstStyle/>
          <a:p>
            <a:r>
              <a:rPr lang="ru-RU" dirty="0" smtClean="0"/>
              <a:t>Увлечённость школьников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714488"/>
          <a:ext cx="5976958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 ПРОЕКТЫ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Путешествие на </a:t>
            </a:r>
            <a:r>
              <a:rPr lang="ru-RU" dirty="0" err="1" smtClean="0"/>
              <a:t>Аюнь</a:t>
            </a:r>
            <a:endParaRPr lang="ru-RU" dirty="0" smtClean="0"/>
          </a:p>
          <a:p>
            <a:r>
              <a:rPr lang="ru-RU" dirty="0" smtClean="0"/>
              <a:t>История развития культуры и искусства Приморья</a:t>
            </a:r>
          </a:p>
          <a:p>
            <a:r>
              <a:rPr lang="ru-RU" dirty="0" smtClean="0"/>
              <a:t>Особенности освоения приморских земель</a:t>
            </a:r>
          </a:p>
          <a:p>
            <a:r>
              <a:rPr lang="ru-RU" dirty="0" err="1" smtClean="0"/>
              <a:t>Квест-игры</a:t>
            </a:r>
            <a:r>
              <a:rPr lang="ru-RU" dirty="0" smtClean="0"/>
              <a:t> «Моё Приморье»</a:t>
            </a:r>
          </a:p>
          <a:p>
            <a:r>
              <a:rPr lang="ru-RU" dirty="0" smtClean="0"/>
              <a:t>Сохраним наследие древних этносов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010" y="188640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Приоритетная задача </a:t>
            </a:r>
            <a:r>
              <a:rPr lang="ru-RU" sz="1600" b="1" dirty="0"/>
              <a:t>Российской Федерации в сфере </a:t>
            </a:r>
            <a:r>
              <a:rPr lang="ru-RU" sz="1600" b="1" dirty="0" smtClean="0"/>
              <a:t>образования и воспитания </a:t>
            </a:r>
            <a:r>
              <a:rPr lang="ru-RU" sz="1600" b="1" dirty="0"/>
              <a:t>детей </a:t>
            </a:r>
            <a:r>
              <a:rPr lang="ru-RU" sz="1600" dirty="0" smtClean="0"/>
              <a:t>- развитие </a:t>
            </a:r>
            <a:r>
              <a:rPr lang="ru-RU" sz="1600" dirty="0"/>
              <a:t>высоконравственной личности, разделяющей российские традиционные духовные ценности. </a:t>
            </a:r>
            <a:r>
              <a:rPr lang="ru-RU" sz="1400" i="1" dirty="0" smtClean="0"/>
              <a:t>(Стратегия </a:t>
            </a:r>
            <a:r>
              <a:rPr lang="ru-RU" sz="1400" i="1" dirty="0"/>
              <a:t>развития воспитания в Российской Федерации на период до 2025 года  (от 29.05.2015 г. № 996-р</a:t>
            </a:r>
            <a:r>
              <a:rPr lang="ru-RU" sz="1400" i="1" dirty="0" smtClean="0"/>
              <a:t>)</a:t>
            </a:r>
            <a:endParaRPr lang="ru-RU" sz="1400" i="1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428736"/>
            <a:ext cx="860245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Конституция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Российской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Федерации</a:t>
            </a:r>
          </a:p>
          <a:p>
            <a:pPr marL="266700" indent="-266700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Федеральный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закон «Об образовании в РФ» 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от 29.12.2012 № 273-ФЗ</a:t>
            </a:r>
          </a:p>
          <a:p>
            <a:pPr marL="266700" indent="-266700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ФГОС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начального и основного общего образования 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от 17.12.2010 № 1897</a:t>
            </a:r>
          </a:p>
          <a:p>
            <a:pPr marL="266700" indent="-266700">
              <a:buFont typeface="Wingdings" pitchFamily="2" charset="2"/>
              <a:buChar char="q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Концепция духовно-нравственного развития и воспитания личности гражданина России</a:t>
            </a:r>
          </a:p>
          <a:p>
            <a:pPr marL="266700" indent="-266700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Стратегия национальной безопасности 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от 31.12.2015 №683</a:t>
            </a:r>
          </a:p>
          <a:p>
            <a:pPr marL="266700" indent="-266700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Основы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государственной культурной политики 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от 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24.12.2014 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№ 1726-р </a:t>
            </a:r>
          </a:p>
          <a:p>
            <a:pPr marL="266700" indent="-266700">
              <a:buFont typeface="Wingdings" pitchFamily="2" charset="2"/>
              <a:buChar char="q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Стратегия развития воспитания в РФ на период до 2025 года  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от 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29.05.2015 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№ 996-р</a:t>
            </a:r>
          </a:p>
          <a:p>
            <a:pPr marL="266700" indent="-266700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Концепция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развития дополнительного образования детей на период до 2020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г. 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от 04.09.2014 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№ 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808</a:t>
            </a:r>
          </a:p>
          <a:p>
            <a:pPr marL="266700" indent="-266700">
              <a:buFont typeface="Wingdings" pitchFamily="2" charset="2"/>
              <a:buChar char="q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«Основы государственной молодежной политики Российской Федерации на период до 2025года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» 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от 29.11.2014 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г. №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2403-р</a:t>
            </a:r>
          </a:p>
          <a:p>
            <a:pPr marL="266700" indent="-266700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Устав Общественной детско-юношеской организации «Вектор А» (2012)</a:t>
            </a:r>
          </a:p>
          <a:p>
            <a:pPr marL="266700" indent="-266700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Устав школы</a:t>
            </a:r>
            <a:r>
              <a:rPr lang="ru-RU" sz="1600" b="1" cap="all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cap="all" dirty="0" smtClean="0">
                <a:solidFill>
                  <a:schemeClr val="accent6">
                    <a:lumMod val="50000"/>
                  </a:schemeClr>
                </a:solidFill>
              </a:rPr>
              <a:t>( 2015)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4422" y="5429264"/>
            <a:ext cx="8424935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5366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286388"/>
            <a:ext cx="8358246" cy="139858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0000"/>
                </a:solidFill>
              </a:rPr>
              <a:t>СПАСИБО </a:t>
            </a:r>
            <a:br>
              <a:rPr lang="ru-RU" sz="4000" b="1" dirty="0" smtClean="0">
                <a:solidFill>
                  <a:srgbClr val="700000"/>
                </a:solidFill>
              </a:rPr>
            </a:br>
            <a:r>
              <a:rPr lang="ru-RU" sz="4000" b="1" dirty="0" smtClean="0">
                <a:solidFill>
                  <a:srgbClr val="700000"/>
                </a:solidFill>
              </a:rPr>
              <a:t>ЗА</a:t>
            </a:r>
            <a:br>
              <a:rPr lang="ru-RU" sz="4000" b="1" dirty="0" smtClean="0">
                <a:solidFill>
                  <a:srgbClr val="700000"/>
                </a:solidFill>
              </a:rPr>
            </a:br>
            <a:r>
              <a:rPr lang="ru-RU" sz="4000" b="1" dirty="0" smtClean="0">
                <a:solidFill>
                  <a:srgbClr val="700000"/>
                </a:solidFill>
              </a:rPr>
              <a:t>ВНИМАНИЕ</a:t>
            </a:r>
            <a:r>
              <a:rPr lang="ru-RU" sz="2400" b="1" dirty="0" smtClean="0">
                <a:solidFill>
                  <a:srgbClr val="700000"/>
                </a:solidFill>
              </a:rPr>
              <a:t/>
            </a:r>
            <a:br>
              <a:rPr lang="ru-RU" sz="2400" b="1" dirty="0" smtClean="0">
                <a:solidFill>
                  <a:srgbClr val="700000"/>
                </a:solidFill>
              </a:rPr>
            </a:br>
            <a:r>
              <a:rPr lang="ru-RU" sz="3100" b="1" dirty="0" smtClean="0">
                <a:solidFill>
                  <a:srgbClr val="700000"/>
                </a:solidFill>
              </a:rPr>
              <a:t/>
            </a:r>
            <a:br>
              <a:rPr lang="ru-RU" sz="3100" b="1" dirty="0" smtClean="0">
                <a:solidFill>
                  <a:srgbClr val="700000"/>
                </a:solidFill>
              </a:rPr>
            </a:br>
            <a:r>
              <a:rPr lang="ru-RU" sz="2200" b="1" dirty="0" smtClean="0">
                <a:solidFill>
                  <a:srgbClr val="700000"/>
                </a:solidFill>
              </a:rPr>
              <a:t/>
            </a:r>
            <a:br>
              <a:rPr lang="ru-RU" sz="2200" b="1" dirty="0" smtClean="0">
                <a:solidFill>
                  <a:srgbClr val="700000"/>
                </a:solidFill>
              </a:rPr>
            </a:br>
            <a:r>
              <a:rPr lang="ru-RU" sz="2200" b="1" dirty="0" smtClean="0">
                <a:solidFill>
                  <a:srgbClr val="700000"/>
                </a:solidFill>
              </a:rPr>
              <a:t/>
            </a:r>
            <a:br>
              <a:rPr lang="ru-RU" sz="2200" b="1" dirty="0" smtClean="0">
                <a:solidFill>
                  <a:srgbClr val="700000"/>
                </a:solidFill>
              </a:rPr>
            </a:br>
            <a:r>
              <a:rPr lang="ru-RU" sz="2200" b="1" dirty="0" smtClean="0">
                <a:solidFill>
                  <a:srgbClr val="700000"/>
                </a:solidFill>
              </a:rPr>
              <a:t/>
            </a:r>
            <a:br>
              <a:rPr lang="ru-RU" sz="2200" b="1" dirty="0" smtClean="0">
                <a:solidFill>
                  <a:srgbClr val="700000"/>
                </a:solidFill>
              </a:rPr>
            </a:br>
            <a:r>
              <a:rPr lang="ru-RU" sz="2200" b="1" dirty="0" smtClean="0">
                <a:solidFill>
                  <a:srgbClr val="700000"/>
                </a:solidFill>
              </a:rPr>
              <a:t>2021</a:t>
            </a:r>
            <a:endParaRPr lang="ru-RU" sz="2200" b="1" dirty="0">
              <a:solidFill>
                <a:srgbClr val="7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5286388"/>
            <a:ext cx="3000396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27400" y="465822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D16349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МБОУ «СОШ № 28 с. Анисимовка» </a:t>
            </a:r>
          </a:p>
          <a:p>
            <a:pPr algn="ctr"/>
            <a:r>
              <a:rPr lang="ru-RU" b="1" dirty="0" smtClean="0">
                <a:solidFill>
                  <a:srgbClr val="D16349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ШМР</a:t>
            </a:r>
            <a:endParaRPr lang="ru-RU" dirty="0"/>
          </a:p>
        </p:txBody>
      </p:sp>
      <p:pic>
        <p:nvPicPr>
          <p:cNvPr id="10" name="Рисунок 9" descr="Эмблема школы_202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20230"/>
            <a:ext cx="2500330" cy="2316974"/>
          </a:xfrm>
          <a:prstGeom prst="rect">
            <a:avLst/>
          </a:prstGeom>
        </p:spPr>
      </p:pic>
      <p:pic>
        <p:nvPicPr>
          <p:cNvPr id="11" name="Рисунок 10" descr="эмблема визит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43048"/>
            <a:ext cx="2787950" cy="2285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143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Традиционные российские ценности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- основа содержания деятельности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0810" y="5373400"/>
            <a:ext cx="1171229" cy="3847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900" dirty="0" smtClean="0"/>
              <a:t>добро</a:t>
            </a:r>
            <a:endParaRPr lang="ru-RU" sz="19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2172727"/>
            <a:ext cx="1762712" cy="3847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семья</a:t>
            </a:r>
            <a:endParaRPr lang="ru-RU" sz="1900" dirty="0"/>
          </a:p>
        </p:txBody>
      </p:sp>
      <p:sp>
        <p:nvSpPr>
          <p:cNvPr id="7" name="TextBox 6"/>
          <p:cNvSpPr txBox="1"/>
          <p:nvPr/>
        </p:nvSpPr>
        <p:spPr>
          <a:xfrm>
            <a:off x="285721" y="5929330"/>
            <a:ext cx="4358287" cy="3847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традиционные российские религии</a:t>
            </a:r>
            <a:endParaRPr lang="ru-RU" sz="1900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2666685"/>
            <a:ext cx="2198048" cy="3847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наука</a:t>
            </a:r>
            <a:endParaRPr lang="ru-RU" sz="1900" dirty="0"/>
          </a:p>
        </p:txBody>
      </p:sp>
      <p:sp>
        <p:nvSpPr>
          <p:cNvPr id="9" name="TextBox 8"/>
          <p:cNvSpPr txBox="1"/>
          <p:nvPr/>
        </p:nvSpPr>
        <p:spPr>
          <a:xfrm>
            <a:off x="298257" y="4629125"/>
            <a:ext cx="3357586" cy="3847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творчество</a:t>
            </a:r>
            <a:endParaRPr lang="ru-RU" sz="19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1678769"/>
            <a:ext cx="1541039" cy="3847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труд</a:t>
            </a:r>
            <a:endParaRPr lang="ru-RU" sz="1900" dirty="0"/>
          </a:p>
        </p:txBody>
      </p:sp>
      <p:sp>
        <p:nvSpPr>
          <p:cNvPr id="11" name="TextBox 10"/>
          <p:cNvSpPr txBox="1"/>
          <p:nvPr/>
        </p:nvSpPr>
        <p:spPr>
          <a:xfrm>
            <a:off x="5988618" y="2208257"/>
            <a:ext cx="2880165" cy="3847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900" dirty="0" smtClean="0"/>
              <a:t>гражданственность</a:t>
            </a:r>
            <a:endParaRPr lang="ru-RU" sz="1900" dirty="0"/>
          </a:p>
        </p:txBody>
      </p:sp>
      <p:sp>
        <p:nvSpPr>
          <p:cNvPr id="12" name="TextBox 11"/>
          <p:cNvSpPr txBox="1"/>
          <p:nvPr/>
        </p:nvSpPr>
        <p:spPr>
          <a:xfrm>
            <a:off x="298257" y="5499043"/>
            <a:ext cx="4071966" cy="3847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искусство и литература</a:t>
            </a:r>
            <a:endParaRPr lang="ru-RU" sz="1900" dirty="0"/>
          </a:p>
        </p:txBody>
      </p:sp>
      <p:sp>
        <p:nvSpPr>
          <p:cNvPr id="13" name="TextBox 12"/>
          <p:cNvSpPr txBox="1"/>
          <p:nvPr/>
        </p:nvSpPr>
        <p:spPr>
          <a:xfrm>
            <a:off x="298257" y="3685671"/>
            <a:ext cx="2774112" cy="3847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природа</a:t>
            </a:r>
            <a:endParaRPr lang="ru-RU" sz="1900" dirty="0"/>
          </a:p>
        </p:txBody>
      </p:sp>
      <p:sp>
        <p:nvSpPr>
          <p:cNvPr id="14" name="TextBox 13"/>
          <p:cNvSpPr txBox="1"/>
          <p:nvPr/>
        </p:nvSpPr>
        <p:spPr>
          <a:xfrm>
            <a:off x="300174" y="5068756"/>
            <a:ext cx="3714776" cy="3847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человечество</a:t>
            </a:r>
            <a:endParaRPr lang="ru-RU" sz="1900" dirty="0"/>
          </a:p>
        </p:txBody>
      </p:sp>
      <p:sp>
        <p:nvSpPr>
          <p:cNvPr id="15" name="TextBox 14"/>
          <p:cNvSpPr txBox="1"/>
          <p:nvPr/>
        </p:nvSpPr>
        <p:spPr>
          <a:xfrm>
            <a:off x="298257" y="4150903"/>
            <a:ext cx="3062144" cy="3847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свобода</a:t>
            </a:r>
            <a:endParaRPr lang="ru-RU" sz="1900" dirty="0"/>
          </a:p>
        </p:txBody>
      </p:sp>
      <p:sp>
        <p:nvSpPr>
          <p:cNvPr id="16" name="TextBox 15"/>
          <p:cNvSpPr txBox="1"/>
          <p:nvPr/>
        </p:nvSpPr>
        <p:spPr>
          <a:xfrm>
            <a:off x="6884311" y="3804643"/>
            <a:ext cx="1982593" cy="3847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900" dirty="0" smtClean="0"/>
              <a:t>совесть</a:t>
            </a:r>
            <a:endParaRPr lang="ru-RU" sz="1900" dirty="0"/>
          </a:p>
        </p:txBody>
      </p:sp>
      <p:sp>
        <p:nvSpPr>
          <p:cNvPr id="17" name="TextBox 16"/>
          <p:cNvSpPr txBox="1"/>
          <p:nvPr/>
        </p:nvSpPr>
        <p:spPr>
          <a:xfrm>
            <a:off x="6308286" y="2752443"/>
            <a:ext cx="2558657" cy="3847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900" dirty="0" smtClean="0"/>
              <a:t>смысл жизни</a:t>
            </a:r>
            <a:endParaRPr lang="ru-RU" sz="1900" dirty="0"/>
          </a:p>
        </p:txBody>
      </p:sp>
      <p:sp>
        <p:nvSpPr>
          <p:cNvPr id="18" name="TextBox 17"/>
          <p:cNvSpPr txBox="1"/>
          <p:nvPr/>
        </p:nvSpPr>
        <p:spPr>
          <a:xfrm>
            <a:off x="6596318" y="3278355"/>
            <a:ext cx="2270625" cy="3847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900" dirty="0" smtClean="0"/>
              <a:t>патриотизм</a:t>
            </a:r>
            <a:endParaRPr lang="ru-RU" sz="1900" dirty="0"/>
          </a:p>
        </p:txBody>
      </p:sp>
      <p:sp>
        <p:nvSpPr>
          <p:cNvPr id="19" name="TextBox 18"/>
          <p:cNvSpPr txBox="1"/>
          <p:nvPr/>
        </p:nvSpPr>
        <p:spPr>
          <a:xfrm>
            <a:off x="5508104" y="1647902"/>
            <a:ext cx="3360679" cy="3847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900" dirty="0" smtClean="0"/>
              <a:t>долг и моральный выбор</a:t>
            </a:r>
            <a:endParaRPr lang="ru-RU" sz="1900" dirty="0"/>
          </a:p>
        </p:txBody>
      </p:sp>
      <p:sp>
        <p:nvSpPr>
          <p:cNvPr id="20" name="TextBox 19"/>
          <p:cNvSpPr txBox="1"/>
          <p:nvPr/>
        </p:nvSpPr>
        <p:spPr>
          <a:xfrm>
            <a:off x="7415791" y="4850481"/>
            <a:ext cx="1444052" cy="3847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900" dirty="0" smtClean="0"/>
              <a:t>любовь</a:t>
            </a:r>
            <a:endParaRPr lang="ru-RU" sz="1900" dirty="0"/>
          </a:p>
        </p:txBody>
      </p:sp>
      <p:sp>
        <p:nvSpPr>
          <p:cNvPr id="21" name="TextBox 20"/>
          <p:cNvSpPr txBox="1"/>
          <p:nvPr/>
        </p:nvSpPr>
        <p:spPr>
          <a:xfrm>
            <a:off x="302762" y="3179200"/>
            <a:ext cx="2486080" cy="3847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дружба</a:t>
            </a:r>
            <a:endParaRPr lang="ru-RU" sz="1900" dirty="0"/>
          </a:p>
        </p:txBody>
      </p:sp>
      <p:sp>
        <p:nvSpPr>
          <p:cNvPr id="22" name="TextBox 21"/>
          <p:cNvSpPr txBox="1"/>
          <p:nvPr/>
        </p:nvSpPr>
        <p:spPr>
          <a:xfrm>
            <a:off x="7139819" y="4327562"/>
            <a:ext cx="1727085" cy="3847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900" dirty="0" smtClean="0"/>
              <a:t>счастье</a:t>
            </a:r>
            <a:endParaRPr lang="ru-RU" sz="1900" dirty="0"/>
          </a:p>
        </p:txBody>
      </p:sp>
      <p:sp>
        <p:nvSpPr>
          <p:cNvPr id="23" name="TextBox 22"/>
          <p:cNvSpPr txBox="1"/>
          <p:nvPr/>
        </p:nvSpPr>
        <p:spPr>
          <a:xfrm>
            <a:off x="8077906" y="5896319"/>
            <a:ext cx="788998" cy="3847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ru-RU" sz="1900" dirty="0" smtClean="0"/>
              <a:t>честь</a:t>
            </a:r>
            <a:endParaRPr lang="ru-RU" sz="1900" dirty="0"/>
          </a:p>
        </p:txBody>
      </p:sp>
      <p:sp>
        <p:nvSpPr>
          <p:cNvPr id="3" name="Прямоугольный треугольник 2"/>
          <p:cNvSpPr/>
          <p:nvPr/>
        </p:nvSpPr>
        <p:spPr>
          <a:xfrm>
            <a:off x="5121601" y="1628799"/>
            <a:ext cx="2701408" cy="4701138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ый треугольник 25"/>
          <p:cNvSpPr/>
          <p:nvPr/>
        </p:nvSpPr>
        <p:spPr>
          <a:xfrm rot="10800000">
            <a:off x="2157563" y="1628799"/>
            <a:ext cx="2854907" cy="4715147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pp.userapi.com/c830109/v830109265/103655/fOuV5ReDhi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88" r="45968"/>
          <a:stretch/>
        </p:blipFill>
        <p:spPr bwMode="auto">
          <a:xfrm>
            <a:off x="5184885" y="3209734"/>
            <a:ext cx="1080120" cy="308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 rot="3590689">
            <a:off x="3977631" y="4050049"/>
            <a:ext cx="514353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Внутреннее пространство личности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4" name="Picture 6" descr="https://pp.userapi.com/c847219/v847219215/dcb37/S8maycfHa7U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89" t="14493" r="49496"/>
          <a:stretch/>
        </p:blipFill>
        <p:spPr bwMode="auto">
          <a:xfrm>
            <a:off x="3801567" y="1700808"/>
            <a:ext cx="1166110" cy="2177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 rot="3534700">
            <a:off x="1131192" y="3554610"/>
            <a:ext cx="514353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Внешний мир (пространство, среда)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156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AutoShape 16" descr="https://tverigrad.ru/wp-content/gallery/po-tveri-proshel-bessmertnyjj-polk/MG_6633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tverigrad.ru/wp-content/gallery/po-tveri-proshel-bessmertnyjj-polk/MG_6633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142844" y="5357826"/>
            <a:ext cx="2286016" cy="1357322"/>
          </a:xfrm>
          <a:prstGeom prst="line">
            <a:avLst/>
          </a:prstGeom>
          <a:ln w="28575">
            <a:solidFill>
              <a:srgbClr val="7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000892" y="3643314"/>
            <a:ext cx="2000264" cy="142876"/>
          </a:xfrm>
          <a:prstGeom prst="line">
            <a:avLst/>
          </a:prstGeom>
          <a:ln w="28575">
            <a:solidFill>
              <a:srgbClr val="7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5072066" y="3786190"/>
            <a:ext cx="1928826" cy="1143008"/>
          </a:xfrm>
          <a:prstGeom prst="line">
            <a:avLst/>
          </a:prstGeom>
          <a:ln w="28575">
            <a:solidFill>
              <a:srgbClr val="7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428860" y="4929198"/>
            <a:ext cx="2643206" cy="428628"/>
          </a:xfrm>
          <a:prstGeom prst="line">
            <a:avLst/>
          </a:prstGeom>
          <a:ln w="28575">
            <a:solidFill>
              <a:srgbClr val="7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7015">
            <a:off x="2908709" y="4224524"/>
            <a:ext cx="1649811" cy="338554"/>
          </a:xfrm>
          <a:prstGeom prst="rect">
            <a:avLst/>
          </a:prstGeom>
          <a:noFill/>
          <a:ln>
            <a:solidFill>
              <a:srgbClr val="7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solidFill>
                  <a:srgbClr val="700000"/>
                </a:solidFill>
              </a:rPr>
              <a:t>инкультурация</a:t>
            </a:r>
            <a:endParaRPr lang="ru-RU" sz="1600" dirty="0">
              <a:solidFill>
                <a:srgbClr val="7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21412275">
            <a:off x="3681345" y="3789401"/>
            <a:ext cx="2111475" cy="338554"/>
          </a:xfrm>
          <a:prstGeom prst="rect">
            <a:avLst/>
          </a:prstGeom>
          <a:noFill/>
          <a:ln>
            <a:solidFill>
              <a:srgbClr val="7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0000"/>
                </a:solidFill>
              </a:rPr>
              <a:t>образцы поведения</a:t>
            </a:r>
            <a:endParaRPr lang="ru-RU" sz="1600" dirty="0">
              <a:solidFill>
                <a:srgbClr val="7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90857">
            <a:off x="1865557" y="3900293"/>
            <a:ext cx="1547218" cy="338554"/>
          </a:xfrm>
          <a:prstGeom prst="rect">
            <a:avLst/>
          </a:prstGeom>
          <a:noFill/>
          <a:ln>
            <a:solidFill>
              <a:srgbClr val="7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0000"/>
                </a:solidFill>
              </a:rPr>
              <a:t>социализация</a:t>
            </a:r>
            <a:endParaRPr lang="ru-RU" sz="1600" dirty="0">
              <a:solidFill>
                <a:srgbClr val="7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57818" y="3429000"/>
            <a:ext cx="1082348" cy="338554"/>
          </a:xfrm>
          <a:prstGeom prst="rect">
            <a:avLst/>
          </a:prstGeom>
          <a:noFill/>
          <a:ln>
            <a:solidFill>
              <a:srgbClr val="7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0000"/>
                </a:solidFill>
              </a:rPr>
              <a:t>ценности</a:t>
            </a:r>
            <a:endParaRPr lang="ru-RU" sz="1600" dirty="0">
              <a:solidFill>
                <a:srgbClr val="7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57950" y="3286124"/>
            <a:ext cx="902811" cy="338554"/>
          </a:xfrm>
          <a:prstGeom prst="rect">
            <a:avLst/>
          </a:prstGeom>
          <a:noFill/>
          <a:ln>
            <a:solidFill>
              <a:srgbClr val="7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0000"/>
                </a:solidFill>
              </a:rPr>
              <a:t>идеалы</a:t>
            </a:r>
            <a:endParaRPr lang="ru-RU" sz="1600" dirty="0">
              <a:solidFill>
                <a:srgbClr val="7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017942">
            <a:off x="4582799" y="4239988"/>
            <a:ext cx="1804211" cy="351629"/>
          </a:xfrm>
          <a:prstGeom prst="rect">
            <a:avLst/>
          </a:prstGeom>
          <a:noFill/>
          <a:ln>
            <a:solidFill>
              <a:srgbClr val="7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0000"/>
                </a:solidFill>
              </a:rPr>
              <a:t>самореализация</a:t>
            </a:r>
            <a:endParaRPr lang="ru-RU" sz="1600" dirty="0">
              <a:solidFill>
                <a:srgbClr val="7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21432170">
            <a:off x="7222473" y="3112334"/>
            <a:ext cx="1669047" cy="338554"/>
          </a:xfrm>
          <a:prstGeom prst="rect">
            <a:avLst/>
          </a:prstGeom>
          <a:noFill/>
          <a:ln>
            <a:solidFill>
              <a:srgbClr val="7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0000"/>
                </a:solidFill>
              </a:rPr>
              <a:t>опыт служения</a:t>
            </a:r>
            <a:endParaRPr lang="ru-RU" sz="1600" dirty="0">
              <a:solidFill>
                <a:srgbClr val="7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0017942">
            <a:off x="1400055" y="4905811"/>
            <a:ext cx="2052310" cy="338554"/>
          </a:xfrm>
          <a:prstGeom prst="rect">
            <a:avLst/>
          </a:prstGeom>
          <a:noFill/>
          <a:ln>
            <a:solidFill>
              <a:srgbClr val="7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700000"/>
                </a:solidFill>
              </a:rPr>
              <a:t>самоактуализация</a:t>
            </a:r>
            <a:endParaRPr lang="ru-RU" sz="1600" dirty="0">
              <a:solidFill>
                <a:srgbClr val="7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0926885">
            <a:off x="2945894" y="4744156"/>
            <a:ext cx="1804211" cy="351629"/>
          </a:xfrm>
          <a:prstGeom prst="rect">
            <a:avLst/>
          </a:prstGeom>
          <a:noFill/>
          <a:ln>
            <a:solidFill>
              <a:srgbClr val="7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0000"/>
                </a:solidFill>
              </a:rPr>
              <a:t>самовоспитание</a:t>
            </a:r>
            <a:endParaRPr lang="ru-RU" sz="1600" dirty="0">
              <a:solidFill>
                <a:srgbClr val="7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71802" y="5715016"/>
            <a:ext cx="5827236" cy="584775"/>
          </a:xfrm>
          <a:prstGeom prst="rect">
            <a:avLst/>
          </a:prstGeom>
          <a:noFill/>
          <a:ln>
            <a:solidFill>
              <a:srgbClr val="7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0000"/>
                </a:solidFill>
              </a:rPr>
              <a:t>ОБРАЗОВАТЕЛЬНАЯ СРЕДА</a:t>
            </a:r>
            <a:endParaRPr lang="ru-RU" sz="3200" dirty="0">
              <a:solidFill>
                <a:srgbClr val="700000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rot="16200000" flipV="1">
            <a:off x="6965173" y="3821909"/>
            <a:ext cx="1928826" cy="18573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0800000">
            <a:off x="5143504" y="4929198"/>
            <a:ext cx="3643338" cy="78581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0800000">
            <a:off x="2428860" y="5357826"/>
            <a:ext cx="6438944" cy="36671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 descr="химический анализ вод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55127">
            <a:off x="252759" y="678529"/>
            <a:ext cx="2428860" cy="1690355"/>
          </a:xfrm>
          <a:prstGeom prst="rect">
            <a:avLst/>
          </a:prstGeom>
        </p:spPr>
      </p:pic>
      <p:pic>
        <p:nvPicPr>
          <p:cNvPr id="38" name="Рисунок 37" descr="SDC151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56964">
            <a:off x="2385428" y="1236399"/>
            <a:ext cx="2214546" cy="1660910"/>
          </a:xfrm>
          <a:prstGeom prst="rect">
            <a:avLst/>
          </a:prstGeom>
        </p:spPr>
      </p:pic>
      <p:pic>
        <p:nvPicPr>
          <p:cNvPr id="40" name="Рисунок 39" descr="IMG_68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205856">
            <a:off x="6432780" y="931330"/>
            <a:ext cx="2464611" cy="1643074"/>
          </a:xfrm>
          <a:prstGeom prst="rect">
            <a:avLst/>
          </a:prstGeom>
        </p:spPr>
      </p:pic>
      <p:pic>
        <p:nvPicPr>
          <p:cNvPr id="41" name="Рисунок 40" descr="SDC122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559268">
            <a:off x="4474866" y="1342827"/>
            <a:ext cx="2285984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7906" y="1643050"/>
            <a:ext cx="5074452" cy="1000132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Clr>
                <a:srgbClr val="700000"/>
              </a:buClr>
              <a:buNone/>
            </a:pPr>
            <a:r>
              <a:rPr lang="ru-RU" sz="1400" b="1" dirty="0" smtClean="0"/>
              <a:t>ОБРАЗОВАТЕЛЬНАЯ СРЕДА  направлена на </a:t>
            </a:r>
            <a:r>
              <a:rPr lang="ru-RU" sz="1400" b="1" u="sng" dirty="0" smtClean="0"/>
              <a:t>формирование </a:t>
            </a:r>
            <a:r>
              <a:rPr lang="ru-RU" sz="1400" b="1" u="sng" dirty="0"/>
              <a:t>личности учащихся </a:t>
            </a:r>
            <a:endParaRPr lang="ru-RU" sz="1400" b="1" u="sng" dirty="0" smtClean="0"/>
          </a:p>
          <a:p>
            <a:pPr marL="0" indent="0">
              <a:buClr>
                <a:srgbClr val="700000"/>
              </a:buClr>
              <a:buNone/>
            </a:pPr>
            <a:r>
              <a:rPr lang="ru-RU" sz="1400" b="1" u="sng" dirty="0" smtClean="0"/>
              <a:t>в </a:t>
            </a:r>
            <a:r>
              <a:rPr lang="ru-RU" sz="1400" b="1" u="sng" dirty="0"/>
              <a:t>соответствии с системой ценностей российского </a:t>
            </a:r>
            <a:r>
              <a:rPr lang="ru-RU" sz="1400" b="1" u="sng" dirty="0" smtClean="0"/>
              <a:t>общества</a:t>
            </a:r>
            <a:endParaRPr lang="ru-RU" sz="1400" b="1" u="sng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786182" y="4786322"/>
            <a:ext cx="5040560" cy="14810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Clr>
                <a:srgbClr val="700000"/>
              </a:buClr>
              <a:buFont typeface="Wingdings 2"/>
              <a:buNone/>
            </a:pPr>
            <a:endParaRPr lang="ru-RU" sz="1400" b="1" dirty="0" smtClean="0"/>
          </a:p>
          <a:p>
            <a:pPr marL="0" indent="0" algn="r">
              <a:spcBef>
                <a:spcPts val="0"/>
              </a:spcBef>
              <a:buClr>
                <a:srgbClr val="700000"/>
              </a:buClr>
              <a:buFont typeface="Wingdings 2"/>
              <a:buNone/>
            </a:pPr>
            <a:r>
              <a:rPr lang="ru-RU" sz="1400" b="1" dirty="0" smtClean="0"/>
              <a:t>ДЕТСКО-ЮНОШЕСКАЯ ОБЩЕСТВЕННАЯ ОРГАНИЗАЦИЯ «ВЕКТОР А»</a:t>
            </a:r>
          </a:p>
          <a:p>
            <a:pPr marL="0" indent="0" algn="r">
              <a:spcBef>
                <a:spcPts val="0"/>
              </a:spcBef>
              <a:buClr>
                <a:srgbClr val="700000"/>
              </a:buClr>
              <a:buFont typeface="Wingdings 2"/>
              <a:buNone/>
            </a:pPr>
            <a:r>
              <a:rPr lang="ru-RU" sz="1400" dirty="0" smtClean="0"/>
              <a:t>нацелена на </a:t>
            </a:r>
            <a:r>
              <a:rPr lang="ru-RU" sz="1400" b="1" u="sng" dirty="0" smtClean="0"/>
              <a:t>всестороннее развитие и совершенствование личности детей и подростков</a:t>
            </a:r>
            <a:r>
              <a:rPr lang="ru-RU" sz="1400" dirty="0" smtClean="0"/>
              <a:t>,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567298" y="1772815"/>
            <a:ext cx="3238891" cy="24525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Clr>
                <a:srgbClr val="700000"/>
              </a:buClr>
              <a:buNone/>
            </a:pPr>
            <a:r>
              <a:rPr lang="ru-RU" sz="1400" b="1" dirty="0" smtClean="0"/>
              <a:t>ДОПОЛНИТЕЛЬНОЕ ОБРАЗОВАНИЕ – </a:t>
            </a:r>
            <a:r>
              <a:rPr lang="ru-RU" sz="1400" dirty="0" smtClean="0"/>
              <a:t>самостоятельный тип образования, </a:t>
            </a:r>
            <a:r>
              <a:rPr lang="ru-RU" sz="1400" dirty="0"/>
              <a:t>компонент субъектного становления личности и ее внутреннего </a:t>
            </a:r>
            <a:r>
              <a:rPr lang="ru-RU" sz="1400" dirty="0" smtClean="0"/>
              <a:t>роста, </a:t>
            </a:r>
          </a:p>
          <a:p>
            <a:pPr marL="0" indent="0" algn="r">
              <a:spcBef>
                <a:spcPts val="0"/>
              </a:spcBef>
              <a:buClr>
                <a:srgbClr val="700000"/>
              </a:buClr>
              <a:buNone/>
            </a:pPr>
            <a:r>
              <a:rPr lang="ru-RU" sz="1400" dirty="0" smtClean="0"/>
              <a:t>направленный на </a:t>
            </a:r>
            <a:r>
              <a:rPr lang="ru-RU" sz="1400" b="1" u="sng" dirty="0" smtClean="0"/>
              <a:t>развитие </a:t>
            </a:r>
            <a:r>
              <a:rPr lang="ru-RU" sz="1400" b="1" u="sng" dirty="0"/>
              <a:t>потенциала к самореализации каждого человека в </a:t>
            </a:r>
            <a:r>
              <a:rPr lang="ru-RU" sz="1400" b="1" u="sng" dirty="0" smtClean="0"/>
              <a:t>культуре народа</a:t>
            </a:r>
            <a:r>
              <a:rPr lang="ru-RU" sz="1400" u="sng" dirty="0" smtClean="0"/>
              <a:t> </a:t>
            </a:r>
            <a:r>
              <a:rPr lang="ru-RU" sz="1400" dirty="0"/>
              <a:t>(самоопределения и саморазвития индивидуальности)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85720" y="2786058"/>
            <a:ext cx="3183973" cy="35061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700000"/>
              </a:buClr>
              <a:buNone/>
            </a:pPr>
            <a:r>
              <a:rPr lang="ru-RU" sz="1400" b="1" dirty="0" smtClean="0"/>
              <a:t>ВНЕУРОЧНАЯ ДЕЯТЕЛЬНОСТЬ –</a:t>
            </a:r>
            <a:r>
              <a:rPr lang="ru-RU" sz="1400" dirty="0" smtClean="0"/>
              <a:t>образовательная деятельность, организуемая </a:t>
            </a:r>
          </a:p>
          <a:p>
            <a:pPr marL="0" indent="0">
              <a:spcBef>
                <a:spcPts val="0"/>
              </a:spcBef>
              <a:buClr>
                <a:srgbClr val="700000"/>
              </a:buClr>
              <a:buNone/>
            </a:pPr>
            <a:r>
              <a:rPr lang="ru-RU" sz="1400" dirty="0" smtClean="0"/>
              <a:t>в свободное от уроков время, </a:t>
            </a:r>
          </a:p>
          <a:p>
            <a:pPr marL="0" indent="0">
              <a:spcBef>
                <a:spcPts val="0"/>
              </a:spcBef>
              <a:buClr>
                <a:srgbClr val="700000"/>
              </a:buClr>
              <a:buNone/>
            </a:pPr>
            <a:r>
              <a:rPr lang="ru-RU" sz="1400" dirty="0" smtClean="0"/>
              <a:t>направленная на создание </a:t>
            </a:r>
            <a:r>
              <a:rPr lang="ru-RU" sz="1400" dirty="0"/>
              <a:t>условий </a:t>
            </a:r>
            <a:endParaRPr lang="ru-RU" sz="1400" dirty="0" smtClean="0"/>
          </a:p>
          <a:p>
            <a:pPr marL="0" indent="0">
              <a:spcBef>
                <a:spcPts val="0"/>
              </a:spcBef>
              <a:buClr>
                <a:srgbClr val="700000"/>
              </a:buClr>
              <a:buNone/>
            </a:pPr>
            <a:r>
              <a:rPr lang="ru-RU" sz="1400" dirty="0" smtClean="0"/>
              <a:t>для </a:t>
            </a:r>
            <a:r>
              <a:rPr lang="ru-RU" sz="1400" b="1" u="sng" dirty="0"/>
              <a:t>постижения обучающимися </a:t>
            </a:r>
            <a:endParaRPr lang="ru-RU" sz="1400" b="1" u="sng" dirty="0" smtClean="0"/>
          </a:p>
          <a:p>
            <a:pPr marL="0" indent="0">
              <a:spcBef>
                <a:spcPts val="0"/>
              </a:spcBef>
              <a:buClr>
                <a:srgbClr val="700000"/>
              </a:buClr>
              <a:buNone/>
            </a:pPr>
            <a:r>
              <a:rPr lang="ru-RU" sz="1400" b="1" u="sng" dirty="0" smtClean="0"/>
              <a:t>духовно-нравственных </a:t>
            </a:r>
            <a:r>
              <a:rPr lang="ru-RU" sz="1400" b="1" u="sng" dirty="0"/>
              <a:t>ценностей, культурных, образовательных, семейных традиций</a:t>
            </a:r>
            <a:r>
              <a:rPr lang="ru-RU" sz="1400" dirty="0"/>
              <a:t>, </a:t>
            </a:r>
            <a:r>
              <a:rPr lang="ru-RU" sz="1400" dirty="0" smtClean="0"/>
              <a:t> обеспечения </a:t>
            </a:r>
            <a:r>
              <a:rPr lang="ru-RU" sz="1400" dirty="0"/>
              <a:t>многообразия форм </a:t>
            </a:r>
            <a:r>
              <a:rPr lang="ru-RU" sz="1400" dirty="0" smtClean="0"/>
              <a:t> познания </a:t>
            </a:r>
            <a:r>
              <a:rPr lang="ru-RU" sz="1400" dirty="0"/>
              <a:t>и творчества, </a:t>
            </a:r>
            <a:r>
              <a:rPr lang="ru-RU" sz="1400" dirty="0" smtClean="0"/>
              <a:t> проявления </a:t>
            </a:r>
            <a:r>
              <a:rPr lang="ru-RU" sz="1400" dirty="0"/>
              <a:t>и развития своих интересов </a:t>
            </a:r>
            <a:r>
              <a:rPr lang="ru-RU" sz="1400" dirty="0" smtClean="0"/>
              <a:t> на </a:t>
            </a:r>
            <a:r>
              <a:rPr lang="ru-RU" sz="1400" dirty="0"/>
              <a:t>основе свободного выбора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11560" y="298685"/>
            <a:ext cx="7992888" cy="75405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700000"/>
                </a:solidFill>
              </a:rPr>
              <a:t>ПРИНЦИП</a:t>
            </a:r>
          </a:p>
          <a:p>
            <a:r>
              <a:rPr lang="ru-RU" sz="3200" b="1" dirty="0" smtClean="0">
                <a:solidFill>
                  <a:srgbClr val="700000"/>
                </a:solidFill>
              </a:rPr>
              <a:t>системности и целостности</a:t>
            </a:r>
            <a:endParaRPr lang="ru-RU" sz="2400" b="1" dirty="0">
              <a:solidFill>
                <a:srgbClr val="700000"/>
              </a:solidFill>
            </a:endParaRPr>
          </a:p>
        </p:txBody>
      </p:sp>
      <p:pic>
        <p:nvPicPr>
          <p:cNvPr id="23554" name="Picture 2" descr="https://img11.postila.ru/resize?w=660&amp;src=%2Fdata%2F4f%2F75%2Fac%2Faf%2F4f75acaf77b3987e54a128898d576d85ce1067f1bfc73fde7fe53301b14bc4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857496"/>
            <a:ext cx="1357322" cy="1357322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>
            <a:off x="3857620" y="2714620"/>
            <a:ext cx="428628" cy="142876"/>
          </a:xfrm>
          <a:prstGeom prst="straightConnector1">
            <a:avLst/>
          </a:prstGeom>
          <a:ln w="12700">
            <a:solidFill>
              <a:srgbClr val="7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5000628" y="2786058"/>
            <a:ext cx="500066" cy="214314"/>
          </a:xfrm>
          <a:prstGeom prst="straightConnector1">
            <a:avLst/>
          </a:prstGeom>
          <a:ln w="12700">
            <a:solidFill>
              <a:srgbClr val="7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V="1">
            <a:off x="4643438" y="3786190"/>
            <a:ext cx="928694" cy="357190"/>
          </a:xfrm>
          <a:prstGeom prst="straightConnector1">
            <a:avLst/>
          </a:prstGeom>
          <a:ln w="12700">
            <a:solidFill>
              <a:srgbClr val="7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571868" y="3429000"/>
            <a:ext cx="714380" cy="285752"/>
          </a:xfrm>
          <a:prstGeom prst="straightConnector1">
            <a:avLst/>
          </a:prstGeom>
          <a:ln w="12700">
            <a:solidFill>
              <a:srgbClr val="7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3868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0" y="1714488"/>
            <a:ext cx="8572560" cy="45089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700" b="1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ДУХОВНО-ОБОГАЩЕННАЯ ОБРАЗОВАТЕЛЬНАЯ СРЕДА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определяется, </a:t>
            </a:r>
            <a:r>
              <a:rPr lang="ru-RU" dirty="0">
                <a:solidFill>
                  <a:srgbClr val="002060"/>
                </a:solidFill>
              </a:rPr>
              <a:t>как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endParaRPr lang="ru-RU" dirty="0" smtClean="0"/>
          </a:p>
          <a:p>
            <a:pPr marL="274638" indent="-274638">
              <a:buFont typeface="Wingdings" pitchFamily="2" charset="2"/>
              <a:buChar char="q"/>
            </a:pPr>
            <a:r>
              <a:rPr lang="ru-RU" dirty="0" smtClean="0"/>
              <a:t>совокупность </a:t>
            </a:r>
            <a:r>
              <a:rPr lang="ru-RU" b="1" dirty="0"/>
              <a:t>исторически сложившихся </a:t>
            </a:r>
            <a:r>
              <a:rPr lang="ru-RU" dirty="0"/>
              <a:t>факторов, обстоятельств, ситуаций (И.А. Баева, 2002</a:t>
            </a:r>
            <a:r>
              <a:rPr lang="ru-RU" dirty="0" smtClean="0"/>
              <a:t>)</a:t>
            </a:r>
          </a:p>
          <a:p>
            <a:pPr marL="274638" indent="-274638">
              <a:buFont typeface="Wingdings" pitchFamily="2" charset="2"/>
              <a:buChar char="q"/>
            </a:pPr>
            <a:endParaRPr lang="ru-RU" dirty="0"/>
          </a:p>
          <a:p>
            <a:pPr marL="274638" indent="-274638">
              <a:buFont typeface="Wingdings" pitchFamily="2" charset="2"/>
              <a:buChar char="q"/>
            </a:pPr>
            <a:r>
              <a:rPr lang="ru-RU" dirty="0" smtClean="0"/>
              <a:t>система </a:t>
            </a:r>
            <a:r>
              <a:rPr lang="ru-RU" dirty="0"/>
              <a:t>условий, обеспечивающих формирование у личности </a:t>
            </a:r>
            <a:r>
              <a:rPr lang="ru-RU" b="1" dirty="0"/>
              <a:t>жизнеутверждающих ценностей </a:t>
            </a:r>
            <a:r>
              <a:rPr lang="ru-RU" dirty="0"/>
              <a:t>(И.Н.Емельянова, 2011</a:t>
            </a:r>
            <a:r>
              <a:rPr lang="ru-RU" dirty="0" smtClean="0"/>
              <a:t>)</a:t>
            </a:r>
          </a:p>
          <a:p>
            <a:pPr marL="274638" indent="-274638">
              <a:buFont typeface="Wingdings" pitchFamily="2" charset="2"/>
              <a:buChar char="q"/>
            </a:pPr>
            <a:endParaRPr lang="ru-RU" dirty="0"/>
          </a:p>
          <a:p>
            <a:pPr marL="274638" indent="-274638">
              <a:buFont typeface="Wingdings" pitchFamily="2" charset="2"/>
              <a:buChar char="q"/>
            </a:pPr>
            <a:r>
              <a:rPr lang="ru-RU" dirty="0" smtClean="0"/>
              <a:t>уклад</a:t>
            </a:r>
            <a:r>
              <a:rPr lang="ru-RU" dirty="0"/>
              <a:t>, установившийся порядок, задающий </a:t>
            </a:r>
            <a:r>
              <a:rPr lang="ru-RU" b="1" dirty="0"/>
              <a:t>атмосферу, стиль, дух школьной жизни</a:t>
            </a:r>
            <a:r>
              <a:rPr lang="ru-RU" dirty="0"/>
              <a:t> (А.Н. </a:t>
            </a:r>
            <a:r>
              <a:rPr lang="ru-RU" dirty="0" err="1"/>
              <a:t>Тубельский</a:t>
            </a:r>
            <a:r>
              <a:rPr lang="ru-RU" dirty="0"/>
              <a:t>, 2005</a:t>
            </a:r>
            <a:r>
              <a:rPr lang="ru-RU" dirty="0" smtClean="0"/>
              <a:t>)</a:t>
            </a:r>
          </a:p>
          <a:p>
            <a:pPr marL="274638" indent="-274638">
              <a:buFont typeface="Wingdings" pitchFamily="2" charset="2"/>
              <a:buChar char="q"/>
            </a:pPr>
            <a:endParaRPr lang="ru-RU" dirty="0"/>
          </a:p>
          <a:p>
            <a:pPr marL="274638" indent="-274638">
              <a:buFont typeface="Wingdings" pitchFamily="2" charset="2"/>
              <a:buChar char="q"/>
            </a:pPr>
            <a:r>
              <a:rPr lang="ru-RU" dirty="0" smtClean="0"/>
              <a:t>среда</a:t>
            </a:r>
            <a:r>
              <a:rPr lang="ru-RU" dirty="0"/>
              <a:t>, способная насыщать учащихся </a:t>
            </a:r>
            <a:r>
              <a:rPr lang="ru-RU" b="1" dirty="0"/>
              <a:t>глубинными смыслами духовно-нравственного содержания</a:t>
            </a:r>
            <a:r>
              <a:rPr lang="ru-RU" dirty="0"/>
              <a:t> и создавать условия для их </a:t>
            </a:r>
            <a:r>
              <a:rPr lang="ru-RU" b="1" dirty="0" err="1"/>
              <a:t>интериоризации</a:t>
            </a:r>
            <a:r>
              <a:rPr lang="ru-RU" dirty="0"/>
              <a:t> (Е.А. Морозова, 2012</a:t>
            </a:r>
            <a:r>
              <a:rPr lang="ru-RU" dirty="0" smtClean="0"/>
              <a:t>) 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7158" y="357166"/>
            <a:ext cx="8429684" cy="1285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700000"/>
                </a:solidFill>
                <a:latin typeface="+mj-lt"/>
                <a:ea typeface="+mj-ea"/>
                <a:cs typeface="+mj-cs"/>
              </a:rPr>
              <a:t>интеграция учебной деятельности, </a:t>
            </a:r>
            <a:r>
              <a:rPr lang="ru-RU" b="1" dirty="0" err="1" smtClean="0">
                <a:solidFill>
                  <a:srgbClr val="700000"/>
                </a:solidFill>
                <a:latin typeface="+mj-lt"/>
                <a:ea typeface="+mj-ea"/>
                <a:cs typeface="+mj-cs"/>
              </a:rPr>
              <a:t>д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ополнительного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образования,  внеурочной и общественной деятельности в образовательной среде сможет повлиять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 обогащение ее духовно-нравственными ценностями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7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9448" y="4941167"/>
            <a:ext cx="8501023" cy="5585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ПРИНЦИП ДУХОВНО-НРАВСТВЕННОГО ВЗАИМООБОГАЩЕНИЯ ЛИЧНОСТИ И СРЕДЫ.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Духовно-нравственные основания образовательной среды являют себя в </a:t>
            </a:r>
            <a:r>
              <a:rPr lang="ru-RU" sz="1400" i="1" dirty="0" smtClean="0">
                <a:solidFill>
                  <a:schemeClr val="tx1"/>
                </a:solidFill>
              </a:rPr>
              <a:t>образе жизни народа</a:t>
            </a:r>
            <a:r>
              <a:rPr lang="ru-RU" sz="1400" dirty="0" smtClean="0">
                <a:solidFill>
                  <a:schemeClr val="tx1"/>
                </a:solidFill>
              </a:rPr>
              <a:t>.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3522" y="205571"/>
            <a:ext cx="7772400" cy="136604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0000"/>
                </a:solidFill>
              </a:rPr>
              <a:t>ПРИНЦИПЫ ОТКРЫТОСТИ</a:t>
            </a:r>
            <a:br>
              <a:rPr lang="ru-RU" dirty="0" smtClean="0">
                <a:solidFill>
                  <a:srgbClr val="700000"/>
                </a:solidFill>
              </a:rPr>
            </a:br>
            <a:r>
              <a:rPr lang="ru-RU" sz="2400" dirty="0" smtClean="0">
                <a:solidFill>
                  <a:srgbClr val="700000"/>
                </a:solidFill>
              </a:rPr>
              <a:t>с привлечением всех доступных внешних сред и ресурсов</a:t>
            </a:r>
            <a:br>
              <a:rPr lang="ru-RU" sz="2400" dirty="0" smtClean="0">
                <a:solidFill>
                  <a:srgbClr val="700000"/>
                </a:solidFill>
              </a:rPr>
            </a:br>
            <a:endParaRPr lang="ru-RU" sz="2400" dirty="0">
              <a:solidFill>
                <a:srgbClr val="7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31708" y="1714488"/>
            <a:ext cx="8286475" cy="20894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ЯДРО 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интегрированной модели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дополнительного </a:t>
            </a:r>
            <a:r>
              <a:rPr lang="ru-RU" sz="1400" dirty="0">
                <a:solidFill>
                  <a:schemeClr val="tx1"/>
                </a:solidFill>
              </a:rPr>
              <a:t>образования, </a:t>
            </a:r>
            <a:r>
              <a:rPr lang="ru-RU" sz="1400" dirty="0" smtClean="0">
                <a:solidFill>
                  <a:schemeClr val="tx1"/>
                </a:solidFill>
              </a:rPr>
              <a:t>внеурочной, урочной  </a:t>
            </a:r>
            <a:r>
              <a:rPr lang="ru-RU" sz="1400" dirty="0">
                <a:solidFill>
                  <a:schemeClr val="tx1"/>
                </a:solidFill>
              </a:rPr>
              <a:t>и общественной деятельности учащихся </a:t>
            </a:r>
            <a:r>
              <a:rPr lang="ru-RU" sz="1400" dirty="0" smtClean="0">
                <a:solidFill>
                  <a:schemeClr val="tx1"/>
                </a:solidFill>
              </a:rPr>
              <a:t> в образовательную среду через модуль</a:t>
            </a:r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«КРАЕВЕДЕНИЕ» </a:t>
            </a:r>
            <a:r>
              <a:rPr lang="ru-RU" sz="1400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целостное становление </a:t>
            </a:r>
            <a:r>
              <a:rPr lang="ru-RU" sz="1400" b="1" dirty="0" smtClean="0">
                <a:solidFill>
                  <a:schemeClr val="tx1"/>
                </a:solidFill>
              </a:rPr>
              <a:t>личности, истинного патриота своего Отечества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589409"/>
            <a:ext cx="8496944" cy="6785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ПРИНЦИП ЛИЧНОСТНОЙ ПРЕЕМСТВЕННОСТИ ДУХОВНО-НРАВСТВЕННОГО ОПЫТА.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Воспитание и самовоспитание направлено на закрепление в новых </a:t>
            </a:r>
            <a:r>
              <a:rPr lang="ru-RU" sz="1400" dirty="0" smtClean="0">
                <a:solidFill>
                  <a:schemeClr val="tx1"/>
                </a:solidFill>
              </a:rPr>
              <a:t>поколениях культурных </a:t>
            </a:r>
            <a:r>
              <a:rPr lang="ru-RU" sz="1400" dirty="0">
                <a:solidFill>
                  <a:schemeClr val="tx1"/>
                </a:solidFill>
              </a:rPr>
              <a:t>ценностей, идеалов, смыслов, норм и форм деятельности.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9447" y="3890952"/>
            <a:ext cx="8501023" cy="9604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ПРИНЦИП ИСТОРИЧЕСКОЙ ОБУСЛОВЛЕННОСТИ ДЕЯТЕЛЬНОСТИ ОБУЧАЮЩИХСЯ.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Реализуется посредством погружения в историю</a:t>
            </a:r>
            <a:r>
              <a:rPr lang="ru-RU" sz="1400" dirty="0" smtClean="0">
                <a:solidFill>
                  <a:schemeClr val="tx1"/>
                </a:solidFill>
              </a:rPr>
              <a:t>, осмысления </a:t>
            </a:r>
            <a:r>
              <a:rPr lang="ru-RU" sz="1400" dirty="0">
                <a:solidFill>
                  <a:schemeClr val="tx1"/>
                </a:solidFill>
              </a:rPr>
              <a:t>духовно-нравственных уроков,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ценностей и образов прошлого, преломления их в будущее, </a:t>
            </a:r>
            <a:r>
              <a:rPr lang="ru-RU" sz="1400" dirty="0" smtClean="0">
                <a:solidFill>
                  <a:schemeClr val="tx1"/>
                </a:solidFill>
              </a:rPr>
              <a:t>создания </a:t>
            </a:r>
            <a:r>
              <a:rPr lang="ru-RU" sz="1400" dirty="0">
                <a:solidFill>
                  <a:schemeClr val="tx1"/>
                </a:solidFill>
              </a:rPr>
              <a:t>положительной мотивации на принятие традиций и развития новых позитивных способов </a:t>
            </a:r>
            <a:r>
              <a:rPr lang="ru-RU" sz="1400" dirty="0" smtClean="0">
                <a:solidFill>
                  <a:schemeClr val="tx1"/>
                </a:solidFill>
              </a:rPr>
              <a:t>межличностного взаимодействия.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2844" y="6357958"/>
            <a:ext cx="8858312" cy="285752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7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786058"/>
            <a:ext cx="6929486" cy="2857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ОПЫТ  </a:t>
            </a:r>
            <a:r>
              <a:rPr lang="ru-RU" sz="1400" b="1" dirty="0" smtClean="0">
                <a:solidFill>
                  <a:schemeClr val="tx1"/>
                </a:solidFill>
              </a:rPr>
              <a:t>ПРЕОДОЛЕНИЯ</a:t>
            </a:r>
            <a:r>
              <a:rPr lang="ru-RU" sz="1400" dirty="0" smtClean="0">
                <a:solidFill>
                  <a:schemeClr val="tx1"/>
                </a:solidFill>
              </a:rPr>
              <a:t> ТРУДНОСТЕЙ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286124"/>
            <a:ext cx="7643866" cy="2857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АКТУАЛИЗАЦИЯ СТРЕМЛЕНИЯ К </a:t>
            </a:r>
            <a:r>
              <a:rPr lang="ru-RU" sz="1400" b="1" dirty="0" smtClean="0">
                <a:solidFill>
                  <a:schemeClr val="tx1"/>
                </a:solidFill>
              </a:rPr>
              <a:t>ПОЗНАНИЮ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2357430"/>
            <a:ext cx="6572296" cy="2857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ФОРМИРОВАНИЕ </a:t>
            </a:r>
            <a:r>
              <a:rPr lang="ru-RU" sz="1400" b="1" dirty="0" smtClean="0">
                <a:solidFill>
                  <a:schemeClr val="tx1"/>
                </a:solidFill>
              </a:rPr>
              <a:t>МИРОВОЗЗРЕНИЯ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3786190"/>
            <a:ext cx="7929618" cy="428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УСТАНОВЛЕНИЕ </a:t>
            </a:r>
            <a:r>
              <a:rPr lang="ru-RU" sz="1200" b="1" dirty="0" smtClean="0">
                <a:solidFill>
                  <a:schemeClr val="tx1"/>
                </a:solidFill>
              </a:rPr>
              <a:t>ПОНИМАНИЯ</a:t>
            </a:r>
            <a:r>
              <a:rPr lang="ru-RU" sz="1200" dirty="0" smtClean="0">
                <a:solidFill>
                  <a:schemeClr val="tx1"/>
                </a:solidFill>
              </a:rPr>
              <a:t> МЕЖДУ МИРОМ ВНУТРЕННИМ И ВНЕШНИМ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500570"/>
            <a:ext cx="8215370" cy="2857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РАДОСТЬ ЖИЗНИ, ТВОРЧЕСТВА, ОПЫТ ПЕРЕЖИВАНИЯ </a:t>
            </a:r>
            <a:r>
              <a:rPr lang="ru-RU" sz="1400" b="1" dirty="0" smtClean="0">
                <a:solidFill>
                  <a:schemeClr val="tx1"/>
                </a:solidFill>
              </a:rPr>
              <a:t>ВДОХНОВЕН</a:t>
            </a:r>
            <a:r>
              <a:rPr lang="ru-RU" sz="1400" dirty="0" smtClean="0">
                <a:solidFill>
                  <a:schemeClr val="tx1"/>
                </a:solidFill>
              </a:rPr>
              <a:t>НОГО ТРУДА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6" name="Прямая соединительная линия 15"/>
          <p:cNvCxnSpPr>
            <a:endCxn id="14" idx="3"/>
          </p:cNvCxnSpPr>
          <p:nvPr/>
        </p:nvCxnSpPr>
        <p:spPr>
          <a:xfrm>
            <a:off x="7143768" y="1071546"/>
            <a:ext cx="1500198" cy="3571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14" idx="1"/>
          </p:cNvCxnSpPr>
          <p:nvPr/>
        </p:nvCxnSpPr>
        <p:spPr>
          <a:xfrm rot="5400000">
            <a:off x="-607255" y="2178835"/>
            <a:ext cx="3500462" cy="1428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0" name="Picture 2" descr="https://s3-us-west-1.amazonaws.com/webofficevideos/stockphotos/3DWomanCharacter/3D-Women-Pose-B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786322"/>
            <a:ext cx="1285884" cy="1285884"/>
          </a:xfrm>
          <a:prstGeom prst="rect">
            <a:avLst/>
          </a:prstGeom>
          <a:noFill/>
        </p:spPr>
      </p:pic>
      <p:sp>
        <p:nvSpPr>
          <p:cNvPr id="43012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4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6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https://img11.postila.ru/resize?w=660&amp;src=%2Fdata%2F4f%2F75%2Fac%2Faf%2F4f75acaf77b3987e54a128898d576d85ce1067f1bfc73fde7fe53301b14bc4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143512"/>
            <a:ext cx="1214446" cy="1214446"/>
          </a:xfrm>
          <a:prstGeom prst="rect">
            <a:avLst/>
          </a:prstGeom>
          <a:noFill/>
        </p:spPr>
      </p:pic>
      <p:pic>
        <p:nvPicPr>
          <p:cNvPr id="43017" name="Picture 9" descr="C:\Users\прозорова\Desktop\Новая папка\3D-Women-Shake-Hand-01-e14847051526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786322"/>
            <a:ext cx="857256" cy="785512"/>
          </a:xfrm>
          <a:prstGeom prst="rect">
            <a:avLst/>
          </a:prstGeom>
          <a:noFill/>
        </p:spPr>
      </p:pic>
      <p:pic>
        <p:nvPicPr>
          <p:cNvPr id="43018" name="Picture 10" descr="C:\Users\прозорова\Desktop\Новая папка\83646734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643446"/>
            <a:ext cx="1000132" cy="1000132"/>
          </a:xfrm>
          <a:prstGeom prst="rect">
            <a:avLst/>
          </a:prstGeom>
          <a:noFill/>
        </p:spPr>
      </p:pic>
      <p:pic>
        <p:nvPicPr>
          <p:cNvPr id="43020" name="Picture 12" descr="C:\Users\прозорова\Desktop\Новая папка\manwithfriends051024x102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4714884"/>
            <a:ext cx="1000132" cy="1000132"/>
          </a:xfrm>
          <a:prstGeom prst="rect">
            <a:avLst/>
          </a:prstGeom>
          <a:noFill/>
        </p:spPr>
      </p:pic>
      <p:pic>
        <p:nvPicPr>
          <p:cNvPr id="43021" name="Picture 13" descr="C:\Users\прозорова\Desktop\Новая папка\man-with-group-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5143512"/>
            <a:ext cx="1714512" cy="1137175"/>
          </a:xfrm>
          <a:prstGeom prst="rect">
            <a:avLst/>
          </a:prstGeom>
          <a:noFill/>
        </p:spPr>
      </p:pic>
      <p:pic>
        <p:nvPicPr>
          <p:cNvPr id="43022" name="Picture 14" descr="C:\Users\прозорова\Desktop\Новая папка\Prezentacja-Biznesu-MLM-1024x102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9586" y="5286388"/>
            <a:ext cx="1000156" cy="1000156"/>
          </a:xfrm>
          <a:prstGeom prst="rect">
            <a:avLst/>
          </a:prstGeom>
          <a:noFill/>
        </p:spPr>
      </p:pic>
      <p:pic>
        <p:nvPicPr>
          <p:cNvPr id="43023" name="Picture 15" descr="C:\Users\прозорова\Desktop\Новая папка\untitle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32" y="4929198"/>
            <a:ext cx="1357322" cy="1357322"/>
          </a:xfrm>
          <a:prstGeom prst="rect">
            <a:avLst/>
          </a:prstGeom>
          <a:noFill/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142844" y="6357958"/>
            <a:ext cx="8858312" cy="285752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7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71604" y="642918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E65C36"/>
                </a:solidFill>
              </a:rPr>
              <a:t>ПРИНЦИП </a:t>
            </a:r>
          </a:p>
          <a:p>
            <a:pPr algn="ctr"/>
            <a:r>
              <a:rPr lang="ru-RU" sz="3200" dirty="0" smtClean="0">
                <a:solidFill>
                  <a:srgbClr val="E65C36"/>
                </a:solidFill>
              </a:rPr>
              <a:t> актуальности и адекватности</a:t>
            </a:r>
            <a:endParaRPr lang="ru-RU" sz="3200" dirty="0">
              <a:solidFill>
                <a:srgbClr val="E65C3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357158" y="692696"/>
            <a:ext cx="8786842" cy="5544616"/>
          </a:xfrm>
        </p:spPr>
        <p:txBody>
          <a:bodyPr>
            <a:noAutofit/>
          </a:bodyPr>
          <a:lstStyle/>
          <a:p>
            <a:pPr algn="l" fontAlgn="base"/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214290"/>
            <a:ext cx="5572164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Принцип</a:t>
            </a:r>
          </a:p>
          <a:p>
            <a:pPr algn="ctr"/>
            <a:r>
              <a:rPr lang="ru-RU" sz="3200" dirty="0" smtClean="0"/>
              <a:t>ИННОВАЦИОННОСТИ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714488"/>
            <a:ext cx="59293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ВСЕХ УРОВНЯХ: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Отдельного школьника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Школьного коллектива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Технологий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Модулей и секторов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5" name="Рисунок 4" descr="описываем объек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1285860"/>
            <a:ext cx="2313727" cy="1610229"/>
          </a:xfrm>
          <a:prstGeom prst="rect">
            <a:avLst/>
          </a:prstGeom>
        </p:spPr>
      </p:pic>
      <p:pic>
        <p:nvPicPr>
          <p:cNvPr id="8" name="Рисунок 7" descr="SDC194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2099" y="2000240"/>
            <a:ext cx="1535917" cy="2047890"/>
          </a:xfrm>
          <a:prstGeom prst="rect">
            <a:avLst/>
          </a:prstGeom>
        </p:spPr>
      </p:pic>
      <p:pic>
        <p:nvPicPr>
          <p:cNvPr id="9" name="Рисунок 8" descr="SDC186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3929066"/>
            <a:ext cx="2190733" cy="1643050"/>
          </a:xfrm>
          <a:prstGeom prst="rect">
            <a:avLst/>
          </a:prstGeom>
        </p:spPr>
      </p:pic>
      <p:pic>
        <p:nvPicPr>
          <p:cNvPr id="10" name="Рисунок 9" descr="Рисунок1нпнрпмнпнсм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4786322"/>
            <a:ext cx="1785926" cy="178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5069</TotalTime>
  <Words>724</Words>
  <Application>Microsoft Office PowerPoint</Application>
  <PresentationFormat>Экран (4:3)</PresentationFormat>
  <Paragraphs>178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Официальная</vt:lpstr>
      <vt:lpstr>            Проектирование образовательной среды для реализации модуля «Краеведение»     2021</vt:lpstr>
      <vt:lpstr>Слайд 2</vt:lpstr>
      <vt:lpstr>Традиционные российские ценности - основа содержания деятельности</vt:lpstr>
      <vt:lpstr>Слайд 4</vt:lpstr>
      <vt:lpstr>Слайд 5</vt:lpstr>
      <vt:lpstr>Слайд 6</vt:lpstr>
      <vt:lpstr>ПРИНЦИПЫ ОТКРЫТОСТИ с привлечением всех доступных внешних сред и ресурсов </vt:lpstr>
      <vt:lpstr>Слайд 8</vt:lpstr>
      <vt:lpstr>          </vt:lpstr>
      <vt:lpstr>Слайд 10</vt:lpstr>
      <vt:lpstr>ПРИНЦИП  специализации локальных образовательных сред</vt:lpstr>
      <vt:lpstr>ПРИНЦИП исчерпывающей вариативности</vt:lpstr>
      <vt:lpstr>Учебные курсы</vt:lpstr>
      <vt:lpstr>57-ая международная ежегодная конференция Permanent International Altaistic Conference</vt:lpstr>
      <vt:lpstr>Внеурочная деятельность</vt:lpstr>
      <vt:lpstr>ДОПОЛНИТЕЛЬНОЕ   ОБРАЗОВАНИЕ</vt:lpstr>
      <vt:lpstr>ДОПОЛНИТЕЛЬНОЕ   ОБРАЗОВАНИЕ</vt:lpstr>
      <vt:lpstr>Увлечённость школьников</vt:lpstr>
      <vt:lpstr>НАШИ  ПРОЕКТЫ</vt:lpstr>
      <vt:lpstr>            СПАСИБО  ЗА ВНИМАНИЕ     2021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преемственной организации внеурочной деятельности и дополнительного образования</dc:title>
  <dc:creator>1</dc:creator>
  <cp:lastModifiedBy>Admin</cp:lastModifiedBy>
  <cp:revision>354</cp:revision>
  <dcterms:created xsi:type="dcterms:W3CDTF">2016-06-11T05:07:19Z</dcterms:created>
  <dcterms:modified xsi:type="dcterms:W3CDTF">2021-10-18T11:16:22Z</dcterms:modified>
</cp:coreProperties>
</file>