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sldIdLst>
    <p:sldId id="352" r:id="rId2"/>
    <p:sldId id="301" r:id="rId3"/>
    <p:sldId id="364" r:id="rId4"/>
    <p:sldId id="332" r:id="rId5"/>
    <p:sldId id="365" r:id="rId6"/>
    <p:sldId id="388" r:id="rId7"/>
    <p:sldId id="389" r:id="rId8"/>
    <p:sldId id="362" r:id="rId9"/>
    <p:sldId id="387" r:id="rId10"/>
    <p:sldId id="367" r:id="rId11"/>
    <p:sldId id="334" r:id="rId12"/>
    <p:sldId id="390" r:id="rId13"/>
    <p:sldId id="344" r:id="rId14"/>
    <p:sldId id="343" r:id="rId15"/>
    <p:sldId id="347" r:id="rId16"/>
    <p:sldId id="345" r:id="rId17"/>
    <p:sldId id="391" r:id="rId18"/>
    <p:sldId id="368" r:id="rId19"/>
    <p:sldId id="392" r:id="rId20"/>
    <p:sldId id="393" r:id="rId21"/>
    <p:sldId id="369" r:id="rId22"/>
    <p:sldId id="371" r:id="rId23"/>
    <p:sldId id="348" r:id="rId24"/>
    <p:sldId id="372" r:id="rId25"/>
    <p:sldId id="336" r:id="rId26"/>
    <p:sldId id="337" r:id="rId27"/>
    <p:sldId id="338" r:id="rId28"/>
    <p:sldId id="339" r:id="rId29"/>
    <p:sldId id="373" r:id="rId30"/>
    <p:sldId id="350" r:id="rId31"/>
    <p:sldId id="349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4" r:id="rId40"/>
    <p:sldId id="370" r:id="rId41"/>
    <p:sldId id="374" r:id="rId42"/>
    <p:sldId id="386" r:id="rId43"/>
    <p:sldId id="26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CC"/>
    <a:srgbClr val="CC6600"/>
    <a:srgbClr val="663300"/>
    <a:srgbClr val="FF0000"/>
    <a:srgbClr val="99FFCC"/>
    <a:srgbClr val="000099"/>
    <a:srgbClr val="FF00FF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8483" autoAdjust="0"/>
  </p:normalViewPr>
  <p:slideViewPr>
    <p:cSldViewPr>
      <p:cViewPr>
        <p:scale>
          <a:sx n="94" d="100"/>
          <a:sy n="94" d="100"/>
        </p:scale>
        <p:origin x="-11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84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9008-E3BA-4FDA-94B1-1848B1FC48DB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56C6-B95F-49F2-A371-216AD3168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6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754B86-B6B0-4CED-9FF2-5DA8FF7096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795" y="4343386"/>
            <a:ext cx="5486386" cy="4114777"/>
          </a:xfrm>
          <a:prstGeom prst="rect">
            <a:avLst/>
          </a:prstGeom>
        </p:spPr>
        <p:txBody>
          <a:bodyPr spcFirstLastPara="1" wrap="square" lIns="84394" tIns="84394" rIns="84394" bIns="84394" anchor="t" anchorCtr="0">
            <a:noAutofit/>
          </a:bodyPr>
          <a:lstStyle/>
          <a:p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8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ЦелИ</a:t>
            </a:r>
            <a:r>
              <a:rPr lang="ru-RU" dirty="0" smtClean="0"/>
              <a:t>, цель в исследовании</a:t>
            </a:r>
            <a:r>
              <a:rPr lang="ru-RU" baseline="0" dirty="0" smtClean="0"/>
              <a:t> одна.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5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т 5 поменять местами, после цели идут задачи, а уже после них</a:t>
            </a:r>
            <a:r>
              <a:rPr lang="ru-RU" baseline="0" dirty="0" smtClean="0"/>
              <a:t> гипотеза.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5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младшего? Может, убрать это слово?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97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Исследовательский проект – это проект с элементами исследования или исследовательская</a:t>
            </a:r>
            <a:r>
              <a:rPr lang="ru-RU" baseline="0" dirty="0" smtClean="0"/>
              <a:t> работа?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6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добавить наставника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1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2D9C75-20DA-4FED-963D-F90BA52311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3ECB15-D8C1-4880-96FE-68B08830DD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689D8B-4B38-4540-A0F3-2A243BE34F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схема или организационная диаграмма" type="dgm">
  <p:cSld name="Заголовок, схема или организационная диаграмма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7"/>
          <p:cNvSpPr txBox="1"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>
            <a:spLocks noGrp="1"/>
          </p:cNvSpPr>
          <p:nvPr>
            <p:ph type="dgm" idx="2"/>
          </p:nvPr>
        </p:nvSpPr>
        <p:spPr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6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AD9F5A-B4A4-4F4E-9299-1996D955CD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F60A45-0BA4-406E-81F7-C22316FF1C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F1C5BF-37D6-4E9B-9709-E2BDF6013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954A38-4857-4A0A-91EC-A06684BC1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E40645-41D6-454A-B892-4F6FB2921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3FC96F-FBF8-499C-8D41-7BBA052937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84E219-D2E3-4B72-82E4-6F5FE42FAC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7FD382-0C94-4CB6-B28D-0CFC1EC52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0C672C3-D205-49E9-B21A-4068AB3584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295400" y="1524000"/>
            <a:ext cx="7772400" cy="33528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ПРОЕКТНО-ИССЛЕДОВАТЕЛЬСКАЯ ДЕЯТЕЛЬНОСТЬ ШКОЛЬНИКОВ: ИНСТРУМЕНТЫ, МЕТОДЫ, ТЕХНОЛОГИИ</a:t>
            </a:r>
            <a:r>
              <a:rPr 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endParaRPr lang="ru-RU" sz="3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4571999"/>
            <a:ext cx="7332592" cy="1809627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Гуремина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Нонна Викторовна</a:t>
            </a:r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кандидат географических наук,  доцент, главный эксперт ГАУ ДПО ПК ИРО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Семаль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Виктория Андреевна – </a:t>
            </a:r>
          </a:p>
          <a:p>
            <a:pPr>
              <a:spcBef>
                <a:spcPts val="0"/>
              </a:spcBef>
              <a:defRPr/>
            </a:pPr>
            <a:r>
              <a:rPr lang="ru-RU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кандидат </a:t>
            </a: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биологических </a:t>
            </a:r>
            <a:r>
              <a:rPr lang="ru-RU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наук,  доцент, главный </a:t>
            </a: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специалист </a:t>
            </a:r>
            <a:r>
              <a:rPr lang="ru-RU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ГАУ ДПО ПК ИРО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9463" name="AutoShape 7" descr="Логотип ПК ИРО полноразмерный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4889"/>
            <a:ext cx="3672840" cy="6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696200" cy="13716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МЕТОДЫ НАУЧНОГО ИССЛЕДОВАНИЯ</a:t>
            </a:r>
            <a:endParaRPr lang="ru-RU" alt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5181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1. Теоретические: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анализ научной литературы;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анализ и синтез </a:t>
            </a:r>
            <a:r>
              <a:rPr lang="ru-RU" dirty="0">
                <a:latin typeface="Bookman Old Style" panose="02050604050505020204" pitchFamily="18" charset="0"/>
              </a:rPr>
              <a:t>научных </a:t>
            </a:r>
            <a:r>
              <a:rPr lang="ru-RU" dirty="0" smtClean="0">
                <a:latin typeface="Bookman Old Style" panose="02050604050505020204" pitchFamily="18" charset="0"/>
              </a:rPr>
              <a:t>концепций;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контент-анализ.</a:t>
            </a:r>
            <a:endParaRPr lang="ru-RU" dirty="0">
              <a:latin typeface="Bookman Old Style" panose="02050604050505020204" pitchFamily="18" charset="0"/>
            </a:endParaRP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2. </a:t>
            </a:r>
            <a:r>
              <a:rPr lang="ru-RU" b="1" dirty="0">
                <a:latin typeface="Bookman Old Style" panose="02050604050505020204" pitchFamily="18" charset="0"/>
              </a:rPr>
              <a:t>Эмпирические (опытно-экспериментальные </a:t>
            </a:r>
            <a:r>
              <a:rPr lang="ru-RU" b="1" dirty="0" smtClean="0">
                <a:latin typeface="Bookman Old Style" panose="02050604050505020204" pitchFamily="18" charset="0"/>
              </a:rPr>
              <a:t>методы):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Bookman Old Style" panose="02050604050505020204" pitchFamily="18" charset="0"/>
              </a:rPr>
              <a:t>н</a:t>
            </a:r>
            <a:r>
              <a:rPr lang="ru-RU" dirty="0" smtClean="0">
                <a:latin typeface="Bookman Old Style" panose="02050604050505020204" pitchFamily="18" charset="0"/>
              </a:rPr>
              <a:t>аблюдение;</a:t>
            </a:r>
            <a:endParaRPr lang="ru-RU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анкетирование;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эксперимент;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анализ.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-1211" r="-197" b="402"/>
          <a:stretch/>
        </p:blipFill>
        <p:spPr bwMode="auto">
          <a:xfrm>
            <a:off x="6249955" y="4267200"/>
            <a:ext cx="25700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98080" cy="990600"/>
          </a:xfrm>
        </p:spPr>
        <p:txBody>
          <a:bodyPr/>
          <a:lstStyle/>
          <a:p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ЭТАПЫ ИССЛЕДОВАНИЯ</a:t>
            </a:r>
            <a:endParaRPr lang="ru-RU" altLang="ru-RU" sz="4000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66800" y="914400"/>
            <a:ext cx="80772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Первый этап </a:t>
            </a:r>
            <a:r>
              <a:rPr lang="ru-RU" alt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исследования - подготовительный - включает в себя выбор проблемы и темы, определение и подготовку объекта и предмета, цели и задач, разработку гипотезы исследования, подготовку инструментария, обучение участников исследования.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Второй этап </a:t>
            </a:r>
            <a:r>
              <a:rPr lang="ru-RU" alt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- конструирующий - это формирование предварительных выводов, их апробирование и уточнение.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Третий этап </a:t>
            </a:r>
            <a:r>
              <a:rPr lang="ru-RU" alt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– экспериментальный.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Четвёртый этап </a:t>
            </a:r>
            <a:r>
              <a:rPr lang="ru-RU" alt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– контрольный.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 i="1" dirty="0" smtClean="0">
                <a:latin typeface="Bookman Old Style" panose="02050604050505020204" pitchFamily="18" charset="0"/>
                <a:cs typeface="Times New Roman" pitchFamily="18" charset="0"/>
              </a:rPr>
              <a:t>Пятый – заключительный </a:t>
            </a:r>
            <a:r>
              <a:rPr lang="ru-RU" alt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- подведение итогов и оформление результатов.</a:t>
            </a:r>
            <a:r>
              <a:rPr lang="ru-RU" altLang="ru-RU" dirty="0" smtClean="0">
                <a:latin typeface="Bookman Old Style" panose="02050604050505020204" pitchFamily="18" charset="0"/>
              </a:rPr>
              <a:t> 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4624"/>
            <a:ext cx="7467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ЭТАПЫ </a:t>
            </a: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ИССЛЕДОВАНИЯ</a:t>
            </a:r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692696"/>
            <a:ext cx="77724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1. Обоснование </a:t>
            </a:r>
            <a:r>
              <a:rPr lang="ru-RU" sz="2700" b="1" dirty="0" smtClean="0">
                <a:latin typeface="Bookman Old Style" pitchFamily="18" charset="0"/>
              </a:rPr>
              <a:t>актуальности</a:t>
            </a:r>
            <a:r>
              <a:rPr lang="ru-RU" sz="2700" dirty="0" smtClean="0">
                <a:latin typeface="Bookman Old Style" pitchFamily="18" charset="0"/>
              </a:rPr>
              <a:t> выбранной темы (</a:t>
            </a: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литературная матрица</a:t>
            </a:r>
            <a:r>
              <a:rPr lang="ru-RU" sz="2700" dirty="0" smtClean="0">
                <a:latin typeface="Bookman Old Style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2. Выдвижение </a:t>
            </a:r>
            <a:r>
              <a:rPr lang="ru-RU" sz="2700" b="1" dirty="0" smtClean="0">
                <a:latin typeface="Bookman Old Style" pitchFamily="18" charset="0"/>
              </a:rPr>
              <a:t>гипотезы</a:t>
            </a:r>
            <a:r>
              <a:rPr lang="ru-RU" sz="2700" dirty="0" smtClean="0">
                <a:latin typeface="Bookman Old Style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3. Постановка </a:t>
            </a:r>
            <a:r>
              <a:rPr lang="ru-RU" sz="2700" b="1" dirty="0" smtClean="0">
                <a:solidFill>
                  <a:srgbClr val="00B050"/>
                </a:solidFill>
                <a:latin typeface="Bookman Old Style" pitchFamily="18" charset="0"/>
              </a:rPr>
              <a:t>цели</a:t>
            </a:r>
            <a:r>
              <a:rPr lang="ru-RU" sz="2700" b="1" dirty="0" smtClean="0">
                <a:latin typeface="Bookman Old Style" pitchFamily="18" charset="0"/>
              </a:rPr>
              <a:t> и задач </a:t>
            </a:r>
            <a:r>
              <a:rPr lang="ru-RU" sz="2700" dirty="0" smtClean="0">
                <a:latin typeface="Bookman Old Style" pitchFamily="18" charset="0"/>
              </a:rPr>
              <a:t>исследования.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4. Определение </a:t>
            </a:r>
            <a:r>
              <a:rPr lang="ru-RU" sz="2700" b="1" dirty="0" smtClean="0">
                <a:latin typeface="Bookman Old Style" pitchFamily="18" charset="0"/>
              </a:rPr>
              <a:t>объекта и предмета(</a:t>
            </a:r>
            <a:r>
              <a:rPr lang="ru-RU" sz="2700" b="1" dirty="0" err="1" smtClean="0">
                <a:latin typeface="Bookman Old Style" pitchFamily="18" charset="0"/>
              </a:rPr>
              <a:t>ов</a:t>
            </a:r>
            <a:r>
              <a:rPr lang="ru-RU" sz="2700" b="1" dirty="0" smtClean="0">
                <a:latin typeface="Bookman Old Style" pitchFamily="18" charset="0"/>
              </a:rPr>
              <a:t>) </a:t>
            </a:r>
            <a:r>
              <a:rPr lang="ru-RU" sz="2700" dirty="0" smtClean="0">
                <a:latin typeface="Bookman Old Style" pitchFamily="18" charset="0"/>
              </a:rPr>
              <a:t>исследования.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5. Выбор </a:t>
            </a:r>
            <a:r>
              <a:rPr lang="ru-RU" sz="2700" b="1" dirty="0" smtClean="0">
                <a:latin typeface="Bookman Old Style" pitchFamily="18" charset="0"/>
              </a:rPr>
              <a:t>методов (методик) </a:t>
            </a:r>
            <a:r>
              <a:rPr lang="ru-RU" sz="2700" dirty="0" smtClean="0">
                <a:latin typeface="Bookman Old Style" pitchFamily="18" charset="0"/>
              </a:rPr>
              <a:t>проведения исследования.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6. Описание </a:t>
            </a:r>
            <a:r>
              <a:rPr lang="ru-RU" sz="2700" b="1" dirty="0" smtClean="0">
                <a:latin typeface="Bookman Old Style" pitchFamily="18" charset="0"/>
              </a:rPr>
              <a:t>процесса</a:t>
            </a:r>
            <a:r>
              <a:rPr lang="ru-RU" sz="2700" dirty="0" smtClean="0">
                <a:latin typeface="Bookman Old Style" pitchFamily="18" charset="0"/>
              </a:rPr>
              <a:t> исследования.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7. Обобщение </a:t>
            </a:r>
            <a:r>
              <a:rPr lang="ru-RU" sz="2700" b="1" dirty="0" smtClean="0">
                <a:latin typeface="Bookman Old Style" pitchFamily="18" charset="0"/>
              </a:rPr>
              <a:t>результатов</a:t>
            </a:r>
            <a:r>
              <a:rPr lang="ru-RU" sz="2700" dirty="0" smtClean="0">
                <a:latin typeface="Bookman Old Style" pitchFamily="18" charset="0"/>
              </a:rPr>
              <a:t> исследования.</a:t>
            </a:r>
          </a:p>
          <a:p>
            <a:pPr marL="0" indent="0">
              <a:buNone/>
            </a:pPr>
            <a:r>
              <a:rPr lang="ru-RU" sz="2700" dirty="0" smtClean="0">
                <a:latin typeface="Bookman Old Style" pitchFamily="18" charset="0"/>
              </a:rPr>
              <a:t>8. Формулирование </a:t>
            </a:r>
            <a:r>
              <a:rPr lang="ru-RU" sz="2700" b="1" dirty="0" smtClean="0">
                <a:latin typeface="Bookman Old Style" pitchFamily="18" charset="0"/>
              </a:rPr>
              <a:t>выводов</a:t>
            </a:r>
            <a:r>
              <a:rPr lang="ru-RU" sz="2700" dirty="0" smtClean="0">
                <a:latin typeface="Bookman Old Style" pitchFamily="18" charset="0"/>
              </a:rPr>
              <a:t> и оценка полученных результатов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7FAC-FD90-495F-9B6F-A38160E19F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848600" cy="18288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ВОПРОСЫ, ПОМОГАЮЩИЕ ВЫБРАТЬ ТЕМУ ИССЛЕДОВАНИЯ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143000" y="1833880"/>
            <a:ext cx="7848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Что мне интересно больше всего?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Чем я хочу заниматься в первую очередь?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Чем я чаще всего занимаюсь в свободное время?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О чём хотелось бы узнать как можно больше?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Чем я мог бы гордиться? </a:t>
            </a:r>
            <a:endParaRPr lang="ru-RU" altLang="ru-RU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935162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ОРГАНИЗАЦИЯ</a:t>
            </a:r>
            <a:b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ИССЛЕДОВАТЕЛЬСКОЙ ДЕЯТЕЛЬНОСТИ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734187"/>
              </p:ext>
            </p:extLst>
          </p:nvPr>
        </p:nvGraphicFramePr>
        <p:xfrm>
          <a:off x="1061720" y="1981200"/>
          <a:ext cx="7929880" cy="4648201"/>
        </p:xfrm>
        <a:graphic>
          <a:graphicData uri="http://schemas.openxmlformats.org/drawingml/2006/table">
            <a:tbl>
              <a:tblPr/>
              <a:tblGrid>
                <a:gridCol w="3187226"/>
                <a:gridCol w="2280152"/>
                <a:gridCol w="2462502"/>
              </a:tblGrid>
              <a:tr h="2446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Задачи обогащения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исследовательского опыта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Методы и способы деятельности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Урочная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Внеурочная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4246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обогащение исследовательского опыта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школьников через дальнейшее накопление представлений об исследовательской деятельности, ее средствах и способах, осознание логики исследования и развитие исследовательских умений;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увеличение сложности учебно-исследовательских задач,  развернутость и осознанность рассуждений, обобщений и выводов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мини-исследования, уроки-исследования, коллективное выполнение и защита исследовательских работ, наблюдение, анкетирование, эксперимент и другие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различные внеклассные занятия по предметам, а также домашние исследования школьников, подготовка, презентация и защита проектно- исследовательских работ на конференциях, участие в конкурсах, олимпиадах.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838200"/>
          </a:xfrm>
        </p:spPr>
        <p:txBody>
          <a:bodyPr/>
          <a:lstStyle/>
          <a:p>
            <a:pPr algn="ctr"/>
            <a:r>
              <a:rPr lang="ru-RU" altLang="ru-RU" sz="4800" b="1" dirty="0" smtClean="0">
                <a:latin typeface="Bookman Old Style" panose="02050604050505020204" pitchFamily="18" charset="0"/>
                <a:cs typeface="Times New Roman" pitchFamily="18" charset="0"/>
              </a:rPr>
              <a:t>ПЛАН РАБОТЫ:</a:t>
            </a:r>
            <a:endParaRPr lang="ru-RU" altLang="ru-RU" dirty="0" smtClean="0">
              <a:latin typeface="Bookman Old Style" panose="02050604050505020204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143000" y="1143000"/>
            <a:ext cx="7848600" cy="5334000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Тема исследовательской работы.</a:t>
            </a:r>
            <a:r>
              <a:rPr lang="ru-RU" alt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Как будет называться мое исследование?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Введение.</a:t>
            </a:r>
            <a:r>
              <a:rPr lang="ru-RU" alt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Актуальность проблемы. В чем необходимость моей работы?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>
                <a:latin typeface="Bookman Old Style" panose="02050604050505020204" pitchFamily="18" charset="0"/>
                <a:cs typeface="Times New Roman" pitchFamily="18" charset="0"/>
              </a:rPr>
              <a:t>Гипотеза исследования</a:t>
            </a:r>
            <a:r>
              <a:rPr lang="ru-RU" altLang="ru-RU" sz="2000" b="1" i="1" dirty="0">
                <a:latin typeface="Bookman Old Style" panose="02050604050505020204" pitchFamily="18" charset="0"/>
                <a:cs typeface="Times New Roman" pitchFamily="18" charset="0"/>
              </a:rPr>
              <a:t>. </a:t>
            </a:r>
            <a:r>
              <a:rPr lang="ru-RU" altLang="ru-RU" sz="2000" i="1" dirty="0">
                <a:latin typeface="Bookman Old Style" panose="02050604050505020204" pitchFamily="18" charset="0"/>
                <a:cs typeface="Times New Roman" pitchFamily="18" charset="0"/>
              </a:rPr>
              <a:t>Я предполагаю, что 1 как-то влияет на 2.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Цель (предмет, объект). </a:t>
            </a:r>
            <a:r>
              <a:rPr lang="ru-RU" alt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Что я хочу исследовать?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>
                <a:latin typeface="Bookman Old Style" panose="02050604050505020204" pitchFamily="18" charset="0"/>
                <a:cs typeface="Times New Roman" pitchFamily="18" charset="0"/>
              </a:rPr>
              <a:t>Задачи исследования</a:t>
            </a: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Объекты и методы.</a:t>
            </a:r>
            <a:r>
              <a:rPr lang="ru-RU" altLang="ru-RU" sz="2000" i="1" dirty="0">
                <a:latin typeface="Bookman Old Style" panose="02050604050505020204" pitchFamily="18" charset="0"/>
                <a:cs typeface="Times New Roman" pitchFamily="18" charset="0"/>
              </a:rPr>
              <a:t> Каким образом я проводил исследование?</a:t>
            </a:r>
            <a:endParaRPr lang="ru-RU" altLang="ru-RU" sz="20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Дата и место проведения моего исследования.</a:t>
            </a:r>
            <a:endParaRPr lang="ru-RU" altLang="ru-RU" sz="2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Описание работы.</a:t>
            </a:r>
            <a:r>
              <a:rPr lang="ru-RU" alt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000" i="1" dirty="0" smtClean="0">
                <a:latin typeface="Bookman Old Style" panose="02050604050505020204" pitchFamily="18" charset="0"/>
                <a:cs typeface="Times New Roman" pitchFamily="18" charset="0"/>
              </a:rPr>
              <a:t>Мои результаты исследования.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Выводы.</a:t>
            </a:r>
            <a:r>
              <a:rPr lang="ru-RU" altLang="ru-RU" sz="2000" dirty="0" smtClean="0">
                <a:latin typeface="Bookman Old Style" panose="02050604050505020204" pitchFamily="18" charset="0"/>
                <a:cs typeface="Times New Roman" pitchFamily="18" charset="0"/>
              </a:rPr>
              <a:t>  Ответы на задачи. 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000" b="1" dirty="0" smtClean="0">
                <a:latin typeface="Bookman Old Style" panose="02050604050505020204" pitchFamily="18" charset="0"/>
                <a:cs typeface="Times New Roman" pitchFamily="18" charset="0"/>
              </a:rPr>
              <a:t>Литература. </a:t>
            </a:r>
            <a:endParaRPr lang="ru-RU" altLang="ru-RU" sz="2000" dirty="0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2087562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УСЛОВИЯ ФОРМИРОВАНИЯ ИССЛЕДОВАТЕЛЬСКИХ КОМПЕТЕНЦИЙ</a:t>
            </a:r>
            <a:endParaRPr lang="ru-RU" altLang="ru-RU" sz="4000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66800" y="2514600"/>
            <a:ext cx="7772400" cy="4343400"/>
          </a:xfrm>
        </p:spPr>
        <p:txBody>
          <a:bodyPr>
            <a:normAutofit/>
          </a:bodyPr>
          <a:lstStyle/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Целенаправленность и систематичность;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600" b="1" dirty="0" err="1" smtClean="0">
                <a:latin typeface="Bookman Old Style" panose="02050604050505020204" pitchFamily="18" charset="0"/>
                <a:cs typeface="Times New Roman" pitchFamily="18" charset="0"/>
              </a:rPr>
              <a:t>Мотивированность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Творческая атмосфера;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Личность педагога;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Учет индивидуальных особенностей школьника.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6632"/>
            <a:ext cx="7772400" cy="155976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«ПРОБЛЕМЫ» ИССЛЕДОВАТЕЛЬСКОЙ РАБОТЫ</a:t>
            </a:r>
            <a:endParaRPr lang="ru-RU" altLang="ru-RU" sz="40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50292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Исследование,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но не </a:t>
            </a:r>
            <a:r>
              <a:rPr lang="ru-RU" b="1" i="1" dirty="0" smtClean="0">
                <a:latin typeface="Bookman Old Style" pitchFamily="18" charset="0"/>
              </a:rPr>
              <a:t>реферирование;</a:t>
            </a:r>
          </a:p>
          <a:p>
            <a:pPr marL="0" indent="0" eaLnBrk="1" hangingPunct="1">
              <a:buFontTx/>
              <a:buNone/>
              <a:defRPr/>
            </a:pPr>
            <a:endParaRPr lang="ru-RU" sz="1200" dirty="0" smtClean="0">
              <a:latin typeface="Bookman Old Style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Детские исследования и социально значимые задачи –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можно совмещать, но не злоупотреблять</a:t>
            </a:r>
            <a:r>
              <a:rPr lang="ru-RU" b="1" i="1" dirty="0" smtClean="0">
                <a:latin typeface="Bookman Old Style" pitchFamily="18" charset="0"/>
              </a:rPr>
              <a:t>;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sz="900" dirty="0" smtClean="0">
              <a:latin typeface="Bookman Old Style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Исследование,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но не </a:t>
            </a:r>
            <a:r>
              <a:rPr lang="ru-RU" b="1" i="1" dirty="0" smtClean="0">
                <a:latin typeface="Bookman Old Style" pitchFamily="18" charset="0"/>
              </a:rPr>
              <a:t>пропаганда;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ru-RU" sz="1800" dirty="0" smtClean="0">
              <a:latin typeface="Bookman Old Style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Исследование,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а не </a:t>
            </a:r>
            <a:r>
              <a:rPr lang="ru-RU" b="1" i="1" dirty="0" smtClean="0">
                <a:latin typeface="Bookman Old Style" pitchFamily="18" charset="0"/>
              </a:rPr>
              <a:t>расследование.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7FAC-FD90-495F-9B6F-A38160E19F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Bookman Old Style" panose="02050604050505020204" pitchFamily="18" charset="0"/>
              </a:rPr>
              <a:t>ИНТЕРАКТИВНЫЙ ОПРОС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800600"/>
          </a:xfrm>
        </p:spPr>
        <p:txBody>
          <a:bodyPr/>
          <a:lstStyle/>
          <a:p>
            <a:pPr marL="630238" indent="-547688">
              <a:buFont typeface="Wingdings" panose="05000000000000000000" pitchFamily="2" charset="2"/>
              <a:buChar char="Ø"/>
            </a:pPr>
            <a:r>
              <a:rPr lang="ru-RU" sz="5400" dirty="0" smtClean="0">
                <a:latin typeface="Bookman Old Style" panose="02050604050505020204" pitchFamily="18" charset="0"/>
              </a:rPr>
              <a:t>Заходим на сайт </a:t>
            </a:r>
            <a:r>
              <a:rPr lang="en-US" sz="5400" b="1" u="sng" dirty="0" smtClean="0">
                <a:latin typeface="Bookman Old Style" panose="02050604050505020204" pitchFamily="18" charset="0"/>
              </a:rPr>
              <a:t>WWW.MENTI.COM</a:t>
            </a:r>
          </a:p>
          <a:p>
            <a:pPr marL="630238" indent="-547688">
              <a:buFont typeface="Wingdings" panose="05000000000000000000" pitchFamily="2" charset="2"/>
              <a:buChar char="Ø"/>
            </a:pPr>
            <a:r>
              <a:rPr lang="ru-RU" sz="5400" dirty="0" smtClean="0">
                <a:latin typeface="Bookman Old Style" panose="02050604050505020204" pitchFamily="18" charset="0"/>
              </a:rPr>
              <a:t>Вводим код:</a:t>
            </a:r>
          </a:p>
          <a:p>
            <a:pPr marL="630238" indent="0">
              <a:buNone/>
            </a:pPr>
            <a:r>
              <a:rPr lang="ru-RU" sz="6600" b="1" u="sng" dirty="0">
                <a:latin typeface="Bookman Old Style" panose="02050604050505020204" pitchFamily="18" charset="0"/>
              </a:rPr>
              <a:t>78 80 19 3</a:t>
            </a:r>
            <a:endParaRPr lang="en-US" sz="6600" b="1" u="sng" dirty="0" smtClean="0">
              <a:latin typeface="Bookman Old Style" panose="02050604050505020204" pitchFamily="18" charset="0"/>
            </a:endParaRPr>
          </a:p>
          <a:p>
            <a:pPr marL="82296" indent="0" algn="ctr">
              <a:buNone/>
            </a:pPr>
            <a:endParaRPr lang="ru-RU" sz="1800" b="1" u="sng" dirty="0" smtClean="0">
              <a:latin typeface="Bookman Old Style" panose="02050604050505020204" pitchFamily="18" charset="0"/>
            </a:endParaRPr>
          </a:p>
          <a:p>
            <a:pPr marL="82296" indent="0" algn="ctr">
              <a:buNone/>
            </a:pPr>
            <a:r>
              <a:rPr lang="en-US" sz="1800" b="1" u="sng" dirty="0" smtClean="0">
                <a:latin typeface="Bookman Old Style" panose="02050604050505020204" pitchFamily="18" charset="0"/>
              </a:rPr>
              <a:t>https</a:t>
            </a:r>
            <a:r>
              <a:rPr lang="en-US" sz="1800" b="1" u="sng" dirty="0">
                <a:latin typeface="Bookman Old Style" panose="02050604050505020204" pitchFamily="18" charset="0"/>
              </a:rPr>
              <a:t>://www.mentimeter.com/s/776a51f52aa1342342790b7fb9d7c23a/6bb453b02e77</a:t>
            </a:r>
            <a:endParaRPr lang="en-US" sz="1800" b="1" u="sng" dirty="0" smtClean="0">
              <a:latin typeface="Bookman Old Style" panose="020506040505050202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7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802880" cy="2057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НАУЧНЫЙ ЖУРНАЛ ДЛЯ ШКОЛЬНИКОВ «СТАРТ В НАУКЕ»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en-US" sz="3200" b="1" u="sng" dirty="0" smtClean="0">
                <a:latin typeface="Bookman Old Style" pitchFamily="18" charset="0"/>
              </a:rPr>
              <a:t>https://science-start.ru/</a:t>
            </a:r>
            <a:endParaRPr lang="ru-RU" sz="3200" b="1" u="sng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7924800" cy="411923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400" b="1" dirty="0" smtClean="0">
                <a:latin typeface="Bookman Old Style" panose="02050604050505020204" pitchFamily="18" charset="0"/>
                <a:cs typeface="Times New Roman" pitchFamily="18" charset="0"/>
              </a:rPr>
              <a:t>СТРУКТУРА ПРЕЗЕНТАЦИИ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Исследовательская и проектная деятельность.</a:t>
            </a: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Сходства и различия исследовательской и проектной деятельности.</a:t>
            </a: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Инструменты, методы и </a:t>
            </a:r>
            <a:r>
              <a:rPr lang="ru-RU" altLang="ru-RU" sz="3600" b="1" dirty="0">
                <a:latin typeface="Bookman Old Style" panose="02050604050505020204" pitchFamily="18" charset="0"/>
                <a:cs typeface="Times New Roman" pitchFamily="18" charset="0"/>
              </a:rPr>
              <a:t>технологии 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исследовательской и проектной деятельности</a:t>
            </a:r>
            <a:r>
              <a:rPr lang="ru-RU" altLang="ru-RU" sz="3600" b="1" dirty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Рефлексия.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2133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НАУЧНЫЙ ЖУРНАЛ ДЛЯ СТАРШЕКЛАССНИКОВ И УЧИТЕЛЕЙ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«МЕЖДУНАРОДНЫЙ ШКОЛЬНЫЙ НАУЧНЫЙ ВЕСТНИК»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en-US" sz="2800" b="1" u="sng" dirty="0" smtClean="0">
                <a:latin typeface="Bookman Old Style" pitchFamily="18" charset="0"/>
              </a:rPr>
              <a:t>https://school-herald.ru/</a:t>
            </a:r>
            <a:endParaRPr lang="ru-RU" sz="2800" b="1" u="sng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092"/>
          <a:stretch>
            <a:fillRect/>
          </a:stretch>
        </p:blipFill>
        <p:spPr bwMode="auto">
          <a:xfrm>
            <a:off x="1143000" y="2209800"/>
            <a:ext cx="7848600" cy="452204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3276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Bookman Old Style" panose="02050604050505020204" pitchFamily="18" charset="0"/>
              </a:rPr>
              <a:t>ПРОКТНАЯ ДЕЯТЕЛЬНОСТЬ </a:t>
            </a:r>
            <a:br>
              <a:rPr lang="ru-RU" sz="4800" b="1" dirty="0" smtClean="0">
                <a:latin typeface="Bookman Old Style" panose="02050604050505020204" pitchFamily="18" charset="0"/>
              </a:rPr>
            </a:br>
            <a:r>
              <a:rPr lang="ru-RU" sz="4800" b="1" dirty="0" smtClean="0">
                <a:latin typeface="Bookman Old Style" panose="02050604050505020204" pitchFamily="18" charset="0"/>
              </a:rPr>
              <a:t>И ЕЕ</a:t>
            </a:r>
            <a:br>
              <a:rPr lang="ru-RU" sz="4800" b="1" dirty="0" smtClean="0">
                <a:latin typeface="Bookman Old Style" panose="02050604050505020204" pitchFamily="18" charset="0"/>
              </a:rPr>
            </a:br>
            <a:r>
              <a:rPr lang="ru-RU" sz="4800" b="1" dirty="0" smtClean="0">
                <a:latin typeface="Bookman Old Style" panose="02050604050505020204" pitchFamily="18" charset="0"/>
              </a:rPr>
              <a:t>ОРГАНИЗАЦИЯ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3105151" cy="30622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62088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ОСОБЕННОСТИ ПРОЕКТА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Проект создает что-то </a:t>
            </a:r>
            <a:r>
              <a:rPr lang="ru-RU" b="1" dirty="0" smtClean="0">
                <a:latin typeface="Bookman Old Style" panose="02050604050505020204" pitchFamily="18" charset="0"/>
              </a:rPr>
              <a:t>новое;</a:t>
            </a: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Результат проекта должен быть социально </a:t>
            </a:r>
            <a:r>
              <a:rPr lang="ru-RU" b="1" dirty="0" smtClean="0">
                <a:latin typeface="Bookman Old Style" panose="02050604050505020204" pitchFamily="18" charset="0"/>
              </a:rPr>
              <a:t>востребованным;</a:t>
            </a: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Результат проекта должен кто-то </a:t>
            </a:r>
            <a:r>
              <a:rPr lang="ru-RU" b="1" dirty="0" smtClean="0">
                <a:latin typeface="Bookman Old Style" panose="02050604050505020204" pitchFamily="18" charset="0"/>
              </a:rPr>
              <a:t>принимать;</a:t>
            </a: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Ключевым в реализации проекта является получение опыта изменения мира через свою </a:t>
            </a:r>
            <a:r>
              <a:rPr lang="ru-RU" b="1" dirty="0" smtClean="0">
                <a:latin typeface="Bookman Old Style" panose="02050604050505020204" pitchFamily="18" charset="0"/>
              </a:rPr>
              <a:t>деятельность.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1066800"/>
          </a:xfrm>
        </p:spPr>
        <p:txBody>
          <a:bodyPr>
            <a:normAutofit/>
          </a:bodyPr>
          <a:lstStyle/>
          <a:p>
            <a:r>
              <a:rPr lang="ru-RU" altLang="ru-RU" sz="4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 - ЭТО «5+1 П»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1143000" y="1143000"/>
            <a:ext cx="7848600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Проблема;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Проектирование (планирование);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Поиск информации;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Продукт;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Презентация.</a:t>
            </a:r>
          </a:p>
          <a:p>
            <a:pPr>
              <a:buFont typeface="Wingdings" pitchFamily="2" charset="2"/>
              <a:buNone/>
            </a:pPr>
            <a:endParaRPr lang="ru-RU" altLang="ru-RU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b="1" i="1" dirty="0" smtClean="0">
                <a:latin typeface="Bookman Old Style" panose="02050604050505020204" pitchFamily="18" charset="0"/>
                <a:cs typeface="Times New Roman" pitchFamily="18" charset="0"/>
              </a:rPr>
              <a:t>Шестое «П» проекта - это его портфолио , т.е. папка, в которой собраны все рабочие материалы, в том числе черновики, дневные планы, отчеты и др.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14488" cy="126523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ЭТАПЫ РАБОТЫ НАД ПРОЕКТОМ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524000"/>
            <a:ext cx="7714488" cy="4724400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Выделение </a:t>
            </a:r>
            <a:r>
              <a:rPr lang="ru-RU" b="1" dirty="0" smtClean="0">
                <a:latin typeface="Bookman Old Style" panose="02050604050505020204" pitchFamily="18" charset="0"/>
              </a:rPr>
              <a:t>проблемы;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latin typeface="Bookman Old Style" panose="02050604050505020204" pitchFamily="18" charset="0"/>
              </a:rPr>
              <a:t>остановка </a:t>
            </a:r>
            <a:r>
              <a:rPr lang="ru-RU" b="1" dirty="0">
                <a:latin typeface="Bookman Old Style" panose="02050604050505020204" pitchFamily="18" charset="0"/>
              </a:rPr>
              <a:t>целей и </a:t>
            </a:r>
            <a:r>
              <a:rPr lang="ru-RU" b="1" dirty="0" smtClean="0">
                <a:latin typeface="Bookman Old Style" panose="02050604050505020204" pitchFamily="18" charset="0"/>
              </a:rPr>
              <a:t>планирование;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man Old Style" panose="02050604050505020204" pitchFamily="18" charset="0"/>
              </a:rPr>
              <a:t>Разработка проектного решения (продукта);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man Old Style" panose="02050604050505020204" pitchFamily="18" charset="0"/>
              </a:rPr>
              <a:t>Оформление </a:t>
            </a:r>
            <a:r>
              <a:rPr lang="ru-RU" b="1" dirty="0">
                <a:latin typeface="Bookman Old Style" panose="02050604050505020204" pitchFamily="18" charset="0"/>
              </a:rPr>
              <a:t>результатов и их </a:t>
            </a:r>
            <a:r>
              <a:rPr lang="ru-RU" b="1" dirty="0" smtClean="0">
                <a:latin typeface="Bookman Old Style" panose="02050604050505020204" pitchFamily="18" charset="0"/>
              </a:rPr>
              <a:t>представление;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man Old Style" panose="02050604050505020204" pitchFamily="18" charset="0"/>
              </a:rPr>
              <a:t>Выделение </a:t>
            </a:r>
            <a:r>
              <a:rPr lang="ru-RU" b="1" dirty="0">
                <a:latin typeface="Bookman Old Style" panose="02050604050505020204" pitchFamily="18" charset="0"/>
              </a:rPr>
              <a:t>и </a:t>
            </a:r>
            <a:r>
              <a:rPr lang="ru-RU" b="1" dirty="0" smtClean="0">
                <a:latin typeface="Bookman Old Style" panose="02050604050505020204" pitchFamily="18" charset="0"/>
              </a:rPr>
              <a:t>рефлексия образовательных результатов.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48600" cy="13716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 ПРОЕКТОВ </a:t>
            </a:r>
            <a:b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ПО ДОМИНИРУЮЩЕЙ ДЕЯТЕЛЬНОСТИ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1066800" y="1828800"/>
            <a:ext cx="7924800" cy="5029200"/>
          </a:xfrm>
        </p:spPr>
        <p:txBody>
          <a:bodyPr>
            <a:noAutofit/>
          </a:bodyPr>
          <a:lstStyle/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Практико-ориентированный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Исследовательский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Информационный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Творческий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Ролевой проект. </a:t>
            </a:r>
            <a:endParaRPr lang="ru-RU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8288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 ПРОЕКТОВ </a:t>
            </a:r>
            <a:b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ПО КОМПЛЕКТНОСТИ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1066800" y="2057400"/>
            <a:ext cx="78486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900" b="1" i="1" dirty="0" err="1" smtClean="0">
                <a:latin typeface="Bookman Old Style" panose="02050604050505020204" pitchFamily="18" charset="0"/>
                <a:cs typeface="Times New Roman" pitchFamily="18" charset="0"/>
              </a:rPr>
              <a:t>Монопроекты</a:t>
            </a:r>
            <a:r>
              <a:rPr lang="ru-RU" altLang="ru-RU" sz="2900" b="1" i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altLang="ru-RU" sz="2900" dirty="0" smtClean="0">
                <a:latin typeface="Bookman Old Style" panose="02050604050505020204" pitchFamily="18" charset="0"/>
                <a:cs typeface="Times New Roman" pitchFamily="18" charset="0"/>
              </a:rPr>
              <a:t> Проводятся в рамках одного предмета или одной области знания. Но могут использовать информацию из других областей знания и деятельности.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900" b="1" i="1" dirty="0" err="1" smtClean="0">
                <a:latin typeface="Bookman Old Style" panose="02050604050505020204" pitchFamily="18" charset="0"/>
                <a:cs typeface="Times New Roman" pitchFamily="18" charset="0"/>
              </a:rPr>
              <a:t>Межпредметные</a:t>
            </a:r>
            <a:r>
              <a:rPr lang="ru-RU" altLang="ru-RU" sz="29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900" b="1" i="1" dirty="0" smtClean="0">
                <a:latin typeface="Bookman Old Style" panose="02050604050505020204" pitchFamily="18" charset="0"/>
                <a:cs typeface="Times New Roman" pitchFamily="18" charset="0"/>
              </a:rPr>
              <a:t>проекты</a:t>
            </a:r>
            <a:r>
              <a:rPr lang="ru-RU" altLang="ru-RU" sz="2900" dirty="0" smtClean="0">
                <a:latin typeface="Bookman Old Style" panose="02050604050505020204" pitchFamily="18" charset="0"/>
                <a:cs typeface="Times New Roman" pitchFamily="18" charset="0"/>
              </a:rPr>
              <a:t>. Выполняются исключительно во внеурочное время и под руководством нескольких специалистов в различных областях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 ПРОЕКТОВ </a:t>
            </a:r>
            <a:b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ПО ПРОДОЛЖИТЕЛЬНОСТИ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638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Мини-проекты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могут укладываться в урок или часть урока.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Краткосрочные 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требуют 4-6 уроков для координации деятельности участников проектных групп. Основная работа по сбору информации, изготовлению продукта и подготовке презентации - в рамках внеклассной деятельности и дома.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Недельные 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выполняются в группах в ходе проектной недели, их реализация занимает примерно 30-40 часов и целиком проходит с участием руководителя проекта. Возможно сочетание классных и внеклассных форм работы.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Долгосрочные (годичные) 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могут выполняться и в группах и индивидуально. Весь цикл - от определения темы до презентации (защиты) - выполняется во внеурочное время.</a:t>
            </a:r>
          </a:p>
          <a:p>
            <a:pPr>
              <a:buFontTx/>
              <a:buNone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РОЛЬ УЧИТЕЛЯ В ПРОЕКТЕ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1066800"/>
            <a:ext cx="8001000" cy="5638800"/>
          </a:xfrm>
        </p:spPr>
        <p:txBody>
          <a:bodyPr>
            <a:normAutofit lnSpcReduction="10000"/>
          </a:bodyPr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энтузиаст,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вдохновляющий и мотивирующий учащихся на достижение цели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специалист,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обладающий знаниями и умениями в нескольких (не обязательно во всех областях)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консультант,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организующий доступ к информационным ресурсам, в т. ч. к другим специалистам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руководитель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(особенно в вопросах планирования времени)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организатор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обсуждения различных способов преодоления возникающих трудностей 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координатор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группового процесса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эксперт,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анализирующий результаты выполненного проекта.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Bookman Old Style" panose="02050604050505020204" pitchFamily="18" charset="0"/>
              </a:rPr>
              <a:t>ИНТЕРАКТИВНЫЙ ОПРОС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800600"/>
          </a:xfrm>
        </p:spPr>
        <p:txBody>
          <a:bodyPr>
            <a:normAutofit/>
          </a:bodyPr>
          <a:lstStyle/>
          <a:p>
            <a:pPr marL="630238" indent="-547688">
              <a:buFont typeface="Wingdings" panose="05000000000000000000" pitchFamily="2" charset="2"/>
              <a:buChar char="Ø"/>
            </a:pPr>
            <a:r>
              <a:rPr lang="ru-RU" sz="5400" dirty="0" smtClean="0">
                <a:latin typeface="Bookman Old Style" panose="02050604050505020204" pitchFamily="18" charset="0"/>
              </a:rPr>
              <a:t>Заходим на сайт </a:t>
            </a:r>
            <a:r>
              <a:rPr lang="en-US" sz="5400" b="1" u="sng" dirty="0" smtClean="0">
                <a:latin typeface="Bookman Old Style" panose="02050604050505020204" pitchFamily="18" charset="0"/>
              </a:rPr>
              <a:t>WWW.MENTI.COM</a:t>
            </a:r>
          </a:p>
          <a:p>
            <a:pPr marL="630238" indent="-547688">
              <a:buFont typeface="Wingdings" panose="05000000000000000000" pitchFamily="2" charset="2"/>
              <a:buChar char="Ø"/>
            </a:pPr>
            <a:r>
              <a:rPr lang="ru-RU" sz="5400" dirty="0" smtClean="0">
                <a:latin typeface="Bookman Old Style" panose="02050604050505020204" pitchFamily="18" charset="0"/>
              </a:rPr>
              <a:t>Вводим код:</a:t>
            </a:r>
          </a:p>
          <a:p>
            <a:pPr marL="630238" indent="0">
              <a:buNone/>
            </a:pPr>
            <a:r>
              <a:rPr lang="ru-RU" sz="6600" b="1" u="sng" dirty="0">
                <a:latin typeface="Bookman Old Style" panose="02050604050505020204" pitchFamily="18" charset="0"/>
              </a:rPr>
              <a:t>8183 8470</a:t>
            </a:r>
            <a:endParaRPr lang="en-US" sz="5400" b="1" u="sng" dirty="0" smtClean="0">
              <a:latin typeface="Bookman Old Style" panose="02050604050505020204" pitchFamily="18" charset="0"/>
            </a:endParaRPr>
          </a:p>
          <a:p>
            <a:pPr marL="82296" indent="0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pPr marL="82296" indent="0" algn="ctr">
              <a:buNone/>
            </a:pPr>
            <a:r>
              <a:rPr lang="en-US" sz="2000" u="sng" dirty="0" smtClean="0">
                <a:latin typeface="Bookman Old Style" panose="02050604050505020204" pitchFamily="18" charset="0"/>
              </a:rPr>
              <a:t>https</a:t>
            </a:r>
            <a:r>
              <a:rPr lang="en-US" sz="2000" u="sng" dirty="0">
                <a:latin typeface="Bookman Old Style" panose="02050604050505020204" pitchFamily="18" charset="0"/>
              </a:rPr>
              <a:t>://www.mentimeter.com/s/0767c086acf7c579f745d27790857760/227627690eac</a:t>
            </a:r>
            <a:endParaRPr lang="ru-RU" sz="2000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1219200" y="2270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latin typeface="Bookman Old Style" panose="02050604050505020204" pitchFamily="18" charset="0"/>
              </a:rPr>
              <a:t>ТРЕНДЫ СОВРЕМЕННОГО ОБРАЗОВАНИЯ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18353" y="1808278"/>
            <a:ext cx="2041525" cy="1722437"/>
          </a:xfrm>
          <a:prstGeom prst="rect">
            <a:avLst/>
          </a:prstGeom>
          <a:noFill/>
          <a:ln w="317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586831" y="1739208"/>
            <a:ext cx="1824038" cy="1701800"/>
          </a:xfrm>
          <a:prstGeom prst="rect">
            <a:avLst/>
          </a:prstGeom>
          <a:noFill/>
          <a:ln w="31750" cap="flat" cmpd="sng">
            <a:solidFill>
              <a:srgbClr val="00CC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658768" y="4227550"/>
            <a:ext cx="2389187" cy="1809750"/>
          </a:xfrm>
          <a:prstGeom prst="rect">
            <a:avLst/>
          </a:prstGeom>
          <a:noFill/>
          <a:ln w="317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5" name="Google Shape;215;p6"/>
          <p:cNvSpPr txBox="1"/>
          <p:nvPr/>
        </p:nvSpPr>
        <p:spPr>
          <a:xfrm>
            <a:off x="6097962" y="3657600"/>
            <a:ext cx="263877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ЦИФРОВИЗАЦИЯ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3100761" y="6166585"/>
            <a:ext cx="35052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ИНДИВИДУАЛИЗАЦИЯ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275617" y="3606800"/>
            <a:ext cx="244646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ФУТУРИЗАЦИЯ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817906" y="1808278"/>
            <a:ext cx="2305500" cy="1304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 rot="1606609">
            <a:off x="6602937" y="4335730"/>
            <a:ext cx="1271100" cy="187646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 rot="10221309" flipH="1">
            <a:off x="1880071" y="4137283"/>
            <a:ext cx="1237559" cy="19902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6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8382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latin typeface="Bookman Old Style" pitchFamily="18" charset="0"/>
                <a:cs typeface="Times New Roman" pitchFamily="18" charset="0"/>
              </a:rPr>
              <a:t>ДЕЯТЕЛЬНОСТЬ ПЕДАГОГА </a:t>
            </a:r>
            <a:br>
              <a:rPr lang="ru-RU" altLang="ru-RU" sz="36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Bookman Old Style" pitchFamily="18" charset="0"/>
                <a:cs typeface="Times New Roman" pitchFamily="18" charset="0"/>
              </a:rPr>
              <a:t>И УЧАЩИХСЯ</a:t>
            </a:r>
            <a:r>
              <a:rPr lang="ru-RU" altLang="ru-RU" sz="3600" dirty="0" smtClean="0">
                <a:latin typeface="Bookman Old Style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73045"/>
              </p:ext>
            </p:extLst>
          </p:nvPr>
        </p:nvGraphicFramePr>
        <p:xfrm>
          <a:off x="1143000" y="990600"/>
          <a:ext cx="7843521" cy="5772804"/>
        </p:xfrm>
        <a:graphic>
          <a:graphicData uri="http://schemas.openxmlformats.org/drawingml/2006/table">
            <a:tbl>
              <a:tblPr/>
              <a:tblGrid>
                <a:gridCol w="1976120"/>
                <a:gridCol w="2438400"/>
                <a:gridCol w="3429001"/>
              </a:tblGrid>
              <a:tr h="316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Этапы работы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над проектом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учителя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учащихся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инициирующий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Формулирует проблему, ситуацию, цель, задачи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Вживаются в ситуацию, осуществляют уточнение целей и задач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2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основополагающий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Предлагает: организовать группы, распределить в группах роли, спланировать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Знакомит с различными формами презентации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Анализируют проблему, разбиваются на группы, распределяют роли, планируют работу, выбирают форму презентации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3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прагматический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Консультирует, ненавязчиво контролирует, репетирует презентацию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Работают самостоятельно и сообща, консультируются, собирают информацию, “добывают” недостающие знания, готовят презентацию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4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заключительный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Обобщает результаты, подводит итоги, оценивает умения обосновывать своё мнение, работать в группе на общий результат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Защищают проект, проводят рефлексию деятельности, дают оценку её результативности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5 этап  итоговый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Представление готового продукта.     Рефлексия выполненной работы.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077200" cy="16764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СПЕЦИФИЧЕСКИЕ ЧЕРТЫ ПРОЕКТНОЙ И ИССЛЕДОВАТЕЛЬСКОЙ ДЕЯТЕЛЬНОСТИ</a:t>
            </a:r>
            <a:endParaRPr lang="ru-RU" altLang="ru-RU" sz="3200" dirty="0" smtClean="0">
              <a:solidFill>
                <a:schemeClr val="tx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92467"/>
              </p:ext>
            </p:extLst>
          </p:nvPr>
        </p:nvGraphicFramePr>
        <p:xfrm>
          <a:off x="1143000" y="1981200"/>
          <a:ext cx="7772400" cy="731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191000"/>
              </a:tblGrid>
              <a:tr h="25517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Проектная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 marL="182563" indent="-182563"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Проект направлен на получение запланированного результата – продукта;</a:t>
                      </a:r>
                    </a:p>
                    <a:p>
                      <a:pPr marL="182563" indent="-182563"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Результат проекта должен быть соотнесен со всеми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характеристиками, сформулированными в его замысле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Исследовательская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Организуется поиск в какой-то области, формулируются отдельные характеристики итогов работы;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Включает формулировку проблемы исследования, выдвижение гипотез и эксперимент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</a:tr>
              <a:tr h="1791653">
                <a:tc>
                  <a:txBody>
                    <a:bodyPr/>
                    <a:lstStyle/>
                    <a:p>
                      <a:pPr>
                        <a:buFontTx/>
                        <a:buChar char="•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1295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ПРОЕКТНАЯ ТЕХНОЛОГИЯ «ДИЗАЙН-МЫШЛЕНИЕ</a:t>
            </a:r>
            <a:r>
              <a:rPr lang="ru-RU" sz="4400" b="1" dirty="0" smtClean="0">
                <a:latin typeface="Bookman Old Style" panose="02050604050505020204" pitchFamily="18" charset="0"/>
              </a:rPr>
              <a:t>» 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3160"/>
            <a:ext cx="6781800" cy="53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0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14488" cy="13414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ПРОЕКТНЫЕ ИНСТРУМЕНТЫ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1. </a:t>
            </a:r>
            <a:r>
              <a:rPr lang="ru-RU" b="1" dirty="0" err="1" smtClean="0">
                <a:latin typeface="Bookman Old Style" panose="02050604050505020204" pitchFamily="18" charset="0"/>
              </a:rPr>
              <a:t>Майнд-мэп</a:t>
            </a:r>
            <a:r>
              <a:rPr lang="ru-RU" b="1" dirty="0" smtClean="0">
                <a:latin typeface="Bookman Old Style" panose="02050604050505020204" pitchFamily="18" charset="0"/>
              </a:rPr>
              <a:t> (интеллектуальная карта проекта)</a:t>
            </a: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2. Глоссарий.</a:t>
            </a: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3. </a:t>
            </a:r>
            <a:r>
              <a:rPr lang="ru-RU" b="1" dirty="0" err="1" smtClean="0">
                <a:latin typeface="Bookman Old Style" panose="02050604050505020204" pitchFamily="18" charset="0"/>
              </a:rPr>
              <a:t>Афинная</a:t>
            </a:r>
            <a:r>
              <a:rPr lang="ru-RU" b="1" dirty="0" smtClean="0">
                <a:latin typeface="Bookman Old Style" panose="02050604050505020204" pitchFamily="18" charset="0"/>
              </a:rPr>
              <a:t> диаграмма.</a:t>
            </a: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4. Фрейм (рамки) проблемы.</a:t>
            </a: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5. Эскиз персоны пользователя.</a:t>
            </a: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6.  Прототип проектного решения.</a:t>
            </a:r>
          </a:p>
          <a:p>
            <a:pPr marL="82296" indent="0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7. Рефлексивный анализ.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772400" cy="96424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ИНТЕЛЛЕКТ-КАРТА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8" y="1040447"/>
            <a:ext cx="6894513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990600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АФИННАЯ ДИАГРАММА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5983"/>
            <a:ext cx="7772400" cy="34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838200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ФРЕЙМ ПРОБЛЕМЫ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14450"/>
              </p:ext>
            </p:extLst>
          </p:nvPr>
        </p:nvGraphicFramePr>
        <p:xfrm>
          <a:off x="1143000" y="838200"/>
          <a:ext cx="7772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971"/>
                <a:gridCol w="1852499"/>
                <a:gridCol w="1918934"/>
                <a:gridCol w="2253996"/>
              </a:tblGrid>
              <a:tr h="561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Пользователь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Ситуация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Конкретные нужды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Инсайты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</a:tr>
              <a:tr h="4391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Человек с проблемами со здоровьем или расстройством пищевого поведения (РПП)  </a:t>
                      </a:r>
                      <a:endParaRPr lang="ru-RU" sz="1600" dirty="0"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Ему нужно изменить образ жизни и вести контроль за своим здоровьем, чтобы работать, учиться, создавать семью, воспитывать детей и получать удовольствие от жизни</a:t>
                      </a:r>
                      <a:endParaRPr lang="ru-RU" sz="1600" dirty="0"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Иметь возможность контролировать свой режим питания, изменения веса, получить информационную поддержку и консультацию грамотного специалиста  </a:t>
                      </a:r>
                      <a:endParaRPr lang="ru-RU" sz="1600" dirty="0"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Плохое состояние здоровья, проблемы с весом отражаются на качестве жизни, психике, учебе и работе.</a:t>
                      </a:r>
                      <a:endParaRPr lang="ru-RU" sz="1600" dirty="0"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Bookman Old Style" panose="02050604050505020204" pitchFamily="18" charset="0"/>
                          <a:ea typeface="Times New Roman"/>
                          <a:cs typeface="Calibri"/>
                        </a:rPr>
                        <a:t>Это может провести к стрессовым ситуациям, поэтому люди с проблемами со здоровьем и расстройствами пищевого поведения очень нуждаются в поддержке  </a:t>
                      </a:r>
                      <a:endParaRPr lang="ru-RU" sz="1600" dirty="0">
                        <a:latin typeface="Bookman Old Style" panose="02050604050505020204" pitchFamily="18" charset="0"/>
                        <a:ea typeface="等线"/>
                        <a:cs typeface="Calibri"/>
                      </a:endParaRPr>
                    </a:p>
                  </a:txBody>
                  <a:tcPr marL="66191" marR="6619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98080" cy="990600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ЭСКИЗ ПЕРСОНЫ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428953" cy="5486400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98080" cy="762000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ПРОТОТИП ПРОЕКТА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8276"/>
            <a:ext cx="1354137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6" y="3276600"/>
            <a:ext cx="792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6" y="4343400"/>
            <a:ext cx="785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8" y="5334000"/>
            <a:ext cx="5715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6912"/>
            <a:ext cx="7507134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6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371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РЕФЛЕКСИВНЫЙ </a:t>
            </a:r>
            <a:br>
              <a:rPr lang="ru-RU" sz="4400" b="1" dirty="0" smtClean="0">
                <a:latin typeface="Bookman Old Style" panose="02050604050505020204" pitchFamily="18" charset="0"/>
              </a:rPr>
            </a:br>
            <a:r>
              <a:rPr lang="en-US" sz="4400" b="1" dirty="0" smtClean="0">
                <a:latin typeface="Bookman Old Style" panose="02050604050505020204" pitchFamily="18" charset="0"/>
              </a:rPr>
              <a:t>SWOT-</a:t>
            </a:r>
            <a:r>
              <a:rPr lang="ru-RU" sz="4400" b="1" dirty="0" smtClean="0">
                <a:latin typeface="Bookman Old Style" panose="02050604050505020204" pitchFamily="18" charset="0"/>
              </a:rPr>
              <a:t>АНАЛИЗ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01336"/>
              </p:ext>
            </p:extLst>
          </p:nvPr>
        </p:nvGraphicFramePr>
        <p:xfrm>
          <a:off x="1143000" y="1371600"/>
          <a:ext cx="79248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810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СИЛА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СЛАБОСТИ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6925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500" b="1" i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Вопросы для самоанализа: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3177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мне было легко делать в ходе проектного обучения?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3177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мне нравится делать?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3177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 какой области/сфере деятельности у меня хорошие знания? 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11760" algn="l"/>
                          <a:tab pos="23177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Какие у меня есть достижения по итогам моего проектного обучения, чем я горжусь?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500" b="1" i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Вопросы для самоанализа: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 чем у меня возникают трудности и почему?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мне не нравится делать?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С чем мне приходится бороться?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844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я мог бы сделать лучше?</a:t>
                      </a:r>
                    </a:p>
                  </a:txBody>
                  <a:tcPr marL="68580" marR="68580" marT="0" marB="0"/>
                </a:tc>
              </a:tr>
              <a:tr h="36914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ВОЗМОЖНОСТИ</a:t>
                      </a:r>
                      <a:endParaRPr lang="ru-RU" sz="15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УГРОЗЫ/БАРЬЕРЫ</a:t>
                      </a:r>
                      <a:endParaRPr lang="ru-RU" sz="15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91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500" b="1" i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Вопросы для самоанализа: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Какие я вижу возможности для своего развития?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я сам могу сделать для развития своих навыков в дальнейшем?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я могу сделать, чтобы стать более уверенным в областях, в которых у меня слабости?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 кому я могу обратиться за помощью?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9400" algn="l"/>
                        </a:tabLst>
                      </a:pPr>
                      <a:r>
                        <a:rPr lang="ru-RU" sz="1500" b="1" i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Вопросы для самоанализа: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399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Что, по моему мнению, препятствует моему развитию?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399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Кто или что </a:t>
                      </a:r>
                      <a:r>
                        <a:rPr lang="ru-RU" sz="1500" dirty="0" err="1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демотивирует</a:t>
                      </a: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 меня в области проектного обучения?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399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Как я могу предотвратить эту </a:t>
                      </a:r>
                      <a:r>
                        <a:rPr lang="ru-RU" sz="1500" dirty="0" err="1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демотивацию</a:t>
                      </a: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marL="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3990" algn="l"/>
                        </a:tabLst>
                      </a:pPr>
                      <a:r>
                        <a:rPr lang="ru-RU" sz="1500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Что я могу сделать, чтобы достичь успеха в жизни, в проектной деятельности?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8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7526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КОМПЕТЕНЦИИ ПРОЕКТНО-ИССЛЕДОВАТЕЛЬСКОЙ </a:t>
            </a:r>
            <a:b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ДЕЯТЕЛЬНОСТИ:</a:t>
            </a:r>
            <a:endParaRPr lang="ru-RU" altLang="ru-RU" sz="3600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1700" b="1" dirty="0" smtClean="0">
                <a:latin typeface="Bookman Old Style" panose="02050604050505020204" pitchFamily="18" charset="0"/>
                <a:cs typeface="Times New Roman" pitchFamily="18" charset="0"/>
              </a:rPr>
              <a:t>Рефлексивные компетенции</a:t>
            </a:r>
            <a:endParaRPr lang="ru-RU" altLang="ru-RU" sz="17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Формирование позитивной самооценки, самоуважения, самоопределения;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Воспитание целеустремлённости и настойчивости.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700" b="1" dirty="0" smtClean="0">
                <a:latin typeface="Bookman Old Style" panose="02050604050505020204" pitchFamily="18" charset="0"/>
                <a:cs typeface="Times New Roman" pitchFamily="18" charset="0"/>
              </a:rPr>
              <a:t>Коммуникативные компетенции</a:t>
            </a:r>
            <a:endParaRPr lang="ru-RU" altLang="ru-RU" sz="17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Умение вести диалог, координировать свои действия с партнёром;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Умение выступать перед аудиторией, высказывать своё мнение, отстаивать свою точку зрения;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Организация </a:t>
            </a: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пространства коммуникации, способствующего расширению опыта коллективной деятельности и выстраивания индивидуальной творческой </a:t>
            </a: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траектории.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700" b="1" dirty="0" smtClean="0">
                <a:latin typeface="Bookman Old Style" panose="02050604050505020204" pitchFamily="18" charset="0"/>
                <a:cs typeface="Times New Roman" pitchFamily="18" charset="0"/>
              </a:rPr>
              <a:t>Проектировочные компетенции</a:t>
            </a:r>
            <a:endParaRPr lang="ru-RU" altLang="ru-RU" sz="17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Умение самостоятельно и совместно планировать деятельность и сотрудничество, принимать решения;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Формирование навыков организации рабочего пространства и рационального использования времени;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Сбор, систематизация, хранение, использование </a:t>
            </a: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информации;</a:t>
            </a:r>
            <a:endParaRPr lang="ru-RU" altLang="ru-RU" sz="1700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Создание условий </a:t>
            </a: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для творческого проектирования, получения опыта продуцирования оригинальных </a:t>
            </a: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идей.</a:t>
            </a: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РЕКОМЕНДУЕМ: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14400"/>
            <a:ext cx="80010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Онлайн-курс                                                                </a:t>
            </a:r>
            <a:r>
              <a:rPr lang="ru-RU" b="1" i="1" dirty="0" smtClean="0">
                <a:latin typeface="Bookman Old Style" panose="02050604050505020204" pitchFamily="18" charset="0"/>
              </a:rPr>
              <a:t>«Как стать наставником проектов»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Bookman Old Style" panose="02050604050505020204" pitchFamily="18" charset="0"/>
              </a:rPr>
              <a:t>https://</a:t>
            </a:r>
            <a:r>
              <a:rPr lang="en-US" b="1" u="sng" dirty="0" smtClean="0">
                <a:latin typeface="Bookman Old Style" panose="02050604050505020204" pitchFamily="18" charset="0"/>
              </a:rPr>
              <a:t>www.lektorium.tv/tutor</a:t>
            </a:r>
            <a:endParaRPr lang="ru-RU" b="1" u="sng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365240" cy="35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atin typeface="Bookman Old Style" panose="02050604050505020204" pitchFamily="18" charset="0"/>
              </a:rPr>
              <a:t>ИНТЕРАКТИВНЫЙ ОПРОС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800600"/>
          </a:xfrm>
        </p:spPr>
        <p:txBody>
          <a:bodyPr>
            <a:normAutofit lnSpcReduction="10000"/>
          </a:bodyPr>
          <a:lstStyle/>
          <a:p>
            <a:pPr marL="630238" indent="-547688">
              <a:buFont typeface="Wingdings" panose="05000000000000000000" pitchFamily="2" charset="2"/>
              <a:buChar char="Ø"/>
            </a:pPr>
            <a:r>
              <a:rPr lang="ru-RU" sz="5400" dirty="0" smtClean="0">
                <a:latin typeface="Bookman Old Style" panose="02050604050505020204" pitchFamily="18" charset="0"/>
              </a:rPr>
              <a:t>Заходим на сайт </a:t>
            </a:r>
            <a:r>
              <a:rPr lang="en-US" sz="5400" b="1" u="sng" dirty="0" smtClean="0">
                <a:latin typeface="Bookman Old Style" panose="02050604050505020204" pitchFamily="18" charset="0"/>
              </a:rPr>
              <a:t>WWW.MENTI.COM</a:t>
            </a:r>
          </a:p>
          <a:p>
            <a:pPr marL="630238" indent="-547688">
              <a:buFont typeface="Wingdings" panose="05000000000000000000" pitchFamily="2" charset="2"/>
              <a:buChar char="Ø"/>
            </a:pPr>
            <a:r>
              <a:rPr lang="ru-RU" sz="5400" dirty="0" smtClean="0">
                <a:latin typeface="Bookman Old Style" panose="02050604050505020204" pitchFamily="18" charset="0"/>
              </a:rPr>
              <a:t>Вводим код:</a:t>
            </a:r>
          </a:p>
          <a:p>
            <a:pPr marL="630238" indent="0">
              <a:buNone/>
            </a:pPr>
            <a:r>
              <a:rPr lang="ru-RU" sz="6600" b="1" u="sng" dirty="0">
                <a:latin typeface="Bookman Old Style" panose="02050604050505020204" pitchFamily="18" charset="0"/>
              </a:rPr>
              <a:t>5469 4146</a:t>
            </a:r>
            <a:endParaRPr lang="en-US" sz="5400" b="1" u="sng" dirty="0" smtClean="0">
              <a:latin typeface="Bookman Old Style" panose="02050604050505020204" pitchFamily="18" charset="0"/>
            </a:endParaRPr>
          </a:p>
          <a:p>
            <a:pPr marL="82296" indent="0" algn="ctr">
              <a:buNone/>
            </a:pPr>
            <a:endParaRPr lang="ru-RU" sz="2400" u="sng" dirty="0" smtClean="0">
              <a:latin typeface="Bookman Old Style" panose="02050604050505020204" pitchFamily="18" charset="0"/>
            </a:endParaRPr>
          </a:p>
          <a:p>
            <a:pPr marL="82296" indent="0" algn="ctr">
              <a:buNone/>
            </a:pPr>
            <a:r>
              <a:rPr lang="en-US" sz="2400" u="sng" dirty="0" smtClean="0">
                <a:latin typeface="Bookman Old Style" panose="02050604050505020204" pitchFamily="18" charset="0"/>
              </a:rPr>
              <a:t>https</a:t>
            </a:r>
            <a:r>
              <a:rPr lang="en-US" sz="2400" u="sng" dirty="0">
                <a:latin typeface="Bookman Old Style" panose="02050604050505020204" pitchFamily="18" charset="0"/>
              </a:rPr>
              <a:t>://www.mentimeter.com/s/c8c956e079ad027b220979d74ba874f9/fb39f6be5e4f</a:t>
            </a:r>
            <a:endParaRPr lang="ru-RU" sz="2400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НАШИ КОНТАКТЫ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219200" y="1981200"/>
            <a:ext cx="7498080" cy="48006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Гуремина</a:t>
            </a: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Нонна Викторовна</a:t>
            </a:r>
            <a:r>
              <a:rPr lang="ru-RU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en-US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E-mail: </a:t>
            </a:r>
            <a:r>
              <a:rPr lang="en-US" b="1" u="sng" dirty="0" smtClean="0">
                <a:latin typeface="Bookman Old Style" panose="02050604050505020204" pitchFamily="18" charset="0"/>
              </a:rPr>
              <a:t>journal@pkiro.ru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+ 7 (950) 287-7557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Семаль</a:t>
            </a: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Виктория Андреевна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E-mail</a:t>
            </a:r>
            <a:r>
              <a:rPr lang="en-US" b="1" dirty="0">
                <a:latin typeface="Bookman Old Style" panose="02050604050505020204" pitchFamily="18" charset="0"/>
              </a:rPr>
              <a:t>: </a:t>
            </a:r>
            <a:r>
              <a:rPr lang="en-US" b="1" u="sng" dirty="0" smtClean="0">
                <a:latin typeface="Bookman Old Style" panose="02050604050505020204" pitchFamily="18" charset="0"/>
              </a:rPr>
              <a:t>semal.va@dvfu.ru</a:t>
            </a:r>
            <a:endParaRPr lang="en-US" b="1" u="sng" dirty="0"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>
                <a:latin typeface="Bookman Old Style" panose="02050604050505020204" pitchFamily="18" charset="0"/>
              </a:rPr>
              <a:t>+ </a:t>
            </a:r>
            <a:r>
              <a:rPr lang="en-US" b="1" dirty="0" smtClean="0">
                <a:latin typeface="Bookman Old Style" panose="02050604050505020204" pitchFamily="18" charset="0"/>
              </a:rPr>
              <a:t>7 (908) 448-6490</a:t>
            </a:r>
            <a:endParaRPr lang="en-US" b="1" dirty="0">
              <a:latin typeface="Bookman Old Style" panose="02050604050505020204" pitchFamily="18" charset="0"/>
            </a:endParaRPr>
          </a:p>
          <a:p>
            <a:pPr marL="82296" indent="0" algn="ctr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6705600" cy="914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83846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/>
                <a:cs typeface="Times New Roman"/>
              </a:rPr>
              <a:t>Профессиональных </a:t>
            </a:r>
            <a:r>
              <a:rPr lang="ru-RU" sz="48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/>
                <a:cs typeface="Times New Roman"/>
              </a:rPr>
              <a:t>побед!</a:t>
            </a:r>
          </a:p>
          <a:p>
            <a:pPr algn="ctr"/>
            <a:endParaRPr lang="ru-RU" sz="1600" b="1" kern="10" dirty="0" smtClean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66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48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Будем рады вопросам!</a:t>
            </a:r>
          </a:p>
          <a:p>
            <a:pPr algn="ctr"/>
            <a:endParaRPr lang="ru-RU" sz="1400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CC66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4800" b="1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/>
                <a:cs typeface="Times New Roman"/>
              </a:rPr>
              <a:t>Благодарим </a:t>
            </a:r>
            <a:r>
              <a:rPr lang="ru-RU" sz="4800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Times New Roman"/>
                <a:cs typeface="Times New Roman"/>
              </a:rPr>
              <a:t>за внимание!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191000"/>
            <a:ext cx="2841427" cy="24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3657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ИССЛЕДОВАТЕЛЬСКАЯ ДЕЯТЕЛЬНОСТЬ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И ОРГАНИЗАЦИЯ НАУЧНОГО ИССЛЕДОВАНИЯ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3581400" cy="267580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0"/>
            <a:ext cx="7874768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  </a:t>
            </a:r>
            <a:r>
              <a:rPr lang="ru-RU" sz="3600" b="1" dirty="0" smtClean="0">
                <a:latin typeface="Bookman Old Style" pitchFamily="18" charset="0"/>
              </a:rPr>
              <a:t>КЛЮЧЕВОЙ ВОПРОС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</a:rPr>
              <a:t>ИССЛЕДОВАТЕЛЬСКОЙ</a:t>
            </a:r>
            <a:r>
              <a:rPr lang="ru-RU" sz="3600" b="1" dirty="0" smtClean="0">
                <a:latin typeface="Bookman Old Style" pitchFamily="18" charset="0"/>
              </a:rPr>
              <a:t> ДЕЯТЕЛЬНОСТИ – </a:t>
            </a:r>
          </a:p>
          <a:p>
            <a:pPr marL="0" indent="0" algn="ctr">
              <a:buNone/>
            </a:pPr>
            <a:endParaRPr lang="ru-RU" sz="3600" dirty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«Смогу ли я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доказать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то, 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что открыл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или обнаружил?»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7FAC-FD90-495F-9B6F-A38160E19F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32988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РЕЗУЛЬТАТ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124744"/>
            <a:ext cx="5787752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Bookman Old Style" pitchFamily="18" charset="0"/>
              </a:rPr>
              <a:t>Исследование</a:t>
            </a:r>
            <a:r>
              <a:rPr lang="ru-RU" sz="3800" b="1" dirty="0" smtClean="0">
                <a:latin typeface="Bookman Old Style" pitchFamily="18" charset="0"/>
              </a:rPr>
              <a:t> </a:t>
            </a:r>
            <a:r>
              <a:rPr lang="ru-RU" sz="3800" dirty="0" smtClean="0">
                <a:latin typeface="Bookman Old Style" pitchFamily="18" charset="0"/>
              </a:rPr>
              <a:t>– процесс выработки новых знаний, </a:t>
            </a:r>
            <a:r>
              <a:rPr lang="ru-RU" sz="3800" u="sng" dirty="0" smtClean="0">
                <a:latin typeface="Bookman Old Style" pitchFamily="18" charset="0"/>
              </a:rPr>
              <a:t>истинное научное творчество</a:t>
            </a:r>
            <a:r>
              <a:rPr lang="ru-RU" sz="3800" dirty="0" smtClean="0">
                <a:latin typeface="Bookman Old Style" pitchFamily="18" charset="0"/>
              </a:rPr>
              <a:t>.</a:t>
            </a:r>
          </a:p>
          <a:p>
            <a:pPr marL="0" indent="0">
              <a:buNone/>
            </a:pPr>
            <a:endParaRPr lang="ru-RU" sz="38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Bookman Old Style" pitchFamily="18" charset="0"/>
              </a:rPr>
              <a:t>Исследование</a:t>
            </a:r>
            <a:r>
              <a:rPr lang="ru-RU" sz="3800" dirty="0" smtClean="0">
                <a:latin typeface="Bookman Old Style" pitchFamily="18" charset="0"/>
              </a:rPr>
              <a:t> - это </a:t>
            </a:r>
            <a:r>
              <a:rPr lang="ru-RU" sz="3800" u="sng" dirty="0" smtClean="0">
                <a:latin typeface="Bookman Old Style" pitchFamily="18" charset="0"/>
              </a:rPr>
              <a:t>поиск</a:t>
            </a:r>
            <a:r>
              <a:rPr lang="ru-RU" sz="3800" dirty="0" smtClean="0">
                <a:latin typeface="Bookman Old Style" pitchFamily="18" charset="0"/>
              </a:rPr>
              <a:t> истины, неизвестного, новых </a:t>
            </a:r>
            <a:r>
              <a:rPr lang="ru-RU" sz="3800" u="sng" dirty="0" smtClean="0">
                <a:latin typeface="Bookman Old Style" pitchFamily="18" charset="0"/>
              </a:rPr>
              <a:t>знаний</a:t>
            </a:r>
            <a:r>
              <a:rPr lang="ru-RU" sz="3800" dirty="0" smtClean="0">
                <a:latin typeface="Bookman Old Style" pitchFamily="18" charset="0"/>
              </a:rPr>
              <a:t>. При этом исследователь не всегда знает, что принесет ему сделанное в ходе исследования открытие.</a:t>
            </a:r>
          </a:p>
          <a:p>
            <a:pPr marL="0" indent="0">
              <a:buNone/>
            </a:pPr>
            <a:endParaRPr lang="ru-RU" sz="3800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Bookman Old Style" pitchFamily="18" charset="0"/>
              </a:rPr>
              <a:t>Исследовательская деятельность </a:t>
            </a:r>
            <a:r>
              <a:rPr lang="ru-RU" sz="3800" dirty="0" smtClean="0">
                <a:latin typeface="Bookman Old Style" pitchFamily="18" charset="0"/>
              </a:rPr>
              <a:t>изначально должна быть свободной, </a:t>
            </a:r>
            <a:r>
              <a:rPr lang="ru-RU" sz="3800" u="sng" dirty="0" smtClean="0">
                <a:latin typeface="Bookman Old Style" pitchFamily="18" charset="0"/>
              </a:rPr>
              <a:t>не регламентированной</a:t>
            </a:r>
            <a:r>
              <a:rPr lang="ru-RU" sz="3800" dirty="0" smtClean="0">
                <a:latin typeface="Bookman Old Style" pitchFamily="18" charset="0"/>
              </a:rPr>
              <a:t> какими-либо внешними установками, она более гибкая, в ней значительно больше места для импровизации.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014857">
            <a:off x="371067" y="1372394"/>
            <a:ext cx="422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vs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поиск знаний</a:t>
            </a:r>
            <a:endParaRPr lang="ru-RU" sz="28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7FAC-FD90-495F-9B6F-A38160E19F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478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ИНСТРУМЕНТЫ НАУЧНОГО  ИССЛЕДОВАНИЯ</a:t>
            </a:r>
            <a:endParaRPr lang="ru-RU" alt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5486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latin typeface="Bookman Old Style" panose="02050604050505020204" pitchFamily="18" charset="0"/>
                <a:cs typeface="Times New Roman" pitchFamily="18" charset="0"/>
              </a:rPr>
              <a:t>Актуальность </a:t>
            </a:r>
            <a:r>
              <a:rPr lang="ru-RU" altLang="ru-RU" dirty="0" smtClean="0">
                <a:latin typeface="Bookman Old Style" pitchFamily="18" charset="0"/>
                <a:cs typeface="Times New Roman" pitchFamily="18" charset="0"/>
              </a:rPr>
              <a:t>(почему </a:t>
            </a:r>
            <a:r>
              <a:rPr lang="ru-RU" altLang="ru-RU" dirty="0">
                <a:latin typeface="Bookman Old Style" pitchFamily="18" charset="0"/>
                <a:cs typeface="Times New Roman" pitchFamily="18" charset="0"/>
              </a:rPr>
              <a:t>это интересно (миру, стране, региону, Вам</a:t>
            </a:r>
            <a:r>
              <a:rPr lang="ru-RU" altLang="ru-RU" dirty="0" smtClean="0">
                <a:latin typeface="Bookman Old Style" pitchFamily="18" charset="0"/>
                <a:cs typeface="Times New Roman" pitchFamily="18" charset="0"/>
              </a:rPr>
              <a:t>)? Почему </a:t>
            </a:r>
            <a:r>
              <a:rPr lang="ru-RU" altLang="ru-RU" dirty="0">
                <a:latin typeface="Bookman Old Style" pitchFamily="18" charset="0"/>
                <a:cs typeface="Times New Roman" pitchFamily="18" charset="0"/>
              </a:rPr>
              <a:t>это необходимо изучать</a:t>
            </a:r>
            <a:r>
              <a:rPr lang="ru-RU" altLang="ru-RU" dirty="0" smtClean="0">
                <a:latin typeface="Bookman Old Style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Гипотеза(ы)</a:t>
            </a:r>
            <a:r>
              <a:rPr lang="ru-RU" altLang="ru-RU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Цель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Задачи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Объект</a:t>
            </a:r>
            <a:endParaRPr lang="ru-RU" altLang="ru-RU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Предмет(ы)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Методы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latin typeface="Bookman Old Style" panose="02050604050505020204" pitchFamily="18" charset="0"/>
                <a:cs typeface="Times New Roman" pitchFamily="18" charset="0"/>
              </a:rPr>
              <a:t>Результаты.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Рекомендации по применению.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59" y="2895600"/>
            <a:ext cx="1916866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020272" cy="914400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ГИПОТЕЗА (Ы)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836477" cy="512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753774">
            <a:off x="5706030" y="1153807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Помним, что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   гипотеза –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это «рыба»</a:t>
            </a:r>
            <a:endParaRPr lang="ru-RU" sz="32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9FA2-8FCA-4476-9E85-7133AD24F66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2575</TotalTime>
  <Words>1829</Words>
  <Application>Microsoft Office PowerPoint</Application>
  <PresentationFormat>Экран (4:3)</PresentationFormat>
  <Paragraphs>314</Paragraphs>
  <Slides>43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Солнцестояние</vt:lpstr>
      <vt:lpstr>ПРОЕКТНО-ИССЛЕДОВАТЕЛЬСКАЯ ДЕЯТЕЛЬНОСТЬ ШКОЛЬНИКОВ: ИНСТРУМЕНТЫ, МЕТОДЫ, ТЕХНОЛОГИИ </vt:lpstr>
      <vt:lpstr>СТРУКТУРА ПРЕЗЕНТАЦИИ</vt:lpstr>
      <vt:lpstr>ТРЕНДЫ СОВРЕМЕННОГО ОБРАЗОВАНИЯ</vt:lpstr>
      <vt:lpstr>КОМПЕТЕНЦИИ ПРОЕКТНО-ИССЛЕДОВАТЕЛЬСКОЙ  ДЕЯТЕЛЬНОСТИ:</vt:lpstr>
      <vt:lpstr>ИССЛЕДОВАТЕЛЬСКАЯ ДЕЯТЕЛЬНОСТЬ  И ОРГАНИЗАЦИЯ НАУЧНОГО ИССЛЕДОВАНИЯ</vt:lpstr>
      <vt:lpstr>Презентация PowerPoint</vt:lpstr>
      <vt:lpstr>РЕЗУЛЬТАТ</vt:lpstr>
      <vt:lpstr>ИНСТРУМЕНТЫ НАУЧНОГО  ИССЛЕДОВАНИЯ</vt:lpstr>
      <vt:lpstr>ГИПОТЕЗА (Ы) </vt:lpstr>
      <vt:lpstr>МЕТОДЫ НАУЧНОГО ИССЛЕДОВАНИЯ</vt:lpstr>
      <vt:lpstr>ЭТАПЫ ИССЛЕДОВАНИЯ</vt:lpstr>
      <vt:lpstr>ЭТАПЫ ИССЛЕДОВАНИЯ</vt:lpstr>
      <vt:lpstr>ВОПРОСЫ, ПОМОГАЮЩИЕ ВЫБРАТЬ ТЕМУ ИССЛЕДОВАНИЯ</vt:lpstr>
      <vt:lpstr>ОРГАНИЗАЦИЯ ИССЛЕДОВАТЕЛЬСКОЙ ДЕЯТЕЛЬНОСТИ </vt:lpstr>
      <vt:lpstr>ПЛАН РАБОТЫ:</vt:lpstr>
      <vt:lpstr>УСЛОВИЯ ФОРМИРОВАНИЯ ИССЛЕДОВАТЕЛЬСКИХ КОМПЕТЕНЦИЙ</vt:lpstr>
      <vt:lpstr>«ПРОБЛЕМЫ» ИССЛЕДОВАТЕЛЬСКОЙ РАБОТЫ</vt:lpstr>
      <vt:lpstr>ИНТЕРАКТИВНЫЙ ОПРОС</vt:lpstr>
      <vt:lpstr>НАУЧНЫЙ ЖУРНАЛ ДЛЯ ШКОЛЬНИКОВ «СТАРТ В НАУКЕ» https://science-start.ru/</vt:lpstr>
      <vt:lpstr>НАУЧНЫЙ ЖУРНАЛ ДЛЯ СТАРШЕКЛАССНИКОВ И УЧИТЕЛЕЙ «МЕЖДУНАРОДНЫЙ ШКОЛЬНЫЙ НАУЧНЫЙ ВЕСТНИК» https://school-herald.ru/</vt:lpstr>
      <vt:lpstr>ПРОКТНАЯ ДЕЯТЕЛЬНОСТЬ  И ЕЕ ОРГАНИЗАЦИЯ</vt:lpstr>
      <vt:lpstr>ОСОБЕННОСТИ ПРОЕКТА</vt:lpstr>
      <vt:lpstr>ПРОЕКТ - ЭТО «5+1 П»</vt:lpstr>
      <vt:lpstr>ЭТАПЫ РАБОТЫ НАД ПРОЕКТОМ</vt:lpstr>
      <vt:lpstr>КЛАССИФИКАЦИЯ ПРОЕКТОВ  ПО ДОМИНИРУЮЩЕЙ ДЕЯТЕЛЬНОСТИ</vt:lpstr>
      <vt:lpstr>КЛАССИФИКАЦИЯ ПРОЕКТОВ  ПО КОМПЛЕКТНОСТИ</vt:lpstr>
      <vt:lpstr>КЛАССИФИКАЦИЯ ПРОЕКТОВ  ПО ПРОДОЛЖИТЕЛЬНОСТИ</vt:lpstr>
      <vt:lpstr>РОЛЬ УЧИТЕЛЯ В ПРОЕКТЕ</vt:lpstr>
      <vt:lpstr>ИНТЕРАКТИВНЫЙ ОПРОС</vt:lpstr>
      <vt:lpstr>ДЕЯТЕЛЬНОСТЬ ПЕДАГОГА  И УЧАЩИХСЯ </vt:lpstr>
      <vt:lpstr>СПЕЦИФИЧЕСКИЕ ЧЕРТЫ ПРОЕКТНОЙ И ИССЛЕДОВАТЕЛЬСКОЙ ДЕЯТЕЛЬНОСТИ</vt:lpstr>
      <vt:lpstr>ПРОЕКТНАЯ ТЕХНОЛОГИЯ «ДИЗАЙН-МЫШЛЕНИЕ» </vt:lpstr>
      <vt:lpstr>ПРОЕКТНЫЕ ИНСТРУМЕНТЫ</vt:lpstr>
      <vt:lpstr>ИНТЕЛЛЕКТ-КАРТА</vt:lpstr>
      <vt:lpstr>АФИННАЯ ДИАГРАММА</vt:lpstr>
      <vt:lpstr>ФРЕЙМ ПРОБЛЕМЫ</vt:lpstr>
      <vt:lpstr>ЭСКИЗ ПЕРСОНЫ</vt:lpstr>
      <vt:lpstr>ПРОТОТИП ПРОЕКТА</vt:lpstr>
      <vt:lpstr>РЕФЛЕКСИВНЫЙ  SWOT-АНАЛИЗ</vt:lpstr>
      <vt:lpstr>РЕКОМЕНДУЕМ: </vt:lpstr>
      <vt:lpstr>ИНТЕРАКТИВНЫЙ ОПРОС</vt:lpstr>
      <vt:lpstr>НАШИ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 Ю. Швецов</dc:creator>
  <cp:lastModifiedBy>Михаил Ю. Швецов</cp:lastModifiedBy>
  <cp:revision>246</cp:revision>
  <cp:lastPrinted>1601-01-01T00:00:00Z</cp:lastPrinted>
  <dcterms:created xsi:type="dcterms:W3CDTF">1601-01-01T00:00:00Z</dcterms:created>
  <dcterms:modified xsi:type="dcterms:W3CDTF">2022-04-04T10:44:33Z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