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56" r:id="rId2"/>
    <p:sldId id="259" r:id="rId3"/>
    <p:sldId id="261" r:id="rId4"/>
    <p:sldId id="262" r:id="rId5"/>
    <p:sldId id="266" r:id="rId6"/>
    <p:sldId id="263" r:id="rId7"/>
    <p:sldId id="265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054" autoAdjust="0"/>
  </p:normalViewPr>
  <p:slideViewPr>
    <p:cSldViewPr>
      <p:cViewPr>
        <p:scale>
          <a:sx n="95" d="100"/>
          <a:sy n="95" d="100"/>
        </p:scale>
        <p:origin x="-125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403-586D-4D1F-BE31-499E6E5FDAAC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2123-23B9-416F-91DA-F90BDDE55E2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403-586D-4D1F-BE31-499E6E5FDAAC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2123-23B9-416F-91DA-F90BDDE55E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403-586D-4D1F-BE31-499E6E5FDAAC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2123-23B9-416F-91DA-F90BDDE55E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403-586D-4D1F-BE31-499E6E5FDAAC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2123-23B9-416F-91DA-F90BDDE55E2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403-586D-4D1F-BE31-499E6E5FDAAC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2123-23B9-416F-91DA-F90BDDE55E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403-586D-4D1F-BE31-499E6E5FDAAC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2123-23B9-416F-91DA-F90BDDE55E2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403-586D-4D1F-BE31-499E6E5FDAAC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2123-23B9-416F-91DA-F90BDDE55E2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403-586D-4D1F-BE31-499E6E5FDAAC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2123-23B9-416F-91DA-F90BDDE55E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403-586D-4D1F-BE31-499E6E5FDAAC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2123-23B9-416F-91DA-F90BDDE55E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403-586D-4D1F-BE31-499E6E5FDAAC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2123-23B9-416F-91DA-F90BDDE55E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D1403-586D-4D1F-BE31-499E6E5FDAAC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2123-23B9-416F-91DA-F90BDDE55E2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A1D1403-586D-4D1F-BE31-499E6E5FDAAC}" type="datetimeFigureOut">
              <a:rPr lang="ru-RU" smtClean="0"/>
              <a:t>26.04.2022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A962123-23B9-416F-91DA-F90BDDE55E2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03848" y="5013176"/>
            <a:ext cx="5637010" cy="882119"/>
          </a:xfrm>
        </p:spPr>
        <p:txBody>
          <a:bodyPr>
            <a:normAutofit/>
          </a:bodyPr>
          <a:lstStyle/>
          <a:p>
            <a:pPr algn="r"/>
            <a:r>
              <a:rPr lang="ru-RU" sz="1800" dirty="0">
                <a:latin typeface="Georgia" panose="02040502050405020303" pitchFamily="18" charset="0"/>
              </a:rPr>
              <a:t>С.Г. </a:t>
            </a:r>
            <a:r>
              <a:rPr lang="ru-RU" sz="1800" dirty="0" err="1">
                <a:latin typeface="Georgia" panose="02040502050405020303" pitchFamily="18" charset="0"/>
              </a:rPr>
              <a:t>Буглак</a:t>
            </a:r>
            <a:r>
              <a:rPr lang="ru-RU" sz="1800" dirty="0">
                <a:latin typeface="Georgia" panose="02040502050405020303" pitchFamily="18" charset="0"/>
              </a:rPr>
              <a:t>, заведующий методическим кабинетом МКУ «ОДОУ» АСМР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1352747"/>
            <a:ext cx="7175351" cy="2580309"/>
          </a:xfrm>
        </p:spPr>
        <p:txBody>
          <a:bodyPr/>
          <a:lstStyle/>
          <a:p>
            <a:pPr marL="18288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Формы организации сетевого взаимодействия</a:t>
            </a:r>
            <a:r>
              <a:rPr lang="ru-RU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центрах естественно-научной направленности </a:t>
            </a:r>
            <a:r>
              <a:rPr lang="ru-RU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«Точка Роста»</a:t>
            </a:r>
            <a:r>
              <a:rPr lang="ru-RU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800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Смотреть исходное изображение"/>
          <p:cNvPicPr/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228725" cy="1228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96662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B6404BD-3CDD-41C6-B7EF-1721FBC9C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59" cy="6408712"/>
          </a:xfrm>
        </p:spPr>
        <p:txBody>
          <a:bodyPr/>
          <a:lstStyle/>
          <a:p>
            <a:pPr algn="l"/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1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 договору № 2 от 31.08.2021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Пункт </a:t>
            </a:r>
            <a:r>
              <a:rPr lang="en-US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учащихся МБОУ «СОШ » с. Чкаловское 10 класса: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Пункт </a:t>
            </a:r>
            <a:r>
              <a:rPr lang="en-US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Преподаватель предмета «Химия» МБОУ _______________________________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Пункт </a:t>
            </a:r>
            <a:r>
              <a:rPr lang="en-US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III.</a:t>
            </a: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F810319D-BE1B-40AD-A1B4-ECD4E6B2C0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514382"/>
              </p:ext>
            </p:extLst>
          </p:nvPr>
        </p:nvGraphicFramePr>
        <p:xfrm>
          <a:off x="251520" y="3717032"/>
          <a:ext cx="8640959" cy="847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41074">
                  <a:extLst>
                    <a:ext uri="{9D8B030D-6E8A-4147-A177-3AD203B41FA5}">
                      <a16:colId xmlns:a16="http://schemas.microsoft.com/office/drawing/2014/main" xmlns="" val="2968132905"/>
                    </a:ext>
                  </a:extLst>
                </a:gridCol>
                <a:gridCol w="5499885">
                  <a:extLst>
                    <a:ext uri="{9D8B030D-6E8A-4147-A177-3AD203B41FA5}">
                      <a16:colId xmlns:a16="http://schemas.microsoft.com/office/drawing/2014/main" xmlns="" val="1549811581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Сроки реализации программы</a:t>
                      </a:r>
                      <a:endParaRPr lang="ru-RU" sz="1600" dirty="0">
                        <a:solidFill>
                          <a:srgbClr val="00000A"/>
                        </a:solidFill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 01.09.2021 по 02.06.2022</a:t>
                      </a:r>
                      <a:endParaRPr lang="ru-RU" sz="1600">
                        <a:solidFill>
                          <a:srgbClr val="00000A"/>
                        </a:solidFill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83887939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Количество часов в год</a:t>
                      </a:r>
                      <a:endParaRPr lang="ru-RU" sz="1600" dirty="0">
                        <a:solidFill>
                          <a:srgbClr val="00000A"/>
                        </a:solidFill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34</a:t>
                      </a:r>
                      <a:endParaRPr lang="ru-RU" sz="1600" dirty="0">
                        <a:solidFill>
                          <a:srgbClr val="00000A"/>
                        </a:solidFill>
                        <a:effectLst/>
                        <a:latin typeface="Times New Roman CYR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10768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9727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Смотреть исходное изображение"/>
          <p:cNvPicPr/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8725" cy="12287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399734" y="1228725"/>
            <a:ext cx="85689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Цель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создание условий для внедрения на уровнях начального общего, основного общего и (или) среднего общего образования новых методов обучения и воспитания, образовательных технологий, обеспечивающих освоение обучающимися основных и дополнительных общеобразовательных программ цифрового, естественно-научного, технического и гуманитарного профилей; обновления содержания и совершенствования методов обучения предметной области "Технология", «Информатика» и т.д.</a:t>
            </a:r>
          </a:p>
          <a:p>
            <a:pPr algn="just"/>
            <a:r>
              <a:rPr lang="ru-RU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Центр может выполнять функцию общественного пространства для развития общекультурных компетенций, цифровой грамотности,  проектной деятельности, творческой, социальной самореализации детей, педагогов, родительской общественности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97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Смотреть исходное изображение"/>
          <p:cNvPicPr/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8725" cy="1228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2F1E7AE4-E6F2-45F6-B7BE-38C242F65E3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12434" y="1458348"/>
            <a:ext cx="5919131" cy="539965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7F0D6AAA-A7EC-4313-86BE-42070C2647DA}"/>
              </a:ext>
            </a:extLst>
          </p:cNvPr>
          <p:cNvSpPr txBox="1"/>
          <p:nvPr/>
        </p:nvSpPr>
        <p:spPr>
          <a:xfrm>
            <a:off x="2267744" y="548680"/>
            <a:ext cx="56284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/>
              <a:t>Организация сетевого взаимодействия  в Центрах </a:t>
            </a:r>
          </a:p>
          <a:p>
            <a:pPr algn="ctr"/>
            <a:r>
              <a:rPr lang="ru-RU" dirty="0"/>
              <a:t>«Точка Роста»</a:t>
            </a:r>
          </a:p>
        </p:txBody>
      </p:sp>
    </p:spTree>
    <p:extLst>
      <p:ext uri="{BB962C8B-B14F-4D97-AF65-F5344CB8AC3E}">
        <p14:creationId xmlns:p14="http://schemas.microsoft.com/office/powerpoint/2010/main" val="1099879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мотреть исходное изображение"/>
          <p:cNvPicPr/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8725" cy="12287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BA1AAF2-06AD-4ED9-AA84-9C6074CC8518}"/>
              </a:ext>
            </a:extLst>
          </p:cNvPr>
          <p:cNvSpPr txBox="1"/>
          <p:nvPr/>
        </p:nvSpPr>
        <p:spPr>
          <a:xfrm>
            <a:off x="1115616" y="16143"/>
            <a:ext cx="7632848" cy="58454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2472690" algn="l"/>
              </a:tabLst>
            </a:pP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2472690" algn="l"/>
              </a:tabLst>
            </a:pP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247269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Ближний круг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247269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ОО (ДПО) (образовательные организации муниципалитета): юридическое основание – договор о сетевом взаимодействии;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247269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использование ресурсов на безвозмездной основе.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247269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Второй круг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247269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ВУЗы, СПО (организации высшего и среднего профессионального образования):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247269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юридическое основание – договор о сотрудничестве; оговариваются все условия взаимодействия (от использования оборудования ВУЗов (СПО) до почасовой оплаты труда преподавателям.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247269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Третий круг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247269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НКО (некоммерческие организации) и предприятия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247269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юридическое основание – договор о сотрудничестве; оговариваются все условия взаимодействия.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205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мотреть исходное изображение"/>
          <p:cNvPicPr/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8725" cy="1228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Результаты поиска изображений по запросу &quot;rfhnbyrf yfcnfdybxtcndj&quot;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78" t="20530" b="6622"/>
          <a:stretch/>
        </p:blipFill>
        <p:spPr bwMode="auto">
          <a:xfrm>
            <a:off x="3563888" y="5301208"/>
            <a:ext cx="2736304" cy="14401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25288102-B245-4309-AC0F-08711FA75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3195" y="404664"/>
            <a:ext cx="5966666" cy="1296144"/>
          </a:xfrm>
        </p:spPr>
        <p:txBody>
          <a:bodyPr/>
          <a:lstStyle/>
          <a:p>
            <a:pPr algn="ctr"/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Плюсы от использования сетевого взаимодействия для Центров «Точка Роста»: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633E127-07F5-4F19-A425-28ED9E71D0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7584" y="1228725"/>
            <a:ext cx="7848872" cy="4214246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247269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круг. Увеличение охвата обучающихся задействованных в работе Центра, решение вопроса дефицита  пед. кадров, проведение совместных мероприятий, в том числе и детских научных конференций (актуально для малокомплектных школ), возможность увеличение числа кружков естественно-научной направленности.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247269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круг. Решение вопроса дефицита  пед. кадров, организация  профильного обучения в части реализации внеурочной деятельности по направлению профиля, реализация Целевой модели наставничества в форме «студент-ученик».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tabLst>
                <a:tab pos="247269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круг. Реализация мероприятий согласно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Президента №68, организация профориентационной работы, волонтёрского движения, реализация Целевой модели наставничества в форме «работодатель-ученик», реализация программы «Воспитания».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Минусы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Трудоёмкость в плане расчёта всех условий для подписания договоров.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0630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мотреть исходное изображение"/>
          <p:cNvPicPr/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8725" cy="122872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4703860" y="1484784"/>
            <a:ext cx="3816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4К-компетенции</a:t>
            </a:r>
            <a:endParaRPr lang="ru-RU" sz="2800" b="1" dirty="0">
              <a:latin typeface="Georgia" panose="02040502050405020303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26072" y="2492896"/>
            <a:ext cx="4572000" cy="16004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>
                <a:latin typeface="Georgia" panose="02040502050405020303" pitchFamily="18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креатив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коммуникативность</a:t>
            </a:r>
            <a:endParaRPr lang="ru-RU" sz="2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командная работа</a:t>
            </a:r>
            <a:endParaRPr lang="ru-RU" sz="2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критическое мышление</a:t>
            </a:r>
            <a:endParaRPr lang="ru-RU" sz="2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s://im0-tub-ru.yandex.net/i?id=4f61e37780304c82c15076b129989c43&amp;n=1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666" y="2852936"/>
            <a:ext cx="1841604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3903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мотреть исходное изображение"/>
          <p:cNvPicPr/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971600" cy="90872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13CBF69-C0A8-4F6C-B509-2251591A0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908721"/>
            <a:ext cx="8424935" cy="5760639"/>
          </a:xfrm>
        </p:spPr>
        <p:txBody>
          <a:bodyPr/>
          <a:lstStyle/>
          <a:p>
            <a:pPr algn="l"/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 сетевой форме реализации образовательной программы №…..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с. Спасское………………………………………………………………..31 августа 2021 года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Организация, осуществляющая образовательную деятельность N 1, на основании лицензии от 07 декабря 2016г., N 543, выданной Департаментом образования и науки Приморского края, </a:t>
            </a:r>
            <a:r>
              <a:rPr lang="ru-RU" sz="12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лице директора МБОУ «СОШ № 8» с. Спасское ФИО </a:t>
            </a: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действующего на основании Устава, именуемая в дальнейшем "Организация N 1", и Организация N 2, </a:t>
            </a:r>
            <a:r>
              <a:rPr lang="ru-RU" sz="12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лице директора МБОУ «СОШ № 7» с. Чкаловское ФИО</a:t>
            </a: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действующего на основании Устава, именуемое в дальнейшем "Организация N 2", в дальнейшем вместе именуемые "Стороны", заключили настоящий Договор о нижеследующем: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Предмет договора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N 1 реализует образовательную программу среднего общего образования </a:t>
            </a:r>
            <a:r>
              <a:rPr lang="ru-RU" sz="12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предмету «Химия»</a:t>
            </a: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(далее - образовательная программа) с использованием в сетевой форме ресурсов Организации N 2 (оборудования центра естественно научной направленности «Точка Роста».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разрабатывается и утверждается Организацией N 2.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Статус обучающихся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2.1. Стороны реализуют образовательную программу в отношении обучающихся, принятых в установленном законодательством порядке на обучение по ней в Организацию N 1;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Организации N 1 обучающиеся являются  </a:t>
            </a:r>
            <a:r>
              <a:rPr lang="ru-RU" sz="12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учащимися 10 класса.</a:t>
            </a: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Организации N 2 обучающиеся являются </a:t>
            </a:r>
            <a:r>
              <a:rPr lang="ru-RU" sz="12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учащимися 10 класса.</a:t>
            </a: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2.2. Перечень обучающихся согласуется Сторонами путем заключения дополнительного соглашения </a:t>
            </a:r>
            <a:r>
              <a:rPr lang="ru-RU" sz="12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позднее, чем за 1 день</a:t>
            </a: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дней до начала реализации образовательной программы.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обучающихся по Образовательной программе составляет 4 человека.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2.3. Организация № 2  при реализации образовательной программы, указанной в п. 1 выставляет текущие, полугодовые, итоговые отметки в АИС «Сетевой город». Организация № 1 на основании АИС «Сетевой город» выставляет текущие, полугодовые, итоговые отметки в бумажный вариант классного журнала (в случае необходимости ведения журнала на бумажном носителе).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Финансовое обеспечение реализации образовательной программы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N 2 предоставляет кадровые, материально-технические, финансовые ресурсы для реализации, указанных в п. 1, образовательных программ. 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Условия и порядок осуществления образовательной деятельности при реализации образовательной программы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496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8899CD7-C3B1-41F2-A17F-2D3AC63FF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88640"/>
            <a:ext cx="8856983" cy="6552728"/>
          </a:xfrm>
        </p:spPr>
        <p:txBody>
          <a:bodyPr/>
          <a:lstStyle/>
          <a:p>
            <a:pPr algn="l"/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4.1. Организацией N 1 при реализации образовательной программы используются следующие ресурсы Организации N 2. (Перечень ресурсов, объем, сроки и периоды использования ресурсов в рамках реализации образовательной программы могут быть определены в приложении к настоящему Договору).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4.2. При реализации образовательной программы, предусмотренные пунктом 1 настоящего Договора ресурсы, используются для обеспечения качества оказываемой образовательной услуги, соответствующего требованиям, установленным федеральными государственными образовательными стандартами.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Обязанности Сторон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5.1. Стороны обязаны: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5.1.1. Реализовывать часть основной образовательной программы среднего общего образования самостоятельно;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5.1.2. Ознакомить обучающихся со своими уставами, с лицензиями на осуществление образовательной деятельности, со свидетельствами о государственной аккредитации, другими документами, регламентирующими организацию и осуществление образовательной деятельности, права и обязанности обучающихся при реализации образовательной программы.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5.1.3. Создать обучающимся необходимые условия для освоения части образовательной программы в форме Сетевого взаимодействия;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5.1.4. Проявлять уважение к личности обучающихся, не допускать физического и психологического насилия;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Срок действия Договора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6.1. Договор вступает в силу с момента его подписания.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6.2. Реализация образовательной программы по настоящему Договору начинается с 01 сентября 2021  года.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6.3. Договор заключен Сторонами на 2021-2022 учебный год. 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 Ответственность Сторон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7.1. В случае неисполнения или ненадлежащего исполнения обязательств Стороны несут ответственность в соответствии с законодательством Российской Федерации.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7.2. Стороны освобождаются от ответственности за частичное или полное неисполнение обязательств по Договору, если такое неисполнение является следствием обстоятельств непреодолимой силы (форс-мажорных обстоятельств): стихийных природных явлений (землетрясения, наводнения), войн, революций, ограничительных и запретительных актов государственных органов, непосредственно относящихся к выполнению настоящего Договора. Указанные обстоятельства должны возникнуть после заключения Договора, носить чрезвычайный, непредвиденный и непредотвратимый характер и не зависеть от воли Сторон.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7.3. О наступлении и прекращении вышеуказанных обстоятельств Сторона, для которой создалась невозможность исполнения обязательств по настоящему Договору, должна немедленно известить другую Сторону в письменной форме, приложив соответствующие подтверждающие документы.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7.4. В случае наступления форс-мажорных обстоятельств срок исполнения обязательств по Договору отодвигается соразмерно времени, в течение которого будут действовать такие обстоятельства и их последствия.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141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E6F023C-ED22-494E-8BFF-2332C1FBB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7" cy="6480720"/>
          </a:xfrm>
        </p:spPr>
        <p:txBody>
          <a:bodyPr/>
          <a:lstStyle/>
          <a:p>
            <a:pPr algn="l"/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8. Порядок изменения и прекращения договора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8.1. Условия, на которых заключен настоящий Договор, могут быть изменены по соглашению Сторон или в судебном порядке по основаниям, предусмотренным законодательством Российской Федерации.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8.2. В случае изменения адресов и платежных реквизитов Стороны обязуются уведомить об этом друг друга в трёхдневный срок.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8.3. Настоящий Договор может быть прекращен по соглашению Сторон или в судебном порядке по основаниям, предусмотренным законодательством Российской Федерации.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AA6F263D-E774-4CDF-B0BA-797EAF885F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887015"/>
              </p:ext>
            </p:extLst>
          </p:nvPr>
        </p:nvGraphicFramePr>
        <p:xfrm>
          <a:off x="1187624" y="2347690"/>
          <a:ext cx="6194250" cy="8652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7125">
                  <a:extLst>
                    <a:ext uri="{9D8B030D-6E8A-4147-A177-3AD203B41FA5}">
                      <a16:colId xmlns:a16="http://schemas.microsoft.com/office/drawing/2014/main" xmlns="" val="2169431418"/>
                    </a:ext>
                  </a:extLst>
                </a:gridCol>
                <a:gridCol w="3097125">
                  <a:extLst>
                    <a:ext uri="{9D8B030D-6E8A-4147-A177-3AD203B41FA5}">
                      <a16:colId xmlns:a16="http://schemas.microsoft.com/office/drawing/2014/main" xmlns="" val="1373170191"/>
                    </a:ext>
                  </a:extLst>
                </a:gridCol>
              </a:tblGrid>
              <a:tr h="432643">
                <a:tc>
                  <a:txBody>
                    <a:bodyPr/>
                    <a:lstStyle/>
                    <a:p>
                      <a:pPr indent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Организация № 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>
                          <a:solidFill>
                            <a:schemeClr val="bg1"/>
                          </a:solidFill>
                        </a:rPr>
                        <a:t>Организация № 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49046603"/>
                  </a:ext>
                </a:extLst>
              </a:tr>
              <a:tr h="432643">
                <a:tc>
                  <a:txBody>
                    <a:bodyPr/>
                    <a:lstStyle/>
                    <a:p>
                      <a:pPr indent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dirty="0">
                          <a:solidFill>
                            <a:schemeClr val="bg1"/>
                          </a:solidFill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1592588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7EF76105-4735-455C-8A66-A3FFDA524C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4925" y="1670031"/>
            <a:ext cx="347608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 Реквизиты и подписи Сторон:</a:t>
            </a: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36678519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938</TotalTime>
  <Words>369</Words>
  <Application>Microsoft Office PowerPoint</Application>
  <PresentationFormat>Экран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Воздушный поток</vt:lpstr>
      <vt:lpstr>Формы организации сетевого взаимодействия в центрах естественно-научной направленности  «Точка Роста» </vt:lpstr>
      <vt:lpstr>Презентация PowerPoint</vt:lpstr>
      <vt:lpstr>Презентация PowerPoint</vt:lpstr>
      <vt:lpstr>Презентация PowerPoint</vt:lpstr>
      <vt:lpstr>Плюсы от использования сетевого взаимодействия для Центров «Точка Роста»: </vt:lpstr>
      <vt:lpstr>Презентация PowerPoint</vt:lpstr>
      <vt:lpstr>Договор о сетевой форме реализации образовательной программы №…..   с. Спасское………………………………………………………………..31 августа 2021 года   Организация, осуществляющая образовательную деятельность N 1, на основании лицензии от 07 декабря 2016г., N 543, выданной Департаментом образования и науки Приморского края, в лице директора МБОУ «СОШ № 8» с. Спасское ФИО , действующего на основании Устава, именуемая в дальнейшем "Организация N 1", и Организация N 2, в лице директора МБОУ «СОШ № 7» с. Чкаловское ФИО, действующего на основании Устава, именуемое в дальнейшем "Организация N 2", в дальнейшем вместе именуемые "Стороны", заключили настоящий Договор о нижеследующем: 1. Предмет договора Организация N 1 реализует образовательную программу среднего общего образования по предмету «Химия» (далее - образовательная программа) с использованием в сетевой форме ресурсов Организации N 2 (оборудования центра естественно научной направленности «Точка Роста». Образовательная программа разрабатывается и утверждается Организацией N 2. 2. Статус обучающихся 2.1. Стороны реализуют образовательную программу в отношении обучающихся, принятых в установленном законодательством порядке на обучение по ней в Организацию N 1; В Организации N 1 обучающиеся являются  учащимися 10 класса. В Организации N 2 обучающиеся являются учащимися 10 класса. 2.2. Перечень обучающихся согласуется Сторонами путем заключения дополнительного соглашения не позднее, чем за 1 день дней до начала реализации образовательной программы. Общее количество обучающихся по Образовательной программе составляет 4 человека. 2.3. Организация № 2  при реализации образовательной программы, указанной в п. 1 выставляет текущие, полугодовые, итоговые отметки в АИС «Сетевой город». Организация № 1 на основании АИС «Сетевой город» выставляет текущие, полугодовые, итоговые отметки в бумажный вариант классного журнала (в случае необходимости ведения журнала на бумажном носителе). 3. Финансовое обеспечение реализации образовательной программы Организация N 2 предоставляет кадровые, материально-технические, финансовые ресурсы для реализации, указанных в п. 1, образовательных программ.  4. Условия и порядок осуществления образовательной деятельности при реализации образовательной программы </vt:lpstr>
      <vt:lpstr>4.1. Организацией N 1 при реализации образовательной программы используются следующие ресурсы Организации N 2. (Перечень ресурсов, объем, сроки и периоды использования ресурсов в рамках реализации образовательной программы могут быть определены в приложении к настоящему Договору). 4.2. При реализации образовательной программы, предусмотренные пунктом 1 настоящего Договора ресурсы, используются для обеспечения качества оказываемой образовательной услуги, соответствующего требованиям, установленным федеральными государственными образовательными стандартами. 5. Обязанности Сторон 5.1. Стороны обязаны: 5.1.1. Реализовывать часть основной образовательной программы среднего общего образования самостоятельно; 5.1.2. Ознакомить обучающихся со своими уставами, с лицензиями на осуществление образовательной деятельности, со свидетельствами о государственной аккредитации, другими документами, регламентирующими организацию и осуществление образовательной деятельности, права и обязанности обучающихся при реализации образовательной программы. 5.1.3. Создать обучающимся необходимые условия для освоения части образовательной программы в форме Сетевого взаимодействия; 5.1.4. Проявлять уважение к личности обучающихся, не допускать физического и психологического насилия; 6. Срок действия Договора 6.1. Договор вступает в силу с момента его подписания. 6.2. Реализация образовательной программы по настоящему Договору начинается с 01 сентября 2021  года. 6.3. Договор заключен Сторонами на 2021-2022 учебный год.  7. Ответственность Сторон 7.1. В случае неисполнения или ненадлежащего исполнения обязательств Стороны несут ответственность в соответствии с законодательством Российской Федерации. 7.2. Стороны освобождаются от ответственности за частичное или полное неисполнение обязательств по Договору, если такое неисполнение является следствием обстоятельств непреодолимой силы (форс-мажорных обстоятельств): стихийных природных явлений (землетрясения, наводнения), войн, революций, ограничительных и запретительных актов государственных органов, непосредственно относящихся к выполнению настоящего Договора. Указанные обстоятельства должны возникнуть после заключения Договора, носить чрезвычайный, непредвиденный и непредотвратимый характер и не зависеть от воли Сторон. 7.3. О наступлении и прекращении вышеуказанных обстоятельств Сторона, для которой создалась невозможность исполнения обязательств по настоящему Договору, должна немедленно известить другую Сторону в письменной форме, приложив соответствующие подтверждающие документы. 7.4. В случае наступления форс-мажорных обстоятельств срок исполнения обязательств по Договору отодвигается соразмерно времени, в течение которого будут действовать такие обстоятельства и их последствия. </vt:lpstr>
      <vt:lpstr>8. Порядок изменения и прекращения договора 8.1. Условия, на которых заключен настоящий Договор, могут быть изменены по соглашению Сторон или в судебном порядке по основаниям, предусмотренным законодательством Российской Федерации. 8.2. В случае изменения адресов и платежных реквизитов Стороны обязуются уведомить об этом друг друга в трёхдневный срок. 8.3. Настоящий Договор может быть прекращен по соглашению Сторон или в судебном порядке по основаниям, предусмотренным законодательством Российской Федерации.    </vt:lpstr>
      <vt:lpstr>Приложение 1 к договору № 2 от 31.08.2021   Пункт I. Список учащихся МБОУ «СОШ » с. Чкаловское 10 класса:             Пункт II. Преподаватель предмета «Химия» МБОУ _______________________________       Пункт III.  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Практические приёмы и  методы реализации целевой модели наставничества в формах «ученик-ученик», «ученик-студент» в современной школе.</dc:title>
  <dc:creator>First</dc:creator>
  <cp:lastModifiedBy>Татьяна Г. Родионова</cp:lastModifiedBy>
  <cp:revision>20</cp:revision>
  <dcterms:created xsi:type="dcterms:W3CDTF">2021-03-17T00:19:03Z</dcterms:created>
  <dcterms:modified xsi:type="dcterms:W3CDTF">2022-04-27T00:02:07Z</dcterms:modified>
</cp:coreProperties>
</file>