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1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C11"/>
    <a:srgbClr val="8D176B"/>
    <a:srgbClr val="25432B"/>
    <a:srgbClr val="1F09A3"/>
    <a:srgbClr val="451C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78521" autoAdjust="0"/>
  </p:normalViewPr>
  <p:slideViewPr>
    <p:cSldViewPr>
      <p:cViewPr>
        <p:scale>
          <a:sx n="77" d="100"/>
          <a:sy n="77" d="100"/>
        </p:scale>
        <p:origin x="-176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7CD5F-D520-4B10-BA61-A43F725A891E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14FC6-1E37-4232-933C-27ED4854FD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60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14FC6-1E37-4232-933C-27ED4854FD9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14FC6-1E37-4232-933C-27ED4854FD9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E8BF5-EC37-4825-A56C-05406C3F4E20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4878-FCFB-4B3A-869C-9003808B6F07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0CFC3-7DF5-479B-9F21-AD948E00BA35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1EC7-F2EA-46E6-9708-106D1A09FA65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781B7-1EC2-48E8-AA77-2E1CF6CA4FE9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4FD7-14F5-42B2-B565-86FDF8EA0068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931C-E06C-4901-BC4D-76517DE609B2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ACF8-FA22-462B-98CF-2A2330D17E31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713E9-4796-4AB1-9EE6-3BBAD8121A88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365E-4080-421F-95B6-68708AA9E71F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7330-F9F0-47D7-84AC-E8823625FBF4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A570C05-61AA-4DF0-9707-5F6B5A84456D}" type="datetime1">
              <a:rPr lang="ru-RU" smtClean="0"/>
              <a:pPr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13" r:id="rId1"/>
    <p:sldLayoutId id="2147484814" r:id="rId2"/>
    <p:sldLayoutId id="2147484815" r:id="rId3"/>
    <p:sldLayoutId id="2147484816" r:id="rId4"/>
    <p:sldLayoutId id="2147484817" r:id="rId5"/>
    <p:sldLayoutId id="2147484818" r:id="rId6"/>
    <p:sldLayoutId id="2147484819" r:id="rId7"/>
    <p:sldLayoutId id="2147484820" r:id="rId8"/>
    <p:sldLayoutId id="2147484821" r:id="rId9"/>
    <p:sldLayoutId id="2147484822" r:id="rId10"/>
    <p:sldLayoutId id="214748482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4876" y="4786322"/>
            <a:ext cx="3929090" cy="1667014"/>
          </a:xfrm>
        </p:spPr>
        <p:txBody>
          <a:bodyPr>
            <a:noAutofit/>
          </a:bodyPr>
          <a:lstStyle/>
          <a:p>
            <a:pPr algn="r"/>
            <a:r>
              <a:rPr lang="ru-RU" sz="18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Вишнякова В.К.,</a:t>
            </a:r>
          </a:p>
          <a:p>
            <a:pPr algn="r"/>
            <a:r>
              <a:rPr lang="ru-RU" sz="18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Заместитель </a:t>
            </a:r>
            <a:r>
              <a:rPr lang="ru-RU" sz="18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врио</a:t>
            </a:r>
            <a:r>
              <a:rPr lang="ru-RU" sz="18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начальника управления образования администрации Пожарского муниципального района </a:t>
            </a:r>
          </a:p>
          <a:p>
            <a:endParaRPr lang="ru-RU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600" smtClean="0">
                <a:solidFill>
                  <a:schemeClr val="accent1">
                    <a:lumMod val="50000"/>
                  </a:schemeClr>
                </a:solidFill>
              </a:rPr>
              <a:pPr/>
              <a:t>1</a:t>
            </a:fld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/>
          </p:nvPr>
        </p:nvSpPr>
        <p:spPr>
          <a:xfrm>
            <a:off x="571472" y="1285860"/>
            <a:ext cx="8061030" cy="3071834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hangingPunct="0">
              <a:lnSpc>
                <a:spcPct val="200000"/>
              </a:lnSpc>
              <a:spcAft>
                <a:spcPts val="0"/>
              </a:spcAft>
            </a:pP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ea typeface="Times New Roman"/>
              </a:rPr>
              <a:t>Перспективы развития сетевого взаимодействия на территории Пожарского муниципального района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" descr="Герб без вольной част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CC"/>
              </a:clrFrom>
              <a:clrTo>
                <a:srgbClr val="0000CC">
                  <a:alpha val="0"/>
                </a:srgbClr>
              </a:clrTo>
            </a:clrChange>
            <a:lum bright="12000"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4855"/>
            <a:ext cx="608012" cy="752475"/>
          </a:xfrm>
          <a:prstGeom prst="rect">
            <a:avLst/>
          </a:prstGeom>
          <a:solidFill>
            <a:srgbClr val="00CCFF"/>
          </a:solidFill>
        </p:spPr>
      </p:pic>
    </p:spTree>
    <p:extLst>
      <p:ext uri="{BB962C8B-B14F-4D97-AF65-F5344CB8AC3E}">
        <p14:creationId xmlns:p14="http://schemas.microsoft.com/office/powerpoint/2010/main" val="7965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320040"/>
            <a:ext cx="6357982" cy="2180266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ессмысленно продолжать </a:t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делать то же самое и </a:t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ждать других результатов</a:t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Альберт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Энштейн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928934"/>
            <a:ext cx="4126241" cy="3527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" descr="Герб без вольной части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CC"/>
              </a:clrFrom>
              <a:clrTo>
                <a:srgbClr val="0000CC">
                  <a:alpha val="0"/>
                </a:srgbClr>
              </a:clrTo>
            </a:clrChange>
            <a:lum bright="12000"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4855"/>
            <a:ext cx="608012" cy="752475"/>
          </a:xfrm>
          <a:prstGeom prst="rect">
            <a:avLst/>
          </a:prstGeom>
          <a:solidFill>
            <a:srgbClr val="00CCFF"/>
          </a:solidFill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320040"/>
            <a:ext cx="6786610" cy="139444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Зачем нужна сетевая форма взаимодействия в Пожарском муниципальном районе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071678"/>
            <a:ext cx="8258204" cy="392909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повысить качество образования, используя инновационное оборудование и высококвалифицированный кадровый состав партнеров;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разнообразить образовательные программы, в том числе дополнительные;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повысить профессиональное мастерство педагогов.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 descr="Герб без вольной част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CC"/>
              </a:clrFrom>
              <a:clrTo>
                <a:srgbClr val="0000CC">
                  <a:alpha val="0"/>
                </a:srgbClr>
              </a:clrTo>
            </a:clrChange>
            <a:lum bright="12000"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4855"/>
            <a:ext cx="608012" cy="752475"/>
          </a:xfrm>
          <a:prstGeom prst="rect">
            <a:avLst/>
          </a:prstGeom>
          <a:solidFill>
            <a:srgbClr val="00CCFF"/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320040"/>
            <a:ext cx="6715172" cy="103725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Перспективные модели сетевого взаимодействия </a:t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образовательных учреждений </a:t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Пожарского муниципального района 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914400" y="1714488"/>
          <a:ext cx="7772400" cy="435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4169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</a:tr>
              <a:tr h="4169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Школы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пгт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Лучегорск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(3)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Школы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Школы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</a:tr>
              <a:tr h="416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</a:tr>
              <a:tr h="1606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Сельские школы (10)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Учреждения дополнительного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образования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МБУ «Дворец культуры ПМР»</a:t>
                      </a:r>
                      <a:endParaRPr lang="ru-RU" sz="11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МБОУ ДО «ДЮСШ»</a:t>
                      </a:r>
                      <a:endParaRPr lang="ru-RU" sz="11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МБУ ДХШ</a:t>
                      </a:r>
                      <a:endParaRPr lang="ru-RU" sz="11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МБУ ДМИ</a:t>
                      </a:r>
                      <a:endParaRPr lang="ru-RU" sz="11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МБОУ ДО «Сорванец»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МБОУ ДО ЦВР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Предприятия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промышленного сектора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ООО 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«Приморская 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ГРЭС»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АО 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Лучегорский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угольный разрез»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Национальный парк «Бикин»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</a:tr>
              <a:tr h="4169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</a:tr>
              <a:tr h="1083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Партнерство в преодолении низких образовательных 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результатов, повышения мастерства педагогов.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(Проект «Школьное партнерство»)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Реализация дополнительных образовательных программ</a:t>
                      </a:r>
                      <a:endParaRPr lang="ru-RU" sz="105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latin typeface="Times New Roman"/>
                          <a:ea typeface="Times New Roman"/>
                          <a:cs typeface="Times New Roman"/>
                        </a:rPr>
                        <a:t>Профориентационная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 работа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Проект </a:t>
                      </a:r>
                      <a:r>
                        <a:rPr lang="ru-RU" sz="11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энергогруппы</a:t>
                      </a:r>
                      <a:r>
                        <a:rPr lang="ru-RU" sz="11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Надежная 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смена»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imes New Roman"/>
                        </a:rPr>
                        <a:t>Дополнительные 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образовательные программы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73634" marR="73634" marT="0" marB="0"/>
                </a:tc>
              </a:tr>
            </a:tbl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2000232" y="4643446"/>
            <a:ext cx="45719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4876" y="4643446"/>
            <a:ext cx="7143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286644" y="4643446"/>
            <a:ext cx="45719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1" descr="Герб без вольной част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CC"/>
              </a:clrFrom>
              <a:clrTo>
                <a:srgbClr val="0000CC">
                  <a:alpha val="0"/>
                </a:srgbClr>
              </a:clrTo>
            </a:clrChange>
            <a:lum bright="12000"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4855"/>
            <a:ext cx="608012" cy="752475"/>
          </a:xfrm>
          <a:prstGeom prst="rect">
            <a:avLst/>
          </a:prstGeom>
          <a:solidFill>
            <a:srgbClr val="00CCFF"/>
          </a:solidFill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0"/>
            <a:ext cx="6199082" cy="128586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«Точка роста»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ресурс сетевого взаимодействия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4" name="Picture 1" descr="Герб без вольной части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CC"/>
              </a:clrFrom>
              <a:clrTo>
                <a:srgbClr val="0000CC">
                  <a:alpha val="0"/>
                </a:srgbClr>
              </a:clrTo>
            </a:clrChange>
            <a:lum bright="12000"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4855"/>
            <a:ext cx="608012" cy="752475"/>
          </a:xfrm>
          <a:prstGeom prst="rect">
            <a:avLst/>
          </a:prstGeom>
          <a:solidFill>
            <a:srgbClr val="00CCFF"/>
          </a:solidFill>
        </p:spPr>
      </p:pic>
      <p:sp>
        <p:nvSpPr>
          <p:cNvPr id="5" name="Овал 4"/>
          <p:cNvSpPr/>
          <p:nvPr/>
        </p:nvSpPr>
        <p:spPr>
          <a:xfrm>
            <a:off x="3000364" y="1428736"/>
            <a:ext cx="3000396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Точка Роста-2021»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1, № 4 ПМР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85720" y="3143248"/>
            <a:ext cx="2357454" cy="1357322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Дополнительные образовательные программы внеурочная деятельность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14678" y="3000372"/>
            <a:ext cx="2571768" cy="1357322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качества образования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286512" y="3143248"/>
            <a:ext cx="2571768" cy="121444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профессионального  мастерства педагогов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28596" y="4857760"/>
            <a:ext cx="3000364" cy="171451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Малокомплектные школы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5 ПМР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6 ПМР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10 ПМР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15 ПМР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16 ПМР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ООШ № 8 ПМР</a:t>
            </a: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ООШ № 12 ПМР</a:t>
            </a:r>
            <a:endParaRPr lang="ru-RU" sz="1100" b="1" dirty="0"/>
          </a:p>
        </p:txBody>
      </p:sp>
      <p:sp>
        <p:nvSpPr>
          <p:cNvPr id="11" name="Овал 10"/>
          <p:cNvSpPr/>
          <p:nvPr/>
        </p:nvSpPr>
        <p:spPr>
          <a:xfrm>
            <a:off x="6072198" y="4857760"/>
            <a:ext cx="2857520" cy="171451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«Точка Роста-2022»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7 ПМР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13 ПМР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16 ПМР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17 ПМР</a:t>
            </a:r>
          </a:p>
          <a:p>
            <a:pPr algn="ctr"/>
            <a:endPara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«Точка Роста-2023»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2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единительная линия 12"/>
          <p:cNvCxnSpPr>
            <a:stCxn id="5" idx="2"/>
            <a:endCxn id="7" idx="0"/>
          </p:cNvCxnSpPr>
          <p:nvPr/>
        </p:nvCxnSpPr>
        <p:spPr>
          <a:xfrm rot="10800000" flipV="1">
            <a:off x="1464448" y="2071678"/>
            <a:ext cx="1535917" cy="1071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6"/>
            <a:endCxn id="9" idx="0"/>
          </p:cNvCxnSpPr>
          <p:nvPr/>
        </p:nvCxnSpPr>
        <p:spPr>
          <a:xfrm>
            <a:off x="6000760" y="2071678"/>
            <a:ext cx="1571636" cy="1071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7" idx="4"/>
          </p:cNvCxnSpPr>
          <p:nvPr/>
        </p:nvCxnSpPr>
        <p:spPr>
          <a:xfrm rot="16200000" flipH="1">
            <a:off x="1303711" y="4661305"/>
            <a:ext cx="357192" cy="35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10" idx="6"/>
            <a:endCxn id="8" idx="4"/>
          </p:cNvCxnSpPr>
          <p:nvPr/>
        </p:nvCxnSpPr>
        <p:spPr>
          <a:xfrm flipV="1">
            <a:off x="3428960" y="4357694"/>
            <a:ext cx="1071602" cy="1357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10" idx="6"/>
            <a:endCxn id="9" idx="4"/>
          </p:cNvCxnSpPr>
          <p:nvPr/>
        </p:nvCxnSpPr>
        <p:spPr>
          <a:xfrm flipV="1">
            <a:off x="3428960" y="4357694"/>
            <a:ext cx="4143436" cy="1357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11" idx="0"/>
            <a:endCxn id="9" idx="4"/>
          </p:cNvCxnSpPr>
          <p:nvPr/>
        </p:nvCxnSpPr>
        <p:spPr>
          <a:xfrm rot="5400000" flipH="1" flipV="1">
            <a:off x="7286644" y="4572008"/>
            <a:ext cx="50006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stCxn id="11" idx="0"/>
            <a:endCxn id="7" idx="5"/>
          </p:cNvCxnSpPr>
          <p:nvPr/>
        </p:nvCxnSpPr>
        <p:spPr>
          <a:xfrm rot="16200000" flipV="1">
            <a:off x="4621464" y="1978265"/>
            <a:ext cx="555965" cy="5203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5" idx="4"/>
            <a:endCxn id="8" idx="0"/>
          </p:cNvCxnSpPr>
          <p:nvPr/>
        </p:nvCxnSpPr>
        <p:spPr>
          <a:xfrm rot="5400000">
            <a:off x="4357686" y="2857496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320040"/>
            <a:ext cx="6696100" cy="125157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Новые результаты возникают </a:t>
            </a:r>
            <a:b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только,  если школа использует </a:t>
            </a:r>
            <a:b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новые возможности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  <p:grpSp>
        <p:nvGrpSpPr>
          <p:cNvPr id="5" name="Содержимое 4"/>
          <p:cNvGrpSpPr>
            <a:grpSpLocks noGrp="1"/>
          </p:cNvGrpSpPr>
          <p:nvPr/>
        </p:nvGrpSpPr>
        <p:grpSpPr>
          <a:xfrm>
            <a:off x="785786" y="1569696"/>
            <a:ext cx="6572296" cy="4788262"/>
            <a:chOff x="538040" y="684468"/>
            <a:chExt cx="7759426" cy="6223575"/>
          </a:xfrm>
        </p:grpSpPr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7114" y="965514"/>
              <a:ext cx="6681257" cy="5292565"/>
            </a:xfrm>
            <a:prstGeom prst="rect">
              <a:avLst/>
            </a:prstGeom>
          </p:spPr>
        </p:pic>
        <p:sp>
          <p:nvSpPr>
            <p:cNvPr id="7" name="Объект 7"/>
            <p:cNvSpPr txBox="1">
              <a:spLocks/>
            </p:cNvSpPr>
            <p:nvPr/>
          </p:nvSpPr>
          <p:spPr bwMode="auto">
            <a:xfrm rot="16200000">
              <a:off x="3703183" y="5514483"/>
              <a:ext cx="2160240" cy="44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>
              <a:lvl1pPr>
                <a:defRPr sz="3200">
                  <a:solidFill>
                    <a:schemeClr val="tx2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2"/>
                  </a:solidFill>
                  <a:latin typeface="Arial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endParaRPr lang="ru-RU" altLang="ru-RU" sz="2400" b="1" spc="150" dirty="0" smtClean="0">
                <a:ln w="11430"/>
                <a:solidFill>
                  <a:schemeClr val="bg1"/>
                </a:solidFill>
                <a:latin typeface="Mistral" pitchFamily="66" charset="0"/>
              </a:endParaRPr>
            </a:p>
          </p:txBody>
        </p:sp>
        <p:sp>
          <p:nvSpPr>
            <p:cNvPr id="8" name="Объект 7"/>
            <p:cNvSpPr txBox="1">
              <a:spLocks/>
            </p:cNvSpPr>
            <p:nvPr/>
          </p:nvSpPr>
          <p:spPr bwMode="auto">
            <a:xfrm rot="1776103">
              <a:off x="1659666" y="2061545"/>
              <a:ext cx="2160240" cy="44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>
              <a:lvl1pPr>
                <a:defRPr sz="3200">
                  <a:solidFill>
                    <a:schemeClr val="tx2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2"/>
                  </a:solidFill>
                  <a:latin typeface="Arial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ru-RU" altLang="ru-RU" sz="2400" b="1" spc="150" dirty="0" smtClean="0">
                  <a:ln w="11430"/>
                  <a:solidFill>
                    <a:srgbClr val="00B050"/>
                  </a:solidFill>
                  <a:latin typeface="Mistral" pitchFamily="66" charset="0"/>
                </a:rPr>
                <a:t>Ученик</a:t>
              </a:r>
            </a:p>
          </p:txBody>
        </p:sp>
        <p:sp>
          <p:nvSpPr>
            <p:cNvPr id="9" name="Объект 7"/>
            <p:cNvSpPr txBox="1">
              <a:spLocks/>
            </p:cNvSpPr>
            <p:nvPr/>
          </p:nvSpPr>
          <p:spPr bwMode="auto">
            <a:xfrm rot="19400058">
              <a:off x="5641686" y="1455276"/>
              <a:ext cx="2161893" cy="440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>
              <a:lvl1pPr>
                <a:defRPr sz="3200">
                  <a:solidFill>
                    <a:schemeClr val="tx2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2"/>
                  </a:solidFill>
                  <a:latin typeface="Arial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ru-RU" altLang="ru-RU" sz="2400" b="1" spc="150" dirty="0" smtClean="0">
                  <a:ln w="11430"/>
                  <a:solidFill>
                    <a:srgbClr val="00B050"/>
                  </a:solidFill>
                  <a:latin typeface="Mistral" pitchFamily="66" charset="0"/>
                </a:rPr>
                <a:t>Качество</a:t>
              </a:r>
            </a:p>
          </p:txBody>
        </p:sp>
        <p:sp>
          <p:nvSpPr>
            <p:cNvPr id="10" name="Объект 7"/>
            <p:cNvSpPr txBox="1">
              <a:spLocks/>
            </p:cNvSpPr>
            <p:nvPr/>
          </p:nvSpPr>
          <p:spPr bwMode="auto">
            <a:xfrm rot="2053560">
              <a:off x="538040" y="3206603"/>
              <a:ext cx="2448961" cy="435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>
              <a:lvl1pPr>
                <a:defRPr sz="3200">
                  <a:solidFill>
                    <a:schemeClr val="tx2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2"/>
                  </a:solidFill>
                  <a:latin typeface="Arial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ru-RU" altLang="ru-RU" sz="2000" b="1" spc="150" dirty="0" smtClean="0">
                  <a:ln w="11430"/>
                  <a:solidFill>
                    <a:srgbClr val="00B050"/>
                  </a:solidFill>
                  <a:latin typeface="Mistral" pitchFamily="66" charset="0"/>
                </a:rPr>
                <a:t>Возможности</a:t>
              </a:r>
            </a:p>
          </p:txBody>
        </p:sp>
        <p:sp>
          <p:nvSpPr>
            <p:cNvPr id="11" name="Объект 7"/>
            <p:cNvSpPr txBox="1">
              <a:spLocks/>
            </p:cNvSpPr>
            <p:nvPr/>
          </p:nvSpPr>
          <p:spPr bwMode="auto">
            <a:xfrm rot="2989707">
              <a:off x="3410180" y="1235524"/>
              <a:ext cx="1579421" cy="477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>
              <a:lvl1pPr>
                <a:defRPr sz="3200">
                  <a:solidFill>
                    <a:schemeClr val="tx2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2"/>
                  </a:solidFill>
                  <a:latin typeface="Arial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ru-RU" altLang="ru-RU" sz="2000" b="1" spc="150" dirty="0" smtClean="0">
                  <a:ln w="11430"/>
                  <a:solidFill>
                    <a:srgbClr val="00B050"/>
                  </a:solidFill>
                  <a:latin typeface="Mistral" pitchFamily="66" charset="0"/>
                </a:rPr>
                <a:t>Проекты</a:t>
              </a:r>
            </a:p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endParaRPr lang="ru-RU" altLang="ru-RU" sz="2000" b="1" spc="150" dirty="0" smtClean="0">
                <a:ln w="11430"/>
                <a:solidFill>
                  <a:srgbClr val="00B050"/>
                </a:solidFill>
                <a:latin typeface="Calibri" pitchFamily="34" charset="0"/>
              </a:endParaRPr>
            </a:p>
          </p:txBody>
        </p:sp>
        <p:sp>
          <p:nvSpPr>
            <p:cNvPr id="12" name="Объект 7"/>
            <p:cNvSpPr txBox="1">
              <a:spLocks/>
            </p:cNvSpPr>
            <p:nvPr/>
          </p:nvSpPr>
          <p:spPr bwMode="auto">
            <a:xfrm rot="1990434">
              <a:off x="6714045" y="5062202"/>
              <a:ext cx="1583421" cy="4620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>
              <a:lvl1pPr>
                <a:defRPr sz="3200">
                  <a:solidFill>
                    <a:schemeClr val="tx2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2"/>
                  </a:solidFill>
                  <a:latin typeface="Arial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ru-RU" altLang="ru-RU" sz="2000" b="1" spc="150" dirty="0" smtClean="0">
                  <a:ln w="11430"/>
                  <a:solidFill>
                    <a:srgbClr val="00B050"/>
                  </a:solidFill>
                  <a:latin typeface="Mistral" pitchFamily="66" charset="0"/>
                </a:rPr>
                <a:t>Партнёр</a:t>
              </a:r>
            </a:p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endParaRPr lang="ru-RU" altLang="ru-RU" sz="2000" b="1" spc="150" dirty="0" smtClean="0">
                <a:ln w="11430"/>
                <a:solidFill>
                  <a:srgbClr val="00B050"/>
                </a:solidFill>
                <a:latin typeface="Calibri" pitchFamily="34" charset="0"/>
              </a:endParaRPr>
            </a:p>
          </p:txBody>
        </p:sp>
        <p:sp>
          <p:nvSpPr>
            <p:cNvPr id="13" name="Объект 7"/>
            <p:cNvSpPr txBox="1">
              <a:spLocks/>
            </p:cNvSpPr>
            <p:nvPr/>
          </p:nvSpPr>
          <p:spPr bwMode="auto">
            <a:xfrm>
              <a:off x="898135" y="6353122"/>
              <a:ext cx="7399331" cy="5549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>
              <a:lvl1pPr>
                <a:defRPr sz="3200">
                  <a:solidFill>
                    <a:schemeClr val="tx2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2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2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2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2"/>
                  </a:solidFill>
                  <a:latin typeface="Arial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Wingdings 2" pitchFamily="18" charset="2"/>
                <a:buChar char=""/>
                <a:defRPr sz="2000">
                  <a:solidFill>
                    <a:schemeClr val="tx2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r>
                <a:rPr lang="ru-RU" altLang="ru-RU" sz="2000" b="1" spc="150" dirty="0" smtClean="0">
                  <a:ln w="11430"/>
                  <a:solidFill>
                    <a:srgbClr val="000000"/>
                  </a:solidFill>
                  <a:latin typeface="Mistral" pitchFamily="66" charset="0"/>
                </a:rPr>
                <a:t>«</a:t>
              </a:r>
              <a:r>
                <a:rPr lang="ru-RU" altLang="ru-RU" sz="2000" b="1" spc="150" smtClean="0">
                  <a:ln w="11430"/>
                  <a:solidFill>
                    <a:srgbClr val="000000"/>
                  </a:solidFill>
                  <a:latin typeface="Mistral" pitchFamily="66" charset="0"/>
                </a:rPr>
                <a:t>Точка роста»</a:t>
              </a:r>
              <a:endParaRPr lang="ru-RU" altLang="ru-RU" sz="2000" b="1" spc="150" dirty="0" smtClean="0">
                <a:ln w="11430"/>
                <a:solidFill>
                  <a:srgbClr val="000000"/>
                </a:solidFill>
                <a:latin typeface="Mistral" pitchFamily="66" charset="0"/>
              </a:endParaRPr>
            </a:p>
            <a:p>
              <a:pPr algn="ctr">
                <a:spcBef>
                  <a:spcPct val="20000"/>
                </a:spcBef>
                <a:buClr>
                  <a:schemeClr val="accent1"/>
                </a:buClr>
                <a:buSzPct val="70000"/>
              </a:pPr>
              <a:endParaRPr lang="ru-RU" altLang="ru-RU" sz="2000" b="1" spc="150" dirty="0" smtClean="0">
                <a:ln w="11430"/>
                <a:solidFill>
                  <a:srgbClr val="00B050"/>
                </a:solidFill>
                <a:latin typeface="Calibri" pitchFamily="34" charset="0"/>
              </a:endParaRPr>
            </a:p>
          </p:txBody>
        </p:sp>
      </p:grpSp>
      <p:pic>
        <p:nvPicPr>
          <p:cNvPr id="16" name="Picture 1" descr="Герб без вольной части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CC"/>
              </a:clrFrom>
              <a:clrTo>
                <a:srgbClr val="0000CC">
                  <a:alpha val="0"/>
                </a:srgbClr>
              </a:clrTo>
            </a:clrChange>
            <a:lum bright="12000"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5628"/>
            <a:ext cx="608012" cy="752475"/>
          </a:xfrm>
          <a:prstGeom prst="rect">
            <a:avLst/>
          </a:prstGeom>
          <a:solidFill>
            <a:srgbClr val="00CCFF"/>
          </a:solidFill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112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Программа «Школьное партнерство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механизм управления качеством образования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Пожарском муниципальном районе»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4" name="Содержимое 13"/>
          <p:cNvSpPr>
            <a:spLocks noGrp="1"/>
          </p:cNvSpPr>
          <p:nvPr>
            <p:ph sz="quarter" idx="1"/>
          </p:nvPr>
        </p:nvSpPr>
        <p:spPr>
          <a:xfrm>
            <a:off x="214282" y="1214422"/>
            <a:ext cx="8929718" cy="5643578"/>
          </a:xfrm>
        </p:spPr>
        <p:txBody>
          <a:bodyPr/>
          <a:lstStyle/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3571868" y="2428868"/>
            <a:ext cx="1928826" cy="150019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5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образования администрации ПМР</a:t>
            </a:r>
            <a:endParaRPr lang="ru-RU" sz="125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714480" y="2643182"/>
            <a:ext cx="1357322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№ 4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«Точка Роста» 2021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6143636" y="2643182"/>
            <a:ext cx="150019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№ 1 «Точка Роста» 2021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3786182" y="4357694"/>
            <a:ext cx="150019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№ 2 «Проект 500+»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0" y="1428736"/>
            <a:ext cx="1357322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7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 500+2021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«Точка Роста» 2022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0" y="3071810"/>
            <a:ext cx="1357322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16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 500+2022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«Точка Роста» 2022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2143108" y="1285860"/>
            <a:ext cx="1357322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СОШ № 15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6572264" y="4214818"/>
            <a:ext cx="150019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№ 10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7643802" y="3214686"/>
            <a:ext cx="150019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№ 17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«Проект 500+2022»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«Точка Роста» 2022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7643802" y="1785926"/>
            <a:ext cx="150019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ООШ № 8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6072198" y="1214422"/>
            <a:ext cx="150019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№ 5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5786446" y="5500702"/>
            <a:ext cx="1714512" cy="13572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№ 13 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«Проект 500+» 2022 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«Точка Роста» 2022</a:t>
            </a:r>
          </a:p>
          <a:p>
            <a:pPr algn="ctr"/>
            <a:r>
              <a:rPr lang="ru-RU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ЦОС 2021</a:t>
            </a:r>
            <a:endParaRPr lang="ru-RU" sz="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3714744" y="5714992"/>
            <a:ext cx="157163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ОООШ № 12  «Проект 500+»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714480" y="5429264"/>
            <a:ext cx="150019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МОБУ 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СОШ № 6 «Проект 500+»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ЦОС</a:t>
            </a:r>
            <a:endParaRPr lang="ru-RU" sz="1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Прямая соединительная линия 42"/>
          <p:cNvCxnSpPr>
            <a:stCxn id="24" idx="6"/>
            <a:endCxn id="15" idx="2"/>
          </p:cNvCxnSpPr>
          <p:nvPr/>
        </p:nvCxnSpPr>
        <p:spPr>
          <a:xfrm flipV="1">
            <a:off x="3071802" y="3178967"/>
            <a:ext cx="500066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32" idx="5"/>
            <a:endCxn id="24" idx="1"/>
          </p:cNvCxnSpPr>
          <p:nvPr/>
        </p:nvCxnSpPr>
        <p:spPr>
          <a:xfrm rot="16200000" flipH="1">
            <a:off x="1332792" y="2230109"/>
            <a:ext cx="406218" cy="754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stCxn id="34" idx="4"/>
          </p:cNvCxnSpPr>
          <p:nvPr/>
        </p:nvCxnSpPr>
        <p:spPr>
          <a:xfrm rot="5400000">
            <a:off x="2589596" y="2482447"/>
            <a:ext cx="285752" cy="1785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stCxn id="33" idx="6"/>
          </p:cNvCxnSpPr>
          <p:nvPr/>
        </p:nvCxnSpPr>
        <p:spPr>
          <a:xfrm flipV="1">
            <a:off x="1357322" y="3500438"/>
            <a:ext cx="50003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15" idx="6"/>
            <a:endCxn id="30" idx="2"/>
          </p:cNvCxnSpPr>
          <p:nvPr/>
        </p:nvCxnSpPr>
        <p:spPr>
          <a:xfrm>
            <a:off x="5500694" y="3178967"/>
            <a:ext cx="642942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>
            <a:stCxn id="30" idx="0"/>
          </p:cNvCxnSpPr>
          <p:nvPr/>
        </p:nvCxnSpPr>
        <p:spPr>
          <a:xfrm rot="5400000" flipH="1" flipV="1">
            <a:off x="6768718" y="2482447"/>
            <a:ext cx="285752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>
            <a:stCxn id="30" idx="7"/>
          </p:cNvCxnSpPr>
          <p:nvPr/>
        </p:nvCxnSpPr>
        <p:spPr>
          <a:xfrm rot="5400000" flipH="1" flipV="1">
            <a:off x="7521727" y="2545590"/>
            <a:ext cx="167390" cy="362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>
            <a:stCxn id="30" idx="5"/>
            <a:endCxn id="36" idx="2"/>
          </p:cNvCxnSpPr>
          <p:nvPr/>
        </p:nvCxnSpPr>
        <p:spPr>
          <a:xfrm rot="16200000" flipH="1">
            <a:off x="7450273" y="3592661"/>
            <a:ext cx="167390" cy="219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>
            <a:stCxn id="30" idx="4"/>
          </p:cNvCxnSpPr>
          <p:nvPr/>
        </p:nvCxnSpPr>
        <p:spPr>
          <a:xfrm rot="16200000" flipH="1">
            <a:off x="6732999" y="3946925"/>
            <a:ext cx="500066" cy="1785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stCxn id="15" idx="4"/>
            <a:endCxn id="31" idx="0"/>
          </p:cNvCxnSpPr>
          <p:nvPr/>
        </p:nvCxnSpPr>
        <p:spPr>
          <a:xfrm rot="5400000">
            <a:off x="4321967" y="4143380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>
            <a:endCxn id="41" idx="7"/>
          </p:cNvCxnSpPr>
          <p:nvPr/>
        </p:nvCxnSpPr>
        <p:spPr>
          <a:xfrm rot="10800000" flipV="1">
            <a:off x="2994980" y="5072074"/>
            <a:ext cx="791203" cy="524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>
            <a:stCxn id="31" idx="4"/>
            <a:endCxn id="40" idx="0"/>
          </p:cNvCxnSpPr>
          <p:nvPr/>
        </p:nvCxnSpPr>
        <p:spPr>
          <a:xfrm rot="5400000">
            <a:off x="4411277" y="5589988"/>
            <a:ext cx="21429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>
            <a:endCxn id="39" idx="1"/>
          </p:cNvCxnSpPr>
          <p:nvPr/>
        </p:nvCxnSpPr>
        <p:spPr>
          <a:xfrm>
            <a:off x="5286380" y="5072074"/>
            <a:ext cx="751151" cy="62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3603</TotalTime>
  <Words>394</Words>
  <Application>Microsoft Office PowerPoint</Application>
  <PresentationFormat>Экран (4:3)</PresentationFormat>
  <Paragraphs>113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Перспективы развития сетевого взаимодействия на территории Пожарского муниципального района</vt:lpstr>
      <vt:lpstr>   Бессмысленно продолжать  делать то же самое и  ждать других результатов  Альберт Энштейн</vt:lpstr>
      <vt:lpstr>Зачем нужна сетевая форма взаимодействия в Пожарском муниципальном районе</vt:lpstr>
      <vt:lpstr>Перспективные модели сетевого взаимодействия  образовательных учреждений  Пожарского муниципального района </vt:lpstr>
      <vt:lpstr>«Точка роста»  как ресурс сетевого взаимодействия</vt:lpstr>
      <vt:lpstr>Новые результаты возникают  только,  если школа использует  новые возможности</vt:lpstr>
      <vt:lpstr>Программа «Школьное партнерство как механизм управления качеством образования  в Пожарском муниципальном районе»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модернизации системы образования Пожарского муниципального района Приморского края в 2015-2016 учебном году и задачи на 2016-2017 учебный год</dc:title>
  <dc:creator>ОНО</dc:creator>
  <cp:lastModifiedBy>Татьяна Г. Родионова</cp:lastModifiedBy>
  <cp:revision>587</cp:revision>
  <cp:lastPrinted>2020-08-25T08:08:33Z</cp:lastPrinted>
  <dcterms:created xsi:type="dcterms:W3CDTF">2016-08-25T00:00:52Z</dcterms:created>
  <dcterms:modified xsi:type="dcterms:W3CDTF">2022-04-27T02:05:53Z</dcterms:modified>
</cp:coreProperties>
</file>