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58" r:id="rId4"/>
    <p:sldId id="259" r:id="rId5"/>
    <p:sldId id="260" r:id="rId6"/>
    <p:sldId id="264" r:id="rId7"/>
    <p:sldId id="268" r:id="rId8"/>
    <p:sldId id="270" r:id="rId9"/>
    <p:sldId id="271" r:id="rId10"/>
    <p:sldId id="304" r:id="rId11"/>
    <p:sldId id="305" r:id="rId12"/>
    <p:sldId id="275" r:id="rId13"/>
    <p:sldId id="276" r:id="rId14"/>
    <p:sldId id="278" r:id="rId15"/>
    <p:sldId id="284" r:id="rId16"/>
    <p:sldId id="285" r:id="rId17"/>
    <p:sldId id="287" r:id="rId18"/>
    <p:sldId id="299" r:id="rId19"/>
    <p:sldId id="306" r:id="rId20"/>
    <p:sldId id="307" r:id="rId21"/>
    <p:sldId id="312" r:id="rId22"/>
    <p:sldId id="311" r:id="rId23"/>
    <p:sldId id="310" r:id="rId24"/>
    <p:sldId id="309" r:id="rId25"/>
    <p:sldId id="313" r:id="rId26"/>
    <p:sldId id="314" r:id="rId27"/>
    <p:sldId id="315" r:id="rId28"/>
    <p:sldId id="316" r:id="rId29"/>
    <p:sldId id="317" r:id="rId30"/>
    <p:sldId id="320" r:id="rId31"/>
    <p:sldId id="318" r:id="rId32"/>
    <p:sldId id="319" r:id="rId33"/>
    <p:sldId id="303" r:id="rId34"/>
  </p:sldIdLst>
  <p:sldSz cx="10080625" cy="7559675"/>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4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4" y="-90"/>
      </p:cViewPr>
      <p:guideLst>
        <p:guide orient="horz" pos="2381"/>
        <p:guide pos="31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6FC7133F-54C7-43B0-8FA4-03E49E5CD7C9}"/>
              </a:ext>
            </a:extLst>
          </p:cNvPr>
          <p:cNvSpPr txBox="1">
            <a:spLocks noGrp="1"/>
          </p:cNvSpPr>
          <p:nvPr>
            <p:ph type="hdr" sz="quarter"/>
          </p:nvPr>
        </p:nvSpPr>
        <p:spPr>
          <a:xfrm>
            <a:off x="0" y="0"/>
            <a:ext cx="3280680" cy="534240"/>
          </a:xfrm>
          <a:prstGeom prst="rect">
            <a:avLst/>
          </a:prstGeom>
          <a:noFill/>
          <a:ln>
            <a:noFill/>
          </a:ln>
        </p:spPr>
        <p:txBody>
          <a:bodyPr vert="horz" lIns="90000" tIns="45000" rIns="90000" bIns="45000" compatLnSpc="0">
            <a:noAutofit/>
          </a:bodyPr>
          <a:lstStyle/>
          <a:p>
            <a:pPr marL="0" marR="0" lvl="0" indent="0" rtl="0" hangingPunct="0">
              <a:lnSpc>
                <a:spcPct val="100000"/>
              </a:lnSpc>
              <a:spcBef>
                <a:spcPts val="0"/>
              </a:spcBef>
              <a:spcAft>
                <a:spcPts val="0"/>
              </a:spcAft>
              <a:buNone/>
              <a:tabLst/>
              <a:defRPr sz="1400"/>
            </a:pPr>
            <a:endParaRPr lang="ru-RU" sz="1400" b="0" i="0" u="none" strike="noStrike" kern="1200">
              <a:ln>
                <a:noFill/>
              </a:ln>
              <a:latin typeface="Arial" pitchFamily="18"/>
              <a:ea typeface="Microsoft YaHei" pitchFamily="2"/>
              <a:cs typeface="Mangal" pitchFamily="2"/>
            </a:endParaRPr>
          </a:p>
        </p:txBody>
      </p:sp>
      <p:sp>
        <p:nvSpPr>
          <p:cNvPr id="3" name="Дата 2">
            <a:extLst>
              <a:ext uri="{FF2B5EF4-FFF2-40B4-BE49-F238E27FC236}">
                <a16:creationId xmlns="" xmlns:a16="http://schemas.microsoft.com/office/drawing/2014/main" id="{56BD1AC6-0AB9-4B22-97CA-1869F08ABF2D}"/>
              </a:ext>
            </a:extLst>
          </p:cNvPr>
          <p:cNvSpPr txBox="1">
            <a:spLocks noGrp="1"/>
          </p:cNvSpPr>
          <p:nvPr>
            <p:ph type="dt" sz="quarter" idx="1"/>
          </p:nvPr>
        </p:nvSpPr>
        <p:spPr>
          <a:xfrm>
            <a:off x="4278960" y="0"/>
            <a:ext cx="3280680" cy="534240"/>
          </a:xfrm>
          <a:prstGeom prst="rect">
            <a:avLst/>
          </a:prstGeom>
          <a:noFill/>
          <a:ln>
            <a:noFill/>
          </a:ln>
        </p:spPr>
        <p:txBody>
          <a:bodyPr vert="horz" lIns="90000" tIns="45000" rIns="90000" bIns="45000" compatLnSpc="0">
            <a:noAutofit/>
          </a:bodyPr>
          <a:lstStyle/>
          <a:p>
            <a:pPr marL="0" marR="0" lvl="0" indent="0" algn="r" rtl="0" hangingPunct="0">
              <a:lnSpc>
                <a:spcPct val="100000"/>
              </a:lnSpc>
              <a:spcBef>
                <a:spcPts val="0"/>
              </a:spcBef>
              <a:spcAft>
                <a:spcPts val="0"/>
              </a:spcAft>
              <a:buNone/>
              <a:tabLst/>
              <a:defRPr sz="1400"/>
            </a:pPr>
            <a:endParaRPr lang="ru-RU" sz="1400" b="0" i="0" u="none" strike="noStrike" kern="1200">
              <a:ln>
                <a:noFill/>
              </a:ln>
              <a:latin typeface="Arial" pitchFamily="18"/>
              <a:ea typeface="Microsoft YaHei" pitchFamily="2"/>
              <a:cs typeface="Mangal" pitchFamily="2"/>
            </a:endParaRPr>
          </a:p>
        </p:txBody>
      </p:sp>
      <p:sp>
        <p:nvSpPr>
          <p:cNvPr id="4" name="Нижний колонтитул 3">
            <a:extLst>
              <a:ext uri="{FF2B5EF4-FFF2-40B4-BE49-F238E27FC236}">
                <a16:creationId xmlns="" xmlns:a16="http://schemas.microsoft.com/office/drawing/2014/main" id="{6887F170-3EFE-41DE-AD26-EE0DD0B2018A}"/>
              </a:ext>
            </a:extLst>
          </p:cNvPr>
          <p:cNvSpPr txBox="1">
            <a:spLocks noGrp="1"/>
          </p:cNvSpPr>
          <p:nvPr>
            <p:ph type="ftr" sz="quarter" idx="2"/>
          </p:nvPr>
        </p:nvSpPr>
        <p:spPr>
          <a:xfrm>
            <a:off x="0" y="10157400"/>
            <a:ext cx="3280680" cy="534240"/>
          </a:xfrm>
          <a:prstGeom prst="rect">
            <a:avLst/>
          </a:prstGeom>
          <a:noFill/>
          <a:ln>
            <a:noFill/>
          </a:ln>
        </p:spPr>
        <p:txBody>
          <a:bodyPr vert="horz" lIns="90000" tIns="45000" rIns="90000" bIns="45000" anchor="b" compatLnSpc="0">
            <a:noAutofit/>
          </a:bodyPr>
          <a:lstStyle/>
          <a:p>
            <a:pPr marL="0" marR="0" lvl="0" indent="0" rtl="0" hangingPunct="0">
              <a:lnSpc>
                <a:spcPct val="100000"/>
              </a:lnSpc>
              <a:spcBef>
                <a:spcPts val="0"/>
              </a:spcBef>
              <a:spcAft>
                <a:spcPts val="0"/>
              </a:spcAft>
              <a:buNone/>
              <a:tabLst/>
              <a:defRPr sz="1400"/>
            </a:pPr>
            <a:endParaRPr lang="ru-RU" sz="1400" b="0" i="0" u="none" strike="noStrike" kern="1200">
              <a:ln>
                <a:noFill/>
              </a:ln>
              <a:latin typeface="Arial" pitchFamily="18"/>
              <a:ea typeface="Microsoft YaHei" pitchFamily="2"/>
              <a:cs typeface="Mangal" pitchFamily="2"/>
            </a:endParaRPr>
          </a:p>
        </p:txBody>
      </p:sp>
      <p:sp>
        <p:nvSpPr>
          <p:cNvPr id="5" name="Номер слайда 4">
            <a:extLst>
              <a:ext uri="{FF2B5EF4-FFF2-40B4-BE49-F238E27FC236}">
                <a16:creationId xmlns="" xmlns:a16="http://schemas.microsoft.com/office/drawing/2014/main" id="{B9792B89-84D9-42E9-B052-1FB4E489BB84}"/>
              </a:ext>
            </a:extLst>
          </p:cNvPr>
          <p:cNvSpPr txBox="1">
            <a:spLocks noGrp="1"/>
          </p:cNvSpPr>
          <p:nvPr>
            <p:ph type="sldNum" sz="quarter" idx="3"/>
          </p:nvPr>
        </p:nvSpPr>
        <p:spPr>
          <a:xfrm>
            <a:off x="4278960" y="10157400"/>
            <a:ext cx="3280680" cy="534240"/>
          </a:xfrm>
          <a:prstGeom prst="rect">
            <a:avLst/>
          </a:prstGeom>
          <a:noFill/>
          <a:ln>
            <a:noFill/>
          </a:ln>
        </p:spPr>
        <p:txBody>
          <a:bodyPr vert="horz" lIns="90000" tIns="45000" rIns="90000" bIns="45000" anchor="b" compatLnSpc="0">
            <a:noAutofit/>
          </a:bodyPr>
          <a:lstStyle/>
          <a:p>
            <a:pPr marL="0" marR="0" lvl="0" indent="0" algn="r" rtl="0" hangingPunct="0">
              <a:lnSpc>
                <a:spcPct val="100000"/>
              </a:lnSpc>
              <a:spcBef>
                <a:spcPts val="0"/>
              </a:spcBef>
              <a:spcAft>
                <a:spcPts val="0"/>
              </a:spcAft>
              <a:buNone/>
              <a:tabLst/>
              <a:defRPr sz="1400"/>
            </a:pPr>
            <a:fld id="{D59BFD02-2F70-4224-AD2A-AC692A5D632D}" type="slidenum">
              <a:t>‹#›</a:t>
            </a:fld>
            <a:endParaRPr lang="ru-RU" sz="14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1235267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Образ слайда 1">
            <a:extLst>
              <a:ext uri="{FF2B5EF4-FFF2-40B4-BE49-F238E27FC236}">
                <a16:creationId xmlns="" xmlns:a16="http://schemas.microsoft.com/office/drawing/2014/main" id="{8459903C-BD07-4FAD-89A3-886A66F22C9A}"/>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Заметки 2">
            <a:extLst>
              <a:ext uri="{FF2B5EF4-FFF2-40B4-BE49-F238E27FC236}">
                <a16:creationId xmlns="" xmlns:a16="http://schemas.microsoft.com/office/drawing/2014/main" id="{CE27459A-2478-4CCA-BD4B-1E0E81AB9CF7}"/>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ru-RU"/>
          </a:p>
        </p:txBody>
      </p:sp>
      <p:sp>
        <p:nvSpPr>
          <p:cNvPr id="4" name="Верхний колонтитул 3">
            <a:extLst>
              <a:ext uri="{FF2B5EF4-FFF2-40B4-BE49-F238E27FC236}">
                <a16:creationId xmlns="" xmlns:a16="http://schemas.microsoft.com/office/drawing/2014/main" id="{BEEF677B-056E-417B-AA0E-5FE38551F4E6}"/>
              </a:ext>
            </a:extLst>
          </p:cNvPr>
          <p:cNvSpPr txBox="1">
            <a:spLocks noGrp="1"/>
          </p:cNvSpPr>
          <p:nvPr>
            <p:ph type="hdr" sz="quarter"/>
          </p:nvPr>
        </p:nvSpPr>
        <p:spPr>
          <a:xfrm>
            <a:off x="0" y="0"/>
            <a:ext cx="3280680" cy="534240"/>
          </a:xfrm>
          <a:prstGeom prst="rect">
            <a:avLst/>
          </a:prstGeom>
          <a:noFill/>
          <a:ln>
            <a:noFill/>
          </a:ln>
        </p:spPr>
        <p:txBody>
          <a:bodyPr lIns="0" tIns="0" rIns="0" bIns="0">
            <a:noAutofit/>
          </a:bodyPr>
          <a:lstStyle>
            <a:lvl1pPr lvl="0" rtl="0" hangingPunct="0">
              <a:buNone/>
              <a:tabLst/>
              <a:defRPr lang="ru-RU" sz="1400" kern="1200">
                <a:latin typeface="Times New Roman" pitchFamily="18"/>
                <a:ea typeface="Lucida Sans Unicode" pitchFamily="2"/>
                <a:cs typeface="Tahoma" pitchFamily="2"/>
              </a:defRPr>
            </a:lvl1pPr>
          </a:lstStyle>
          <a:p>
            <a:pPr lvl="0"/>
            <a:endParaRPr lang="ru-RU"/>
          </a:p>
        </p:txBody>
      </p:sp>
      <p:sp>
        <p:nvSpPr>
          <p:cNvPr id="5" name="Дата 4">
            <a:extLst>
              <a:ext uri="{FF2B5EF4-FFF2-40B4-BE49-F238E27FC236}">
                <a16:creationId xmlns="" xmlns:a16="http://schemas.microsoft.com/office/drawing/2014/main" id="{56D0644E-4C1C-4080-A56C-1A6F8686B672}"/>
              </a:ext>
            </a:extLst>
          </p:cNvPr>
          <p:cNvSpPr txBox="1">
            <a:spLocks noGrp="1"/>
          </p:cNvSpPr>
          <p:nvPr>
            <p:ph type="dt" idx="1"/>
          </p:nvPr>
        </p:nvSpPr>
        <p:spPr>
          <a:xfrm>
            <a:off x="4278960" y="0"/>
            <a:ext cx="3280680" cy="534240"/>
          </a:xfrm>
          <a:prstGeom prst="rect">
            <a:avLst/>
          </a:prstGeom>
          <a:noFill/>
          <a:ln>
            <a:noFill/>
          </a:ln>
        </p:spPr>
        <p:txBody>
          <a:bodyPr lIns="0" tIns="0" rIns="0" bIns="0">
            <a:noAutofit/>
          </a:bodyPr>
          <a:lstStyle>
            <a:lvl1pPr lvl="0" algn="r" rtl="0" hangingPunct="0">
              <a:buNone/>
              <a:tabLst/>
              <a:defRPr lang="ru-RU" sz="1400" kern="1200">
                <a:latin typeface="Times New Roman" pitchFamily="18"/>
                <a:ea typeface="Lucida Sans Unicode" pitchFamily="2"/>
                <a:cs typeface="Tahoma" pitchFamily="2"/>
              </a:defRPr>
            </a:lvl1pPr>
          </a:lstStyle>
          <a:p>
            <a:pPr lvl="0"/>
            <a:endParaRPr lang="ru-RU"/>
          </a:p>
        </p:txBody>
      </p:sp>
      <p:sp>
        <p:nvSpPr>
          <p:cNvPr id="6" name="Нижний колонтитул 5">
            <a:extLst>
              <a:ext uri="{FF2B5EF4-FFF2-40B4-BE49-F238E27FC236}">
                <a16:creationId xmlns="" xmlns:a16="http://schemas.microsoft.com/office/drawing/2014/main" id="{F8789A98-EF6F-4C10-B6B2-0D23B4DD3F56}"/>
              </a:ext>
            </a:extLst>
          </p:cNvPr>
          <p:cNvSpPr txBox="1">
            <a:spLocks noGrp="1"/>
          </p:cNvSpPr>
          <p:nvPr>
            <p:ph type="ftr" sz="quarter" idx="4"/>
          </p:nvPr>
        </p:nvSpPr>
        <p:spPr>
          <a:xfrm>
            <a:off x="0" y="10157400"/>
            <a:ext cx="3280680" cy="534240"/>
          </a:xfrm>
          <a:prstGeom prst="rect">
            <a:avLst/>
          </a:prstGeom>
          <a:noFill/>
          <a:ln>
            <a:noFill/>
          </a:ln>
        </p:spPr>
        <p:txBody>
          <a:bodyPr lIns="0" tIns="0" rIns="0" bIns="0" anchor="b">
            <a:noAutofit/>
          </a:bodyPr>
          <a:lstStyle>
            <a:lvl1pPr lvl="0" rtl="0" hangingPunct="0">
              <a:buNone/>
              <a:tabLst/>
              <a:defRPr lang="ru-RU" sz="1400" kern="1200">
                <a:latin typeface="Times New Roman" pitchFamily="18"/>
                <a:ea typeface="Lucida Sans Unicode" pitchFamily="2"/>
                <a:cs typeface="Tahoma" pitchFamily="2"/>
              </a:defRPr>
            </a:lvl1pPr>
          </a:lstStyle>
          <a:p>
            <a:pPr lvl="0"/>
            <a:endParaRPr lang="ru-RU"/>
          </a:p>
        </p:txBody>
      </p:sp>
      <p:sp>
        <p:nvSpPr>
          <p:cNvPr id="7" name="Номер слайда 6">
            <a:extLst>
              <a:ext uri="{FF2B5EF4-FFF2-40B4-BE49-F238E27FC236}">
                <a16:creationId xmlns="" xmlns:a16="http://schemas.microsoft.com/office/drawing/2014/main" id="{6D7618CF-BA80-401B-94C7-0C223EE3B758}"/>
              </a:ext>
            </a:extLst>
          </p:cNvPr>
          <p:cNvSpPr txBox="1">
            <a:spLocks noGrp="1"/>
          </p:cNvSpPr>
          <p:nvPr>
            <p:ph type="sldNum" sz="quarter" idx="5"/>
          </p:nvPr>
        </p:nvSpPr>
        <p:spPr>
          <a:xfrm>
            <a:off x="4278960" y="10157400"/>
            <a:ext cx="3280680" cy="534240"/>
          </a:xfrm>
          <a:prstGeom prst="rect">
            <a:avLst/>
          </a:prstGeom>
          <a:noFill/>
          <a:ln>
            <a:noFill/>
          </a:ln>
        </p:spPr>
        <p:txBody>
          <a:bodyPr lIns="0" tIns="0" rIns="0" bIns="0" anchor="b">
            <a:noAutofit/>
          </a:bodyPr>
          <a:lstStyle>
            <a:lvl1pPr lvl="0" algn="r" rtl="0" hangingPunct="0">
              <a:buNone/>
              <a:tabLst/>
              <a:defRPr lang="ru-RU" sz="1400" kern="1200">
                <a:latin typeface="Times New Roman" pitchFamily="18"/>
                <a:ea typeface="Lucida Sans Unicode" pitchFamily="2"/>
                <a:cs typeface="Tahoma" pitchFamily="2"/>
              </a:defRPr>
            </a:lvl1pPr>
          </a:lstStyle>
          <a:p>
            <a:pPr lvl="0"/>
            <a:fld id="{82D609F9-BFF1-41C9-AA10-4D52C030E592}" type="slidenum">
              <a:t>‹#›</a:t>
            </a:fld>
            <a:endParaRPr lang="ru-RU"/>
          </a:p>
        </p:txBody>
      </p:sp>
    </p:spTree>
    <p:extLst>
      <p:ext uri="{BB962C8B-B14F-4D97-AF65-F5344CB8AC3E}">
        <p14:creationId xmlns:p14="http://schemas.microsoft.com/office/powerpoint/2010/main" val="4164363445"/>
      </p:ext>
    </p:extLst>
  </p:cSld>
  <p:clrMap bg1="lt1" tx1="dk1" bg2="lt2" tx2="dk2" accent1="accent1" accent2="accent2" accent3="accent3" accent4="accent4" accent5="accent5" accent6="accent6" hlink="hlink" folHlink="folHlink"/>
  <p:notesStyle>
    <a:lvl1pPr marL="216000" marR="0" indent="-216000" rtl="0" hangingPunct="0">
      <a:tabLst/>
      <a:defRPr lang="ru-RU"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8F6EF968-418E-4D4A-83F9-C8DDDEDAA26D}"/>
              </a:ext>
            </a:extLst>
          </p:cNvPr>
          <p:cNvSpPr txBox="1">
            <a:spLocks noGrp="1"/>
          </p:cNvSpPr>
          <p:nvPr>
            <p:ph type="sldNum" sz="quarter" idx="5"/>
          </p:nvPr>
        </p:nvSpPr>
        <p:spPr>
          <a:ln/>
        </p:spPr>
        <p:txBody>
          <a:bodyPr lIns="0" tIns="0" rIns="0" bIns="0" anchor="b">
            <a:noAutofit/>
          </a:bodyPr>
          <a:lstStyle/>
          <a:p>
            <a:pPr lvl="0"/>
            <a:fld id="{2E4F4703-4DB2-4ADE-8E21-C3AB55323B36}" type="slidenum">
              <a:t>1</a:t>
            </a:fld>
            <a:endParaRPr lang="ru-RU"/>
          </a:p>
        </p:txBody>
      </p:sp>
      <p:sp>
        <p:nvSpPr>
          <p:cNvPr id="2" name="Образ слайда 1">
            <a:extLst>
              <a:ext uri="{FF2B5EF4-FFF2-40B4-BE49-F238E27FC236}">
                <a16:creationId xmlns="" xmlns:a16="http://schemas.microsoft.com/office/drawing/2014/main" id="{F01A67AF-CB7B-4525-926C-65D5EDE6852C}"/>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09F61BAF-DE06-4A78-9344-EF62A4FDB436}"/>
              </a:ext>
            </a:extLst>
          </p:cNvPr>
          <p:cNvSpPr txBox="1">
            <a:spLocks noGrp="1"/>
          </p:cNvSpPr>
          <p:nvPr>
            <p:ph type="body" sz="quarter" idx="1"/>
          </p:nvPr>
        </p:nvSpPr>
        <p:spPr/>
        <p:txBody>
          <a:bodyPr>
            <a:spAutoFit/>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1B2A35E2-C745-48F3-980E-8E58BC8B4F19}"/>
              </a:ext>
            </a:extLst>
          </p:cNvPr>
          <p:cNvSpPr txBox="1">
            <a:spLocks noGrp="1"/>
          </p:cNvSpPr>
          <p:nvPr>
            <p:ph type="sldNum" sz="quarter" idx="5"/>
          </p:nvPr>
        </p:nvSpPr>
        <p:spPr>
          <a:ln/>
        </p:spPr>
        <p:txBody>
          <a:bodyPr lIns="0" tIns="0" rIns="0" bIns="0" anchor="b">
            <a:noAutofit/>
          </a:bodyPr>
          <a:lstStyle/>
          <a:p>
            <a:pPr lvl="0"/>
            <a:fld id="{5D9B1669-1B51-45B3-96F1-ED094DFF8EBD}" type="slidenum">
              <a:t>10</a:t>
            </a:fld>
            <a:endParaRPr lang="ru-RU"/>
          </a:p>
        </p:txBody>
      </p:sp>
      <p:sp>
        <p:nvSpPr>
          <p:cNvPr id="2" name="Образ слайда 1">
            <a:extLst>
              <a:ext uri="{FF2B5EF4-FFF2-40B4-BE49-F238E27FC236}">
                <a16:creationId xmlns="" xmlns:a16="http://schemas.microsoft.com/office/drawing/2014/main" id="{2D325AB1-6501-470B-82E5-2568F2FF42F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95365D4E-2041-4149-A285-D7B7ADB7A57A}"/>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1502876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1B2A35E2-C745-48F3-980E-8E58BC8B4F19}"/>
              </a:ext>
            </a:extLst>
          </p:cNvPr>
          <p:cNvSpPr txBox="1">
            <a:spLocks noGrp="1"/>
          </p:cNvSpPr>
          <p:nvPr>
            <p:ph type="sldNum" sz="quarter" idx="5"/>
          </p:nvPr>
        </p:nvSpPr>
        <p:spPr>
          <a:ln/>
        </p:spPr>
        <p:txBody>
          <a:bodyPr lIns="0" tIns="0" rIns="0" bIns="0" anchor="b">
            <a:noAutofit/>
          </a:bodyPr>
          <a:lstStyle/>
          <a:p>
            <a:pPr lvl="0"/>
            <a:fld id="{5D9B1669-1B51-45B3-96F1-ED094DFF8EBD}" type="slidenum">
              <a:t>11</a:t>
            </a:fld>
            <a:endParaRPr lang="ru-RU"/>
          </a:p>
        </p:txBody>
      </p:sp>
      <p:sp>
        <p:nvSpPr>
          <p:cNvPr id="2" name="Образ слайда 1">
            <a:extLst>
              <a:ext uri="{FF2B5EF4-FFF2-40B4-BE49-F238E27FC236}">
                <a16:creationId xmlns="" xmlns:a16="http://schemas.microsoft.com/office/drawing/2014/main" id="{2D325AB1-6501-470B-82E5-2568F2FF42F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95365D4E-2041-4149-A285-D7B7ADB7A57A}"/>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40564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274D5FA6-A7FC-4BBA-B003-0B06A3DD6FDE}"/>
              </a:ext>
            </a:extLst>
          </p:cNvPr>
          <p:cNvSpPr txBox="1">
            <a:spLocks noGrp="1"/>
          </p:cNvSpPr>
          <p:nvPr>
            <p:ph type="sldNum" sz="quarter" idx="5"/>
          </p:nvPr>
        </p:nvSpPr>
        <p:spPr>
          <a:ln/>
        </p:spPr>
        <p:txBody>
          <a:bodyPr lIns="0" tIns="0" rIns="0" bIns="0" anchor="b">
            <a:noAutofit/>
          </a:bodyPr>
          <a:lstStyle/>
          <a:p>
            <a:pPr lvl="0"/>
            <a:fld id="{7FA3AD31-ACC8-4C47-A543-6F613560E491}" type="slidenum">
              <a:t>12</a:t>
            </a:fld>
            <a:endParaRPr lang="ru-RU"/>
          </a:p>
        </p:txBody>
      </p:sp>
      <p:sp>
        <p:nvSpPr>
          <p:cNvPr id="2" name="Образ слайда 1">
            <a:extLst>
              <a:ext uri="{FF2B5EF4-FFF2-40B4-BE49-F238E27FC236}">
                <a16:creationId xmlns="" xmlns:a16="http://schemas.microsoft.com/office/drawing/2014/main" id="{911370A9-AD08-484C-BD4C-DC596077336D}"/>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DCB1CE15-C85F-4540-AAA6-120BEB8FB1C3}"/>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259719D1-2EDC-4DB8-AEB6-FDAB59D313C3}"/>
              </a:ext>
            </a:extLst>
          </p:cNvPr>
          <p:cNvSpPr txBox="1">
            <a:spLocks noGrp="1"/>
          </p:cNvSpPr>
          <p:nvPr>
            <p:ph type="sldNum" sz="quarter" idx="5"/>
          </p:nvPr>
        </p:nvSpPr>
        <p:spPr>
          <a:ln/>
        </p:spPr>
        <p:txBody>
          <a:bodyPr lIns="0" tIns="0" rIns="0" bIns="0" anchor="b">
            <a:noAutofit/>
          </a:bodyPr>
          <a:lstStyle/>
          <a:p>
            <a:pPr lvl="0"/>
            <a:fld id="{FC54414C-0DDD-4F64-B8FC-41488BA8C26A}" type="slidenum">
              <a:t>13</a:t>
            </a:fld>
            <a:endParaRPr lang="ru-RU"/>
          </a:p>
        </p:txBody>
      </p:sp>
      <p:sp>
        <p:nvSpPr>
          <p:cNvPr id="2" name="Образ слайда 1">
            <a:extLst>
              <a:ext uri="{FF2B5EF4-FFF2-40B4-BE49-F238E27FC236}">
                <a16:creationId xmlns="" xmlns:a16="http://schemas.microsoft.com/office/drawing/2014/main" id="{BEA45B5C-EF04-4941-BB77-6B66E6B8291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B82673CA-47D2-4E45-B031-F4515E9EDA51}"/>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0962A0C5-8A32-4B75-90A5-A07FEEE5B1C0}"/>
              </a:ext>
            </a:extLst>
          </p:cNvPr>
          <p:cNvSpPr txBox="1">
            <a:spLocks noGrp="1"/>
          </p:cNvSpPr>
          <p:nvPr>
            <p:ph type="sldNum" sz="quarter" idx="5"/>
          </p:nvPr>
        </p:nvSpPr>
        <p:spPr>
          <a:ln/>
        </p:spPr>
        <p:txBody>
          <a:bodyPr lIns="0" tIns="0" rIns="0" bIns="0" anchor="b">
            <a:noAutofit/>
          </a:bodyPr>
          <a:lstStyle/>
          <a:p>
            <a:pPr lvl="0"/>
            <a:fld id="{49D7E521-3590-480B-83D7-BC8BBE7B9463}" type="slidenum">
              <a:t>14</a:t>
            </a:fld>
            <a:endParaRPr lang="ru-RU"/>
          </a:p>
        </p:txBody>
      </p:sp>
      <p:sp>
        <p:nvSpPr>
          <p:cNvPr id="2" name="Образ слайда 1">
            <a:extLst>
              <a:ext uri="{FF2B5EF4-FFF2-40B4-BE49-F238E27FC236}">
                <a16:creationId xmlns="" xmlns:a16="http://schemas.microsoft.com/office/drawing/2014/main" id="{AC538492-9E0F-4052-9A2F-1527D11083F4}"/>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E3954E7D-024E-4208-9D1D-E00990E55864}"/>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7F6F549C-A5EC-42F9-888F-F32F682E46D6}"/>
              </a:ext>
            </a:extLst>
          </p:cNvPr>
          <p:cNvSpPr txBox="1">
            <a:spLocks noGrp="1"/>
          </p:cNvSpPr>
          <p:nvPr>
            <p:ph type="sldNum" sz="quarter" idx="5"/>
          </p:nvPr>
        </p:nvSpPr>
        <p:spPr>
          <a:ln/>
        </p:spPr>
        <p:txBody>
          <a:bodyPr lIns="0" tIns="0" rIns="0" bIns="0" anchor="b">
            <a:noAutofit/>
          </a:bodyPr>
          <a:lstStyle/>
          <a:p>
            <a:pPr lvl="0"/>
            <a:fld id="{D4B11746-0F1A-4193-9F25-460C9EB6B8BF}" type="slidenum">
              <a:t>15</a:t>
            </a:fld>
            <a:endParaRPr lang="ru-RU"/>
          </a:p>
        </p:txBody>
      </p:sp>
      <p:sp>
        <p:nvSpPr>
          <p:cNvPr id="2" name="Образ слайда 1">
            <a:extLst>
              <a:ext uri="{FF2B5EF4-FFF2-40B4-BE49-F238E27FC236}">
                <a16:creationId xmlns="" xmlns:a16="http://schemas.microsoft.com/office/drawing/2014/main" id="{35733F40-22A0-4916-B9D6-AB7A329CB83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AEDA911A-F519-4CFF-8BF6-CC9246F3FE9A}"/>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F32768A4-0919-4723-8697-DFEBE5052194}"/>
              </a:ext>
            </a:extLst>
          </p:cNvPr>
          <p:cNvSpPr txBox="1">
            <a:spLocks noGrp="1"/>
          </p:cNvSpPr>
          <p:nvPr>
            <p:ph type="sldNum" sz="quarter" idx="5"/>
          </p:nvPr>
        </p:nvSpPr>
        <p:spPr>
          <a:ln/>
        </p:spPr>
        <p:txBody>
          <a:bodyPr lIns="0" tIns="0" rIns="0" bIns="0" anchor="b">
            <a:noAutofit/>
          </a:bodyPr>
          <a:lstStyle/>
          <a:p>
            <a:pPr lvl="0"/>
            <a:fld id="{2AFE7E7B-E96E-4574-ABA0-F0786E38DE5D}" type="slidenum">
              <a:t>16</a:t>
            </a:fld>
            <a:endParaRPr lang="ru-RU"/>
          </a:p>
        </p:txBody>
      </p:sp>
      <p:sp>
        <p:nvSpPr>
          <p:cNvPr id="2" name="Образ слайда 1">
            <a:extLst>
              <a:ext uri="{FF2B5EF4-FFF2-40B4-BE49-F238E27FC236}">
                <a16:creationId xmlns="" xmlns:a16="http://schemas.microsoft.com/office/drawing/2014/main" id="{C7E95696-E64E-45B7-AF9A-D5C0CC524229}"/>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B3871D8E-7965-44C9-ACD8-F6153F3CF688}"/>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58758CF5-B1D5-4A01-BBC6-6CA7B5BA4A47}"/>
              </a:ext>
            </a:extLst>
          </p:cNvPr>
          <p:cNvSpPr txBox="1">
            <a:spLocks noGrp="1"/>
          </p:cNvSpPr>
          <p:nvPr>
            <p:ph type="sldNum" sz="quarter" idx="5"/>
          </p:nvPr>
        </p:nvSpPr>
        <p:spPr>
          <a:ln/>
        </p:spPr>
        <p:txBody>
          <a:bodyPr lIns="0" tIns="0" rIns="0" bIns="0" anchor="b">
            <a:noAutofit/>
          </a:bodyPr>
          <a:lstStyle/>
          <a:p>
            <a:pPr lvl="0"/>
            <a:fld id="{756149C3-156B-4DF4-8717-A8E06DF5BEB3}" type="slidenum">
              <a:t>17</a:t>
            </a:fld>
            <a:endParaRPr lang="ru-RU"/>
          </a:p>
        </p:txBody>
      </p:sp>
      <p:sp>
        <p:nvSpPr>
          <p:cNvPr id="2" name="Образ слайда 1">
            <a:extLst>
              <a:ext uri="{FF2B5EF4-FFF2-40B4-BE49-F238E27FC236}">
                <a16:creationId xmlns="" xmlns:a16="http://schemas.microsoft.com/office/drawing/2014/main" id="{D557D7DB-DE28-47E3-97F4-645C589CF5F5}"/>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1F7E8BDD-AE58-45E5-BF13-B9361B7F9CA3}"/>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18</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19</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281509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0160219B-55CE-4C59-950D-6E218C7828A9}"/>
              </a:ext>
            </a:extLst>
          </p:cNvPr>
          <p:cNvSpPr txBox="1">
            <a:spLocks noGrp="1"/>
          </p:cNvSpPr>
          <p:nvPr>
            <p:ph type="sldNum" sz="quarter" idx="5"/>
          </p:nvPr>
        </p:nvSpPr>
        <p:spPr>
          <a:ln/>
        </p:spPr>
        <p:txBody>
          <a:bodyPr lIns="0" tIns="0" rIns="0" bIns="0" anchor="b">
            <a:noAutofit/>
          </a:bodyPr>
          <a:lstStyle/>
          <a:p>
            <a:pPr lvl="0"/>
            <a:fld id="{748F15CC-C7C0-4519-8833-FAD21AE141CD}" type="slidenum">
              <a:t>2</a:t>
            </a:fld>
            <a:endParaRPr lang="ru-RU"/>
          </a:p>
        </p:txBody>
      </p:sp>
      <p:sp>
        <p:nvSpPr>
          <p:cNvPr id="2" name="Образ слайда 1">
            <a:extLst>
              <a:ext uri="{FF2B5EF4-FFF2-40B4-BE49-F238E27FC236}">
                <a16:creationId xmlns="" xmlns:a16="http://schemas.microsoft.com/office/drawing/2014/main" id="{60D9D9F7-BCA8-4C44-9C6B-0A7C1D57224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D0295D91-974A-441A-99F0-EC6CC53D8ACD}"/>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20</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2881955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21</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641350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22</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3635420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23</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1779238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24</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2371779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25</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1991174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26</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2688980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27</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973936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28</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2733086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29</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764317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F0573906-4903-4532-B93E-F25B824BDA8C}"/>
              </a:ext>
            </a:extLst>
          </p:cNvPr>
          <p:cNvSpPr txBox="1">
            <a:spLocks noGrp="1"/>
          </p:cNvSpPr>
          <p:nvPr>
            <p:ph type="sldNum" sz="quarter" idx="5"/>
          </p:nvPr>
        </p:nvSpPr>
        <p:spPr>
          <a:ln/>
        </p:spPr>
        <p:txBody>
          <a:bodyPr lIns="0" tIns="0" rIns="0" bIns="0" anchor="b">
            <a:noAutofit/>
          </a:bodyPr>
          <a:lstStyle/>
          <a:p>
            <a:pPr lvl="0"/>
            <a:fld id="{CE5B890B-CEEE-4DE0-B9FE-31D9AEAB1723}" type="slidenum">
              <a:t>3</a:t>
            </a:fld>
            <a:endParaRPr lang="ru-RU"/>
          </a:p>
        </p:txBody>
      </p:sp>
      <p:sp>
        <p:nvSpPr>
          <p:cNvPr id="2" name="Образ слайда 1">
            <a:extLst>
              <a:ext uri="{FF2B5EF4-FFF2-40B4-BE49-F238E27FC236}">
                <a16:creationId xmlns="" xmlns:a16="http://schemas.microsoft.com/office/drawing/2014/main" id="{B0BD1DCE-AFDF-4ECC-9EE1-91D458486CA1}"/>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9A9BAFE7-4116-4CF3-8279-8F1D03FC0FDE}"/>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31</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3994432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6EAECD42-F637-4610-A453-68C7ACC33EF9}"/>
              </a:ext>
            </a:extLst>
          </p:cNvPr>
          <p:cNvSpPr txBox="1">
            <a:spLocks noGrp="1"/>
          </p:cNvSpPr>
          <p:nvPr>
            <p:ph type="sldNum" sz="quarter" idx="5"/>
          </p:nvPr>
        </p:nvSpPr>
        <p:spPr>
          <a:ln/>
        </p:spPr>
        <p:txBody>
          <a:bodyPr lIns="0" tIns="0" rIns="0" bIns="0" anchor="b">
            <a:noAutofit/>
          </a:bodyPr>
          <a:lstStyle/>
          <a:p>
            <a:pPr lvl="0"/>
            <a:fld id="{6625C106-7F5F-4DA7-AED3-32FDDDD8FA9D}" type="slidenum">
              <a:t>32</a:t>
            </a:fld>
            <a:endParaRPr lang="ru-RU"/>
          </a:p>
        </p:txBody>
      </p:sp>
      <p:sp>
        <p:nvSpPr>
          <p:cNvPr id="2" name="Образ слайда 1">
            <a:extLst>
              <a:ext uri="{FF2B5EF4-FFF2-40B4-BE49-F238E27FC236}">
                <a16:creationId xmlns="" xmlns:a16="http://schemas.microsoft.com/office/drawing/2014/main" id="{BE5100F8-495D-4B72-8E01-3529C65B90F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88E9757-E6C2-44EF-83EE-C54277F4059F}"/>
              </a:ext>
            </a:extLst>
          </p:cNvPr>
          <p:cNvSpPr txBox="1">
            <a:spLocks noGrp="1"/>
          </p:cNvSpPr>
          <p:nvPr>
            <p:ph type="body" sz="quarter" idx="1"/>
          </p:nvPr>
        </p:nvSpPr>
        <p:spPr/>
        <p:txBody>
          <a:bodyPr/>
          <a:lstStyle/>
          <a:p>
            <a:endParaRPr lang="ru-RU"/>
          </a:p>
        </p:txBody>
      </p:sp>
    </p:spTree>
    <p:extLst>
      <p:ext uri="{BB962C8B-B14F-4D97-AF65-F5344CB8AC3E}">
        <p14:creationId xmlns:p14="http://schemas.microsoft.com/office/powerpoint/2010/main" val="2860538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F090336A-DC8E-4449-B311-B0299BF258F6}"/>
              </a:ext>
            </a:extLst>
          </p:cNvPr>
          <p:cNvSpPr txBox="1">
            <a:spLocks noGrp="1"/>
          </p:cNvSpPr>
          <p:nvPr>
            <p:ph type="sldNum" sz="quarter" idx="5"/>
          </p:nvPr>
        </p:nvSpPr>
        <p:spPr>
          <a:ln/>
        </p:spPr>
        <p:txBody>
          <a:bodyPr lIns="0" tIns="0" rIns="0" bIns="0" anchor="b">
            <a:noAutofit/>
          </a:bodyPr>
          <a:lstStyle/>
          <a:p>
            <a:pPr lvl="0"/>
            <a:fld id="{E374F295-1FC3-4235-9FBB-674D8294AD39}" type="slidenum">
              <a:t>33</a:t>
            </a:fld>
            <a:endParaRPr lang="ru-RU"/>
          </a:p>
        </p:txBody>
      </p:sp>
      <p:sp>
        <p:nvSpPr>
          <p:cNvPr id="2" name="Образ слайда 1">
            <a:extLst>
              <a:ext uri="{FF2B5EF4-FFF2-40B4-BE49-F238E27FC236}">
                <a16:creationId xmlns="" xmlns:a16="http://schemas.microsoft.com/office/drawing/2014/main" id="{381F2604-F782-436B-A2C9-D07A306823FA}"/>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57F58455-3CC9-453E-B95A-DCA53DC552B0}"/>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80ADBF30-3B38-43E5-BEAF-10022604B476}"/>
              </a:ext>
            </a:extLst>
          </p:cNvPr>
          <p:cNvSpPr txBox="1">
            <a:spLocks noGrp="1"/>
          </p:cNvSpPr>
          <p:nvPr>
            <p:ph type="sldNum" sz="quarter" idx="5"/>
          </p:nvPr>
        </p:nvSpPr>
        <p:spPr>
          <a:ln/>
        </p:spPr>
        <p:txBody>
          <a:bodyPr lIns="0" tIns="0" rIns="0" bIns="0" anchor="b">
            <a:noAutofit/>
          </a:bodyPr>
          <a:lstStyle/>
          <a:p>
            <a:pPr lvl="0"/>
            <a:fld id="{DFC0A866-5AEA-4029-8BC5-DE1192F9B380}" type="slidenum">
              <a:t>4</a:t>
            </a:fld>
            <a:endParaRPr lang="ru-RU"/>
          </a:p>
        </p:txBody>
      </p:sp>
      <p:sp>
        <p:nvSpPr>
          <p:cNvPr id="2" name="Образ слайда 1">
            <a:extLst>
              <a:ext uri="{FF2B5EF4-FFF2-40B4-BE49-F238E27FC236}">
                <a16:creationId xmlns="" xmlns:a16="http://schemas.microsoft.com/office/drawing/2014/main" id="{2DC113C7-CC96-4BD9-9C43-E3FB6212EB2C}"/>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8155BAFC-21F4-4F52-B3A3-8D2B6F3463FE}"/>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868F7881-2087-4DC4-83C1-2E46DE185C81}"/>
              </a:ext>
            </a:extLst>
          </p:cNvPr>
          <p:cNvSpPr txBox="1">
            <a:spLocks noGrp="1"/>
          </p:cNvSpPr>
          <p:nvPr>
            <p:ph type="sldNum" sz="quarter" idx="5"/>
          </p:nvPr>
        </p:nvSpPr>
        <p:spPr>
          <a:ln/>
        </p:spPr>
        <p:txBody>
          <a:bodyPr lIns="0" tIns="0" rIns="0" bIns="0" anchor="b">
            <a:noAutofit/>
          </a:bodyPr>
          <a:lstStyle/>
          <a:p>
            <a:pPr lvl="0"/>
            <a:fld id="{997D1E90-75FF-42D8-B12D-0B1DE34524A2}" type="slidenum">
              <a:t>5</a:t>
            </a:fld>
            <a:endParaRPr lang="ru-RU"/>
          </a:p>
        </p:txBody>
      </p:sp>
      <p:sp>
        <p:nvSpPr>
          <p:cNvPr id="2" name="Образ слайда 1">
            <a:extLst>
              <a:ext uri="{FF2B5EF4-FFF2-40B4-BE49-F238E27FC236}">
                <a16:creationId xmlns="" xmlns:a16="http://schemas.microsoft.com/office/drawing/2014/main" id="{782772D7-7409-4104-A74E-FDE2284DE4D2}"/>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CF708A15-CF3D-4F6B-993B-EE5E3B0B6A00}"/>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7C35E924-FB62-4283-A1D0-7165BBD443D2}"/>
              </a:ext>
            </a:extLst>
          </p:cNvPr>
          <p:cNvSpPr txBox="1">
            <a:spLocks noGrp="1"/>
          </p:cNvSpPr>
          <p:nvPr>
            <p:ph type="sldNum" sz="quarter" idx="5"/>
          </p:nvPr>
        </p:nvSpPr>
        <p:spPr>
          <a:ln/>
        </p:spPr>
        <p:txBody>
          <a:bodyPr lIns="0" tIns="0" rIns="0" bIns="0" anchor="b">
            <a:noAutofit/>
          </a:bodyPr>
          <a:lstStyle/>
          <a:p>
            <a:pPr lvl="0"/>
            <a:fld id="{6BC6444D-46F0-4F8F-A72D-C4CB9BF83064}" type="slidenum">
              <a:t>6</a:t>
            </a:fld>
            <a:endParaRPr lang="ru-RU"/>
          </a:p>
        </p:txBody>
      </p:sp>
      <p:sp>
        <p:nvSpPr>
          <p:cNvPr id="2" name="Образ слайда 1">
            <a:extLst>
              <a:ext uri="{FF2B5EF4-FFF2-40B4-BE49-F238E27FC236}">
                <a16:creationId xmlns="" xmlns:a16="http://schemas.microsoft.com/office/drawing/2014/main" id="{79FB4AC4-EC33-4A44-9691-CB61699D1742}"/>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A26ACA49-DF32-4A1C-B92F-A2DFE29CAED0}"/>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D2A155FA-5C8E-4528-B48F-A813C6FAF7A4}"/>
              </a:ext>
            </a:extLst>
          </p:cNvPr>
          <p:cNvSpPr txBox="1">
            <a:spLocks noGrp="1"/>
          </p:cNvSpPr>
          <p:nvPr>
            <p:ph type="sldNum" sz="quarter" idx="5"/>
          </p:nvPr>
        </p:nvSpPr>
        <p:spPr>
          <a:ln/>
        </p:spPr>
        <p:txBody>
          <a:bodyPr lIns="0" tIns="0" rIns="0" bIns="0" anchor="b">
            <a:noAutofit/>
          </a:bodyPr>
          <a:lstStyle/>
          <a:p>
            <a:pPr lvl="0"/>
            <a:fld id="{15EC2F99-D059-4A55-AD0C-C73793D2BEE6}" type="slidenum">
              <a:t>7</a:t>
            </a:fld>
            <a:endParaRPr lang="ru-RU"/>
          </a:p>
        </p:txBody>
      </p:sp>
      <p:sp>
        <p:nvSpPr>
          <p:cNvPr id="2" name="Образ слайда 1">
            <a:extLst>
              <a:ext uri="{FF2B5EF4-FFF2-40B4-BE49-F238E27FC236}">
                <a16:creationId xmlns="" xmlns:a16="http://schemas.microsoft.com/office/drawing/2014/main" id="{508B8E9F-26D2-4A45-AD9A-6FC7A9C52A6B}"/>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5C3F2519-AEBE-4288-B26D-D5FB6C89B8E7}"/>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EF7A4D5A-C7E4-4ABD-AC76-B1CA6412C3FD}"/>
              </a:ext>
            </a:extLst>
          </p:cNvPr>
          <p:cNvSpPr txBox="1">
            <a:spLocks noGrp="1"/>
          </p:cNvSpPr>
          <p:nvPr>
            <p:ph type="sldNum" sz="quarter" idx="5"/>
          </p:nvPr>
        </p:nvSpPr>
        <p:spPr>
          <a:ln/>
        </p:spPr>
        <p:txBody>
          <a:bodyPr lIns="0" tIns="0" rIns="0" bIns="0" anchor="b">
            <a:noAutofit/>
          </a:bodyPr>
          <a:lstStyle/>
          <a:p>
            <a:pPr lvl="0"/>
            <a:fld id="{45182C44-EB0F-4290-9A6A-1B9DF40DFF2F}" type="slidenum">
              <a:t>8</a:t>
            </a:fld>
            <a:endParaRPr lang="ru-RU"/>
          </a:p>
        </p:txBody>
      </p:sp>
      <p:sp>
        <p:nvSpPr>
          <p:cNvPr id="2" name="Образ слайда 1">
            <a:extLst>
              <a:ext uri="{FF2B5EF4-FFF2-40B4-BE49-F238E27FC236}">
                <a16:creationId xmlns="" xmlns:a16="http://schemas.microsoft.com/office/drawing/2014/main" id="{1CB09080-AC4D-4DE6-8142-679E6E5A435E}"/>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F925CB51-F976-46AF-97A2-BA73716C646C}"/>
              </a:ext>
            </a:extLst>
          </p:cNvPr>
          <p:cNvSpPr txBox="1">
            <a:spLocks noGrp="1"/>
          </p:cNvSpPr>
          <p:nvPr>
            <p:ph type="body" sz="quarter"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a:extLst>
              <a:ext uri="{FF2B5EF4-FFF2-40B4-BE49-F238E27FC236}">
                <a16:creationId xmlns="" xmlns:a16="http://schemas.microsoft.com/office/drawing/2014/main" id="{1B2A35E2-C745-48F3-980E-8E58BC8B4F19}"/>
              </a:ext>
            </a:extLst>
          </p:cNvPr>
          <p:cNvSpPr txBox="1">
            <a:spLocks noGrp="1"/>
          </p:cNvSpPr>
          <p:nvPr>
            <p:ph type="sldNum" sz="quarter" idx="5"/>
          </p:nvPr>
        </p:nvSpPr>
        <p:spPr>
          <a:ln/>
        </p:spPr>
        <p:txBody>
          <a:bodyPr lIns="0" tIns="0" rIns="0" bIns="0" anchor="b">
            <a:noAutofit/>
          </a:bodyPr>
          <a:lstStyle/>
          <a:p>
            <a:pPr lvl="0"/>
            <a:fld id="{5D9B1669-1B51-45B3-96F1-ED094DFF8EBD}" type="slidenum">
              <a:t>9</a:t>
            </a:fld>
            <a:endParaRPr lang="ru-RU"/>
          </a:p>
        </p:txBody>
      </p:sp>
      <p:sp>
        <p:nvSpPr>
          <p:cNvPr id="2" name="Образ слайда 1">
            <a:extLst>
              <a:ext uri="{FF2B5EF4-FFF2-40B4-BE49-F238E27FC236}">
                <a16:creationId xmlns="" xmlns:a16="http://schemas.microsoft.com/office/drawing/2014/main" id="{2D325AB1-6501-470B-82E5-2568F2FF42F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Заметки 2">
            <a:extLst>
              <a:ext uri="{FF2B5EF4-FFF2-40B4-BE49-F238E27FC236}">
                <a16:creationId xmlns="" xmlns:a16="http://schemas.microsoft.com/office/drawing/2014/main" id="{95365D4E-2041-4149-A285-D7B7ADB7A57A}"/>
              </a:ext>
            </a:extLst>
          </p:cNvPr>
          <p:cNvSpPr txBox="1">
            <a:spLocks noGrp="1"/>
          </p:cNvSpPr>
          <p:nvPr>
            <p:ph type="body" sz="quarter"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DDD3B99-5C8F-41B3-8201-9BF5FB10559E}"/>
              </a:ext>
            </a:extLst>
          </p:cNvPr>
          <p:cNvSpPr>
            <a:spLocks noGrp="1"/>
          </p:cNvSpPr>
          <p:nvPr>
            <p:ph type="ctrTitle"/>
          </p:nvPr>
        </p:nvSpPr>
        <p:spPr>
          <a:xfrm>
            <a:off x="1260475" y="1236663"/>
            <a:ext cx="7559675" cy="2632075"/>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3CDD3822-57C3-47FD-BFAB-A3C9F13800D0}"/>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0EA92BF4-A8FD-46AC-8B23-848D9FCE8C13}"/>
              </a:ext>
            </a:extLst>
          </p:cNvPr>
          <p:cNvSpPr>
            <a:spLocks noGrp="1"/>
          </p:cNvSpPr>
          <p:nvPr>
            <p:ph type="dt" sz="half" idx="10"/>
          </p:nvPr>
        </p:nvSpPr>
        <p:spPr/>
        <p:txBody>
          <a:bodyPr/>
          <a:lstStyle/>
          <a:p>
            <a:pPr lvl="0"/>
            <a:endParaRPr lang="ru-RU"/>
          </a:p>
        </p:txBody>
      </p:sp>
      <p:sp>
        <p:nvSpPr>
          <p:cNvPr id="5" name="Нижний колонтитул 4">
            <a:extLst>
              <a:ext uri="{FF2B5EF4-FFF2-40B4-BE49-F238E27FC236}">
                <a16:creationId xmlns="" xmlns:a16="http://schemas.microsoft.com/office/drawing/2014/main" id="{416C1BA0-5DFA-4060-A6C8-B5ED33B1B730}"/>
              </a:ext>
            </a:extLst>
          </p:cNvPr>
          <p:cNvSpPr>
            <a:spLocks noGrp="1"/>
          </p:cNvSpPr>
          <p:nvPr>
            <p:ph type="ftr" sz="quarter" idx="11"/>
          </p:nvPr>
        </p:nvSpPr>
        <p:spPr/>
        <p:txBody>
          <a:bodyPr/>
          <a:lstStyle/>
          <a:p>
            <a:pPr lvl="0"/>
            <a:endParaRPr lang="ru-RU"/>
          </a:p>
        </p:txBody>
      </p:sp>
      <p:sp>
        <p:nvSpPr>
          <p:cNvPr id="6" name="Номер слайда 5">
            <a:extLst>
              <a:ext uri="{FF2B5EF4-FFF2-40B4-BE49-F238E27FC236}">
                <a16:creationId xmlns="" xmlns:a16="http://schemas.microsoft.com/office/drawing/2014/main" id="{3EA112FF-2A11-4F9B-A120-79FEE0690483}"/>
              </a:ext>
            </a:extLst>
          </p:cNvPr>
          <p:cNvSpPr>
            <a:spLocks noGrp="1"/>
          </p:cNvSpPr>
          <p:nvPr>
            <p:ph type="sldNum" sz="quarter" idx="12"/>
          </p:nvPr>
        </p:nvSpPr>
        <p:spPr/>
        <p:txBody>
          <a:bodyPr/>
          <a:lstStyle/>
          <a:p>
            <a:pPr lvl="0"/>
            <a:fld id="{29FEB71D-C734-4D5C-A9AA-F864D8AF7165}" type="slidenum">
              <a:t>‹#›</a:t>
            </a:fld>
            <a:endParaRPr lang="ru-RU"/>
          </a:p>
        </p:txBody>
      </p:sp>
    </p:spTree>
    <p:extLst>
      <p:ext uri="{BB962C8B-B14F-4D97-AF65-F5344CB8AC3E}">
        <p14:creationId xmlns:p14="http://schemas.microsoft.com/office/powerpoint/2010/main" val="3759564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62B7136-5F9B-4D01-B689-02C1E09CAFD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E6A7E454-7B43-416D-AFC2-A5C3356E350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3F567845-951D-49D2-98F4-7A387D0927E0}"/>
              </a:ext>
            </a:extLst>
          </p:cNvPr>
          <p:cNvSpPr>
            <a:spLocks noGrp="1"/>
          </p:cNvSpPr>
          <p:nvPr>
            <p:ph type="dt" sz="half" idx="10"/>
          </p:nvPr>
        </p:nvSpPr>
        <p:spPr/>
        <p:txBody>
          <a:bodyPr/>
          <a:lstStyle/>
          <a:p>
            <a:pPr lvl="0"/>
            <a:endParaRPr lang="ru-RU"/>
          </a:p>
        </p:txBody>
      </p:sp>
      <p:sp>
        <p:nvSpPr>
          <p:cNvPr id="5" name="Нижний колонтитул 4">
            <a:extLst>
              <a:ext uri="{FF2B5EF4-FFF2-40B4-BE49-F238E27FC236}">
                <a16:creationId xmlns="" xmlns:a16="http://schemas.microsoft.com/office/drawing/2014/main" id="{94785B92-72F0-4911-891A-A98B74BEA70C}"/>
              </a:ext>
            </a:extLst>
          </p:cNvPr>
          <p:cNvSpPr>
            <a:spLocks noGrp="1"/>
          </p:cNvSpPr>
          <p:nvPr>
            <p:ph type="ftr" sz="quarter" idx="11"/>
          </p:nvPr>
        </p:nvSpPr>
        <p:spPr/>
        <p:txBody>
          <a:bodyPr/>
          <a:lstStyle/>
          <a:p>
            <a:pPr lvl="0"/>
            <a:endParaRPr lang="ru-RU"/>
          </a:p>
        </p:txBody>
      </p:sp>
      <p:sp>
        <p:nvSpPr>
          <p:cNvPr id="6" name="Номер слайда 5">
            <a:extLst>
              <a:ext uri="{FF2B5EF4-FFF2-40B4-BE49-F238E27FC236}">
                <a16:creationId xmlns="" xmlns:a16="http://schemas.microsoft.com/office/drawing/2014/main" id="{9C0B282D-3F31-4561-B46D-003F30FE5D3C}"/>
              </a:ext>
            </a:extLst>
          </p:cNvPr>
          <p:cNvSpPr>
            <a:spLocks noGrp="1"/>
          </p:cNvSpPr>
          <p:nvPr>
            <p:ph type="sldNum" sz="quarter" idx="12"/>
          </p:nvPr>
        </p:nvSpPr>
        <p:spPr/>
        <p:txBody>
          <a:bodyPr/>
          <a:lstStyle/>
          <a:p>
            <a:pPr lvl="0"/>
            <a:fld id="{689036DB-503C-43A3-8895-FDB215F8C71B}" type="slidenum">
              <a:t>‹#›</a:t>
            </a:fld>
            <a:endParaRPr lang="ru-RU"/>
          </a:p>
        </p:txBody>
      </p:sp>
    </p:spTree>
    <p:extLst>
      <p:ext uri="{BB962C8B-B14F-4D97-AF65-F5344CB8AC3E}">
        <p14:creationId xmlns:p14="http://schemas.microsoft.com/office/powerpoint/2010/main" val="132637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6A189A15-A6E6-4948-A5A5-FF92F7B74FC8}"/>
              </a:ext>
            </a:extLst>
          </p:cNvPr>
          <p:cNvSpPr>
            <a:spLocks noGrp="1"/>
          </p:cNvSpPr>
          <p:nvPr>
            <p:ph type="title" orient="vert"/>
          </p:nvPr>
        </p:nvSpPr>
        <p:spPr>
          <a:xfrm>
            <a:off x="7308850" y="301625"/>
            <a:ext cx="2266950" cy="6456363"/>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6D281433-E94F-40F0-A791-5F62E57F7FE5}"/>
              </a:ext>
            </a:extLst>
          </p:cNvPr>
          <p:cNvSpPr>
            <a:spLocks noGrp="1"/>
          </p:cNvSpPr>
          <p:nvPr>
            <p:ph type="body" orient="vert" idx="1"/>
          </p:nvPr>
        </p:nvSpPr>
        <p:spPr>
          <a:xfrm>
            <a:off x="503238" y="301625"/>
            <a:ext cx="6653212" cy="64563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19D3158-68E3-4CD2-BFDF-D3B551CA24C1}"/>
              </a:ext>
            </a:extLst>
          </p:cNvPr>
          <p:cNvSpPr>
            <a:spLocks noGrp="1"/>
          </p:cNvSpPr>
          <p:nvPr>
            <p:ph type="dt" sz="half" idx="10"/>
          </p:nvPr>
        </p:nvSpPr>
        <p:spPr/>
        <p:txBody>
          <a:bodyPr/>
          <a:lstStyle/>
          <a:p>
            <a:pPr lvl="0"/>
            <a:endParaRPr lang="ru-RU"/>
          </a:p>
        </p:txBody>
      </p:sp>
      <p:sp>
        <p:nvSpPr>
          <p:cNvPr id="5" name="Нижний колонтитул 4">
            <a:extLst>
              <a:ext uri="{FF2B5EF4-FFF2-40B4-BE49-F238E27FC236}">
                <a16:creationId xmlns="" xmlns:a16="http://schemas.microsoft.com/office/drawing/2014/main" id="{4DDC83EB-3147-48AD-8C30-BF634A859B58}"/>
              </a:ext>
            </a:extLst>
          </p:cNvPr>
          <p:cNvSpPr>
            <a:spLocks noGrp="1"/>
          </p:cNvSpPr>
          <p:nvPr>
            <p:ph type="ftr" sz="quarter" idx="11"/>
          </p:nvPr>
        </p:nvSpPr>
        <p:spPr/>
        <p:txBody>
          <a:bodyPr/>
          <a:lstStyle/>
          <a:p>
            <a:pPr lvl="0"/>
            <a:endParaRPr lang="ru-RU"/>
          </a:p>
        </p:txBody>
      </p:sp>
      <p:sp>
        <p:nvSpPr>
          <p:cNvPr id="6" name="Номер слайда 5">
            <a:extLst>
              <a:ext uri="{FF2B5EF4-FFF2-40B4-BE49-F238E27FC236}">
                <a16:creationId xmlns="" xmlns:a16="http://schemas.microsoft.com/office/drawing/2014/main" id="{C0A5D7A1-B726-4B40-AB94-019D96052E07}"/>
              </a:ext>
            </a:extLst>
          </p:cNvPr>
          <p:cNvSpPr>
            <a:spLocks noGrp="1"/>
          </p:cNvSpPr>
          <p:nvPr>
            <p:ph type="sldNum" sz="quarter" idx="12"/>
          </p:nvPr>
        </p:nvSpPr>
        <p:spPr/>
        <p:txBody>
          <a:bodyPr/>
          <a:lstStyle/>
          <a:p>
            <a:pPr lvl="0"/>
            <a:fld id="{9B663871-BDA0-4CEF-BE25-78828186F308}" type="slidenum">
              <a:t>‹#›</a:t>
            </a:fld>
            <a:endParaRPr lang="ru-RU"/>
          </a:p>
        </p:txBody>
      </p:sp>
    </p:spTree>
    <p:extLst>
      <p:ext uri="{BB962C8B-B14F-4D97-AF65-F5344CB8AC3E}">
        <p14:creationId xmlns:p14="http://schemas.microsoft.com/office/powerpoint/2010/main" val="64593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020B09C-7AA3-4B07-A751-488FD24F97E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6D297E95-4233-4F6B-B66D-CDB972E064B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C040670-DC43-41D1-8802-0C296943C6F9}"/>
              </a:ext>
            </a:extLst>
          </p:cNvPr>
          <p:cNvSpPr>
            <a:spLocks noGrp="1"/>
          </p:cNvSpPr>
          <p:nvPr>
            <p:ph type="dt" sz="half" idx="10"/>
          </p:nvPr>
        </p:nvSpPr>
        <p:spPr/>
        <p:txBody>
          <a:bodyPr/>
          <a:lstStyle/>
          <a:p>
            <a:pPr lvl="0"/>
            <a:endParaRPr lang="ru-RU"/>
          </a:p>
        </p:txBody>
      </p:sp>
      <p:sp>
        <p:nvSpPr>
          <p:cNvPr id="5" name="Нижний колонтитул 4">
            <a:extLst>
              <a:ext uri="{FF2B5EF4-FFF2-40B4-BE49-F238E27FC236}">
                <a16:creationId xmlns="" xmlns:a16="http://schemas.microsoft.com/office/drawing/2014/main" id="{FF894962-C9CA-4659-9C60-B0453CAAF9F4}"/>
              </a:ext>
            </a:extLst>
          </p:cNvPr>
          <p:cNvSpPr>
            <a:spLocks noGrp="1"/>
          </p:cNvSpPr>
          <p:nvPr>
            <p:ph type="ftr" sz="quarter" idx="11"/>
          </p:nvPr>
        </p:nvSpPr>
        <p:spPr/>
        <p:txBody>
          <a:bodyPr/>
          <a:lstStyle/>
          <a:p>
            <a:pPr lvl="0"/>
            <a:endParaRPr lang="ru-RU"/>
          </a:p>
        </p:txBody>
      </p:sp>
      <p:sp>
        <p:nvSpPr>
          <p:cNvPr id="6" name="Номер слайда 5">
            <a:extLst>
              <a:ext uri="{FF2B5EF4-FFF2-40B4-BE49-F238E27FC236}">
                <a16:creationId xmlns="" xmlns:a16="http://schemas.microsoft.com/office/drawing/2014/main" id="{5FE8A02A-BA7A-489E-AA5A-54D2A2369E82}"/>
              </a:ext>
            </a:extLst>
          </p:cNvPr>
          <p:cNvSpPr>
            <a:spLocks noGrp="1"/>
          </p:cNvSpPr>
          <p:nvPr>
            <p:ph type="sldNum" sz="quarter" idx="12"/>
          </p:nvPr>
        </p:nvSpPr>
        <p:spPr/>
        <p:txBody>
          <a:bodyPr/>
          <a:lstStyle/>
          <a:p>
            <a:pPr lvl="0"/>
            <a:fld id="{0E4239E6-9675-4861-A6D5-453DF0F30BB8}" type="slidenum">
              <a:t>‹#›</a:t>
            </a:fld>
            <a:endParaRPr lang="ru-RU"/>
          </a:p>
        </p:txBody>
      </p:sp>
    </p:spTree>
    <p:extLst>
      <p:ext uri="{BB962C8B-B14F-4D97-AF65-F5344CB8AC3E}">
        <p14:creationId xmlns:p14="http://schemas.microsoft.com/office/powerpoint/2010/main" val="307798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F66FB19-5CCD-4500-B1C9-DCA01D619F33}"/>
              </a:ext>
            </a:extLst>
          </p:cNvPr>
          <p:cNvSpPr>
            <a:spLocks noGrp="1"/>
          </p:cNvSpPr>
          <p:nvPr>
            <p:ph type="title"/>
          </p:nvPr>
        </p:nvSpPr>
        <p:spPr>
          <a:xfrm>
            <a:off x="687388" y="1884363"/>
            <a:ext cx="8694737" cy="31448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99F09E34-F089-40EE-AEA6-A14C08FF565B}"/>
              </a:ext>
            </a:extLst>
          </p:cNvPr>
          <p:cNvSpPr>
            <a:spLocks noGrp="1"/>
          </p:cNvSpPr>
          <p:nvPr>
            <p:ph type="body" idx="1"/>
          </p:nvPr>
        </p:nvSpPr>
        <p:spPr>
          <a:xfrm>
            <a:off x="687388" y="5059363"/>
            <a:ext cx="8694737"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5A1C0FDA-D9F9-435D-9306-3F2C1CC0D5FA}"/>
              </a:ext>
            </a:extLst>
          </p:cNvPr>
          <p:cNvSpPr>
            <a:spLocks noGrp="1"/>
          </p:cNvSpPr>
          <p:nvPr>
            <p:ph type="dt" sz="half" idx="10"/>
          </p:nvPr>
        </p:nvSpPr>
        <p:spPr/>
        <p:txBody>
          <a:bodyPr/>
          <a:lstStyle/>
          <a:p>
            <a:pPr lvl="0"/>
            <a:endParaRPr lang="ru-RU"/>
          </a:p>
        </p:txBody>
      </p:sp>
      <p:sp>
        <p:nvSpPr>
          <p:cNvPr id="5" name="Нижний колонтитул 4">
            <a:extLst>
              <a:ext uri="{FF2B5EF4-FFF2-40B4-BE49-F238E27FC236}">
                <a16:creationId xmlns="" xmlns:a16="http://schemas.microsoft.com/office/drawing/2014/main" id="{32776AA1-8E9D-478A-8503-6592ADBA65F8}"/>
              </a:ext>
            </a:extLst>
          </p:cNvPr>
          <p:cNvSpPr>
            <a:spLocks noGrp="1"/>
          </p:cNvSpPr>
          <p:nvPr>
            <p:ph type="ftr" sz="quarter" idx="11"/>
          </p:nvPr>
        </p:nvSpPr>
        <p:spPr/>
        <p:txBody>
          <a:bodyPr/>
          <a:lstStyle/>
          <a:p>
            <a:pPr lvl="0"/>
            <a:endParaRPr lang="ru-RU"/>
          </a:p>
        </p:txBody>
      </p:sp>
      <p:sp>
        <p:nvSpPr>
          <p:cNvPr id="6" name="Номер слайда 5">
            <a:extLst>
              <a:ext uri="{FF2B5EF4-FFF2-40B4-BE49-F238E27FC236}">
                <a16:creationId xmlns="" xmlns:a16="http://schemas.microsoft.com/office/drawing/2014/main" id="{0801F214-B6F0-4264-9AEF-D8CC8F24F61E}"/>
              </a:ext>
            </a:extLst>
          </p:cNvPr>
          <p:cNvSpPr>
            <a:spLocks noGrp="1"/>
          </p:cNvSpPr>
          <p:nvPr>
            <p:ph type="sldNum" sz="quarter" idx="12"/>
          </p:nvPr>
        </p:nvSpPr>
        <p:spPr/>
        <p:txBody>
          <a:bodyPr/>
          <a:lstStyle/>
          <a:p>
            <a:pPr lvl="0"/>
            <a:fld id="{C228EAF0-2101-4CA8-8014-955CB31604B2}" type="slidenum">
              <a:t>‹#›</a:t>
            </a:fld>
            <a:endParaRPr lang="ru-RU"/>
          </a:p>
        </p:txBody>
      </p:sp>
    </p:spTree>
    <p:extLst>
      <p:ext uri="{BB962C8B-B14F-4D97-AF65-F5344CB8AC3E}">
        <p14:creationId xmlns:p14="http://schemas.microsoft.com/office/powerpoint/2010/main" val="252886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D31593-C7FF-4236-B029-883251784B8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F3758661-9A2C-4592-9789-6780BB093732}"/>
              </a:ext>
            </a:extLst>
          </p:cNvPr>
          <p:cNvSpPr>
            <a:spLocks noGrp="1"/>
          </p:cNvSpPr>
          <p:nvPr>
            <p:ph sz="half" idx="1"/>
          </p:nvPr>
        </p:nvSpPr>
        <p:spPr>
          <a:xfrm>
            <a:off x="503238" y="1768475"/>
            <a:ext cx="4459287" cy="49895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3CF3630C-0EC5-468F-959B-2F3A1CBE3ABA}"/>
              </a:ext>
            </a:extLst>
          </p:cNvPr>
          <p:cNvSpPr>
            <a:spLocks noGrp="1"/>
          </p:cNvSpPr>
          <p:nvPr>
            <p:ph sz="half" idx="2"/>
          </p:nvPr>
        </p:nvSpPr>
        <p:spPr>
          <a:xfrm>
            <a:off x="5114925" y="1768475"/>
            <a:ext cx="4460875" cy="498951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D2EF1375-A880-4992-BB8C-FC40495A027A}"/>
              </a:ext>
            </a:extLst>
          </p:cNvPr>
          <p:cNvSpPr>
            <a:spLocks noGrp="1"/>
          </p:cNvSpPr>
          <p:nvPr>
            <p:ph type="dt" sz="half" idx="10"/>
          </p:nvPr>
        </p:nvSpPr>
        <p:spPr/>
        <p:txBody>
          <a:bodyPr/>
          <a:lstStyle/>
          <a:p>
            <a:pPr lvl="0"/>
            <a:endParaRPr lang="ru-RU"/>
          </a:p>
        </p:txBody>
      </p:sp>
      <p:sp>
        <p:nvSpPr>
          <p:cNvPr id="6" name="Нижний колонтитул 5">
            <a:extLst>
              <a:ext uri="{FF2B5EF4-FFF2-40B4-BE49-F238E27FC236}">
                <a16:creationId xmlns="" xmlns:a16="http://schemas.microsoft.com/office/drawing/2014/main" id="{D5A8F602-7E98-40E2-871A-5C09134FD18C}"/>
              </a:ext>
            </a:extLst>
          </p:cNvPr>
          <p:cNvSpPr>
            <a:spLocks noGrp="1"/>
          </p:cNvSpPr>
          <p:nvPr>
            <p:ph type="ftr" sz="quarter" idx="11"/>
          </p:nvPr>
        </p:nvSpPr>
        <p:spPr/>
        <p:txBody>
          <a:bodyPr/>
          <a:lstStyle/>
          <a:p>
            <a:pPr lvl="0"/>
            <a:endParaRPr lang="ru-RU"/>
          </a:p>
        </p:txBody>
      </p:sp>
      <p:sp>
        <p:nvSpPr>
          <p:cNvPr id="7" name="Номер слайда 6">
            <a:extLst>
              <a:ext uri="{FF2B5EF4-FFF2-40B4-BE49-F238E27FC236}">
                <a16:creationId xmlns="" xmlns:a16="http://schemas.microsoft.com/office/drawing/2014/main" id="{291D59A6-75DE-4174-98E0-AA6943986228}"/>
              </a:ext>
            </a:extLst>
          </p:cNvPr>
          <p:cNvSpPr>
            <a:spLocks noGrp="1"/>
          </p:cNvSpPr>
          <p:nvPr>
            <p:ph type="sldNum" sz="quarter" idx="12"/>
          </p:nvPr>
        </p:nvSpPr>
        <p:spPr/>
        <p:txBody>
          <a:bodyPr/>
          <a:lstStyle/>
          <a:p>
            <a:pPr lvl="0"/>
            <a:fld id="{E86DEBC9-0CD5-4AFD-B669-2B782E622CBD}" type="slidenum">
              <a:t>‹#›</a:t>
            </a:fld>
            <a:endParaRPr lang="ru-RU"/>
          </a:p>
        </p:txBody>
      </p:sp>
    </p:spTree>
    <p:extLst>
      <p:ext uri="{BB962C8B-B14F-4D97-AF65-F5344CB8AC3E}">
        <p14:creationId xmlns:p14="http://schemas.microsoft.com/office/powerpoint/2010/main" val="138122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DFC5AB8-BFDB-4DE7-8FF6-7286E896F693}"/>
              </a:ext>
            </a:extLst>
          </p:cNvPr>
          <p:cNvSpPr>
            <a:spLocks noGrp="1"/>
          </p:cNvSpPr>
          <p:nvPr>
            <p:ph type="title"/>
          </p:nvPr>
        </p:nvSpPr>
        <p:spPr>
          <a:xfrm>
            <a:off x="693738" y="403225"/>
            <a:ext cx="8694737" cy="1460500"/>
          </a:xfrm>
        </p:spPr>
        <p:txBody>
          <a:bodyPr/>
          <a:lstStyle/>
          <a:p>
            <a:r>
              <a:rPr lang="ru-RU"/>
              <a:t>Образец заголовка</a:t>
            </a:r>
          </a:p>
        </p:txBody>
      </p:sp>
      <p:sp>
        <p:nvSpPr>
          <p:cNvPr id="3" name="Текст 2">
            <a:extLst>
              <a:ext uri="{FF2B5EF4-FFF2-40B4-BE49-F238E27FC236}">
                <a16:creationId xmlns="" xmlns:a16="http://schemas.microsoft.com/office/drawing/2014/main" id="{0CA4DDB6-0E75-4725-A016-99037136AF0A}"/>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3D02316C-39F9-4F32-A7DC-0AEFC9597BB7}"/>
              </a:ext>
            </a:extLst>
          </p:cNvPr>
          <p:cNvSpPr>
            <a:spLocks noGrp="1"/>
          </p:cNvSpPr>
          <p:nvPr>
            <p:ph sz="half" idx="2"/>
          </p:nvPr>
        </p:nvSpPr>
        <p:spPr>
          <a:xfrm>
            <a:off x="693738" y="2760663"/>
            <a:ext cx="4265612" cy="4062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09E3F2E9-EF74-4EE8-BDB2-21AA435D95C2}"/>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9973DE55-653A-455C-873B-31BDE35BAAC9}"/>
              </a:ext>
            </a:extLst>
          </p:cNvPr>
          <p:cNvSpPr>
            <a:spLocks noGrp="1"/>
          </p:cNvSpPr>
          <p:nvPr>
            <p:ph sz="quarter" idx="4"/>
          </p:nvPr>
        </p:nvSpPr>
        <p:spPr>
          <a:xfrm>
            <a:off x="5103813" y="2760663"/>
            <a:ext cx="4284662" cy="40624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F5F03DE4-E676-442D-980C-F19CBA06CC3E}"/>
              </a:ext>
            </a:extLst>
          </p:cNvPr>
          <p:cNvSpPr>
            <a:spLocks noGrp="1"/>
          </p:cNvSpPr>
          <p:nvPr>
            <p:ph type="dt" sz="half" idx="10"/>
          </p:nvPr>
        </p:nvSpPr>
        <p:spPr/>
        <p:txBody>
          <a:bodyPr/>
          <a:lstStyle/>
          <a:p>
            <a:pPr lvl="0"/>
            <a:endParaRPr lang="ru-RU"/>
          </a:p>
        </p:txBody>
      </p:sp>
      <p:sp>
        <p:nvSpPr>
          <p:cNvPr id="8" name="Нижний колонтитул 7">
            <a:extLst>
              <a:ext uri="{FF2B5EF4-FFF2-40B4-BE49-F238E27FC236}">
                <a16:creationId xmlns="" xmlns:a16="http://schemas.microsoft.com/office/drawing/2014/main" id="{C3DD9B35-DBE6-47C3-A246-36EA41EF010E}"/>
              </a:ext>
            </a:extLst>
          </p:cNvPr>
          <p:cNvSpPr>
            <a:spLocks noGrp="1"/>
          </p:cNvSpPr>
          <p:nvPr>
            <p:ph type="ftr" sz="quarter" idx="11"/>
          </p:nvPr>
        </p:nvSpPr>
        <p:spPr/>
        <p:txBody>
          <a:bodyPr/>
          <a:lstStyle/>
          <a:p>
            <a:pPr lvl="0"/>
            <a:endParaRPr lang="ru-RU"/>
          </a:p>
        </p:txBody>
      </p:sp>
      <p:sp>
        <p:nvSpPr>
          <p:cNvPr id="9" name="Номер слайда 8">
            <a:extLst>
              <a:ext uri="{FF2B5EF4-FFF2-40B4-BE49-F238E27FC236}">
                <a16:creationId xmlns="" xmlns:a16="http://schemas.microsoft.com/office/drawing/2014/main" id="{A52B921A-EDA9-4649-BA3B-162AC6DC9142}"/>
              </a:ext>
            </a:extLst>
          </p:cNvPr>
          <p:cNvSpPr>
            <a:spLocks noGrp="1"/>
          </p:cNvSpPr>
          <p:nvPr>
            <p:ph type="sldNum" sz="quarter" idx="12"/>
          </p:nvPr>
        </p:nvSpPr>
        <p:spPr/>
        <p:txBody>
          <a:bodyPr/>
          <a:lstStyle/>
          <a:p>
            <a:pPr lvl="0"/>
            <a:fld id="{DB1CA3FC-0344-4514-905B-C9179D89FD42}" type="slidenum">
              <a:t>‹#›</a:t>
            </a:fld>
            <a:endParaRPr lang="ru-RU"/>
          </a:p>
        </p:txBody>
      </p:sp>
    </p:spTree>
    <p:extLst>
      <p:ext uri="{BB962C8B-B14F-4D97-AF65-F5344CB8AC3E}">
        <p14:creationId xmlns:p14="http://schemas.microsoft.com/office/powerpoint/2010/main" val="85224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A81A2FD-C0E3-4AF9-BB2F-C6728D93EFE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6B9B6B48-5098-44DD-B983-6576ABA7E378}"/>
              </a:ext>
            </a:extLst>
          </p:cNvPr>
          <p:cNvSpPr>
            <a:spLocks noGrp="1"/>
          </p:cNvSpPr>
          <p:nvPr>
            <p:ph type="dt" sz="half" idx="10"/>
          </p:nvPr>
        </p:nvSpPr>
        <p:spPr/>
        <p:txBody>
          <a:bodyPr/>
          <a:lstStyle/>
          <a:p>
            <a:pPr lvl="0"/>
            <a:endParaRPr lang="ru-RU"/>
          </a:p>
        </p:txBody>
      </p:sp>
      <p:sp>
        <p:nvSpPr>
          <p:cNvPr id="4" name="Нижний колонтитул 3">
            <a:extLst>
              <a:ext uri="{FF2B5EF4-FFF2-40B4-BE49-F238E27FC236}">
                <a16:creationId xmlns="" xmlns:a16="http://schemas.microsoft.com/office/drawing/2014/main" id="{09187C39-82F8-4885-B163-840EE7826EB6}"/>
              </a:ext>
            </a:extLst>
          </p:cNvPr>
          <p:cNvSpPr>
            <a:spLocks noGrp="1"/>
          </p:cNvSpPr>
          <p:nvPr>
            <p:ph type="ftr" sz="quarter" idx="11"/>
          </p:nvPr>
        </p:nvSpPr>
        <p:spPr/>
        <p:txBody>
          <a:bodyPr/>
          <a:lstStyle/>
          <a:p>
            <a:pPr lvl="0"/>
            <a:endParaRPr lang="ru-RU"/>
          </a:p>
        </p:txBody>
      </p:sp>
      <p:sp>
        <p:nvSpPr>
          <p:cNvPr id="5" name="Номер слайда 4">
            <a:extLst>
              <a:ext uri="{FF2B5EF4-FFF2-40B4-BE49-F238E27FC236}">
                <a16:creationId xmlns="" xmlns:a16="http://schemas.microsoft.com/office/drawing/2014/main" id="{DFC9B55A-1F4C-41F9-907A-E9005D7CA35A}"/>
              </a:ext>
            </a:extLst>
          </p:cNvPr>
          <p:cNvSpPr>
            <a:spLocks noGrp="1"/>
          </p:cNvSpPr>
          <p:nvPr>
            <p:ph type="sldNum" sz="quarter" idx="12"/>
          </p:nvPr>
        </p:nvSpPr>
        <p:spPr/>
        <p:txBody>
          <a:bodyPr/>
          <a:lstStyle/>
          <a:p>
            <a:pPr lvl="0"/>
            <a:fld id="{514ED768-2148-425E-A1F7-93ED97F08D0D}" type="slidenum">
              <a:t>‹#›</a:t>
            </a:fld>
            <a:endParaRPr lang="ru-RU"/>
          </a:p>
        </p:txBody>
      </p:sp>
    </p:spTree>
    <p:extLst>
      <p:ext uri="{BB962C8B-B14F-4D97-AF65-F5344CB8AC3E}">
        <p14:creationId xmlns:p14="http://schemas.microsoft.com/office/powerpoint/2010/main" val="136745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381E3C18-1A63-487E-98EE-778591717BD9}"/>
              </a:ext>
            </a:extLst>
          </p:cNvPr>
          <p:cNvSpPr>
            <a:spLocks noGrp="1"/>
          </p:cNvSpPr>
          <p:nvPr>
            <p:ph type="dt" sz="half" idx="10"/>
          </p:nvPr>
        </p:nvSpPr>
        <p:spPr/>
        <p:txBody>
          <a:bodyPr/>
          <a:lstStyle/>
          <a:p>
            <a:pPr lvl="0"/>
            <a:endParaRPr lang="ru-RU"/>
          </a:p>
        </p:txBody>
      </p:sp>
      <p:sp>
        <p:nvSpPr>
          <p:cNvPr id="3" name="Нижний колонтитул 2">
            <a:extLst>
              <a:ext uri="{FF2B5EF4-FFF2-40B4-BE49-F238E27FC236}">
                <a16:creationId xmlns="" xmlns:a16="http://schemas.microsoft.com/office/drawing/2014/main" id="{CA26E083-88D5-4D8D-99EC-865C2FBDBFF3}"/>
              </a:ext>
            </a:extLst>
          </p:cNvPr>
          <p:cNvSpPr>
            <a:spLocks noGrp="1"/>
          </p:cNvSpPr>
          <p:nvPr>
            <p:ph type="ftr" sz="quarter" idx="11"/>
          </p:nvPr>
        </p:nvSpPr>
        <p:spPr/>
        <p:txBody>
          <a:bodyPr/>
          <a:lstStyle/>
          <a:p>
            <a:pPr lvl="0"/>
            <a:endParaRPr lang="ru-RU"/>
          </a:p>
        </p:txBody>
      </p:sp>
      <p:sp>
        <p:nvSpPr>
          <p:cNvPr id="4" name="Номер слайда 3">
            <a:extLst>
              <a:ext uri="{FF2B5EF4-FFF2-40B4-BE49-F238E27FC236}">
                <a16:creationId xmlns="" xmlns:a16="http://schemas.microsoft.com/office/drawing/2014/main" id="{FC3C4529-D997-4DAB-A776-03B919624344}"/>
              </a:ext>
            </a:extLst>
          </p:cNvPr>
          <p:cNvSpPr>
            <a:spLocks noGrp="1"/>
          </p:cNvSpPr>
          <p:nvPr>
            <p:ph type="sldNum" sz="quarter" idx="12"/>
          </p:nvPr>
        </p:nvSpPr>
        <p:spPr/>
        <p:txBody>
          <a:bodyPr/>
          <a:lstStyle/>
          <a:p>
            <a:pPr lvl="0"/>
            <a:fld id="{BF6165A9-0A32-4241-846B-DFBF094930D9}" type="slidenum">
              <a:t>‹#›</a:t>
            </a:fld>
            <a:endParaRPr lang="ru-RU"/>
          </a:p>
        </p:txBody>
      </p:sp>
    </p:spTree>
    <p:extLst>
      <p:ext uri="{BB962C8B-B14F-4D97-AF65-F5344CB8AC3E}">
        <p14:creationId xmlns:p14="http://schemas.microsoft.com/office/powerpoint/2010/main" val="29134308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29AA47-D780-4E69-8AE1-DC950055E71B}"/>
              </a:ext>
            </a:extLst>
          </p:cNvPr>
          <p:cNvSpPr>
            <a:spLocks noGrp="1"/>
          </p:cNvSpPr>
          <p:nvPr>
            <p:ph type="title"/>
          </p:nvPr>
        </p:nvSpPr>
        <p:spPr>
          <a:xfrm>
            <a:off x="693738" y="503238"/>
            <a:ext cx="3251200" cy="17653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126B3FF9-6D0F-4D09-B701-746249C4F984}"/>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EBAE17D9-7A23-40C7-8C65-9EEC9CF2301B}"/>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7C8294BC-472E-4C7F-847D-80B8220CC812}"/>
              </a:ext>
            </a:extLst>
          </p:cNvPr>
          <p:cNvSpPr>
            <a:spLocks noGrp="1"/>
          </p:cNvSpPr>
          <p:nvPr>
            <p:ph type="dt" sz="half" idx="10"/>
          </p:nvPr>
        </p:nvSpPr>
        <p:spPr/>
        <p:txBody>
          <a:bodyPr/>
          <a:lstStyle/>
          <a:p>
            <a:pPr lvl="0"/>
            <a:endParaRPr lang="ru-RU"/>
          </a:p>
        </p:txBody>
      </p:sp>
      <p:sp>
        <p:nvSpPr>
          <p:cNvPr id="6" name="Нижний колонтитул 5">
            <a:extLst>
              <a:ext uri="{FF2B5EF4-FFF2-40B4-BE49-F238E27FC236}">
                <a16:creationId xmlns="" xmlns:a16="http://schemas.microsoft.com/office/drawing/2014/main" id="{FC8D8340-A412-422C-BFD5-AE49C60E65FC}"/>
              </a:ext>
            </a:extLst>
          </p:cNvPr>
          <p:cNvSpPr>
            <a:spLocks noGrp="1"/>
          </p:cNvSpPr>
          <p:nvPr>
            <p:ph type="ftr" sz="quarter" idx="11"/>
          </p:nvPr>
        </p:nvSpPr>
        <p:spPr/>
        <p:txBody>
          <a:bodyPr/>
          <a:lstStyle/>
          <a:p>
            <a:pPr lvl="0"/>
            <a:endParaRPr lang="ru-RU"/>
          </a:p>
        </p:txBody>
      </p:sp>
      <p:sp>
        <p:nvSpPr>
          <p:cNvPr id="7" name="Номер слайда 6">
            <a:extLst>
              <a:ext uri="{FF2B5EF4-FFF2-40B4-BE49-F238E27FC236}">
                <a16:creationId xmlns="" xmlns:a16="http://schemas.microsoft.com/office/drawing/2014/main" id="{6CCBF9FB-64A6-40C5-8038-B97F40119CDF}"/>
              </a:ext>
            </a:extLst>
          </p:cNvPr>
          <p:cNvSpPr>
            <a:spLocks noGrp="1"/>
          </p:cNvSpPr>
          <p:nvPr>
            <p:ph type="sldNum" sz="quarter" idx="12"/>
          </p:nvPr>
        </p:nvSpPr>
        <p:spPr/>
        <p:txBody>
          <a:bodyPr/>
          <a:lstStyle/>
          <a:p>
            <a:pPr lvl="0"/>
            <a:fld id="{CC228375-A7BF-4636-9C33-76288D8198D2}" type="slidenum">
              <a:t>‹#›</a:t>
            </a:fld>
            <a:endParaRPr lang="ru-RU"/>
          </a:p>
        </p:txBody>
      </p:sp>
    </p:spTree>
    <p:extLst>
      <p:ext uri="{BB962C8B-B14F-4D97-AF65-F5344CB8AC3E}">
        <p14:creationId xmlns:p14="http://schemas.microsoft.com/office/powerpoint/2010/main" val="129833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971AEF-0A23-4E4E-816C-0E5D7D08C597}"/>
              </a:ext>
            </a:extLst>
          </p:cNvPr>
          <p:cNvSpPr>
            <a:spLocks noGrp="1"/>
          </p:cNvSpPr>
          <p:nvPr>
            <p:ph type="title"/>
          </p:nvPr>
        </p:nvSpPr>
        <p:spPr>
          <a:xfrm>
            <a:off x="693738" y="503238"/>
            <a:ext cx="3251200" cy="17653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E591685B-F6F5-4C4D-97F2-BD61D17705B7}"/>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D88036B9-4C60-4259-9C54-07E8AC618617}"/>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8AE6AC1B-3BC2-4CE5-ADC1-410CB9782588}"/>
              </a:ext>
            </a:extLst>
          </p:cNvPr>
          <p:cNvSpPr>
            <a:spLocks noGrp="1"/>
          </p:cNvSpPr>
          <p:nvPr>
            <p:ph type="dt" sz="half" idx="10"/>
          </p:nvPr>
        </p:nvSpPr>
        <p:spPr/>
        <p:txBody>
          <a:bodyPr/>
          <a:lstStyle/>
          <a:p>
            <a:pPr lvl="0"/>
            <a:endParaRPr lang="ru-RU"/>
          </a:p>
        </p:txBody>
      </p:sp>
      <p:sp>
        <p:nvSpPr>
          <p:cNvPr id="6" name="Нижний колонтитул 5">
            <a:extLst>
              <a:ext uri="{FF2B5EF4-FFF2-40B4-BE49-F238E27FC236}">
                <a16:creationId xmlns="" xmlns:a16="http://schemas.microsoft.com/office/drawing/2014/main" id="{7060DD10-42E4-48E9-A5BE-8AA7E53057AF}"/>
              </a:ext>
            </a:extLst>
          </p:cNvPr>
          <p:cNvSpPr>
            <a:spLocks noGrp="1"/>
          </p:cNvSpPr>
          <p:nvPr>
            <p:ph type="ftr" sz="quarter" idx="11"/>
          </p:nvPr>
        </p:nvSpPr>
        <p:spPr/>
        <p:txBody>
          <a:bodyPr/>
          <a:lstStyle/>
          <a:p>
            <a:pPr lvl="0"/>
            <a:endParaRPr lang="ru-RU"/>
          </a:p>
        </p:txBody>
      </p:sp>
      <p:sp>
        <p:nvSpPr>
          <p:cNvPr id="7" name="Номер слайда 6">
            <a:extLst>
              <a:ext uri="{FF2B5EF4-FFF2-40B4-BE49-F238E27FC236}">
                <a16:creationId xmlns="" xmlns:a16="http://schemas.microsoft.com/office/drawing/2014/main" id="{03E0EE95-D240-4591-8020-11D4E469EBCD}"/>
              </a:ext>
            </a:extLst>
          </p:cNvPr>
          <p:cNvSpPr>
            <a:spLocks noGrp="1"/>
          </p:cNvSpPr>
          <p:nvPr>
            <p:ph type="sldNum" sz="quarter" idx="12"/>
          </p:nvPr>
        </p:nvSpPr>
        <p:spPr/>
        <p:txBody>
          <a:bodyPr/>
          <a:lstStyle/>
          <a:p>
            <a:pPr lvl="0"/>
            <a:fld id="{ACD9D744-74B7-4BFB-8277-7361652885D5}" type="slidenum">
              <a:t>‹#›</a:t>
            </a:fld>
            <a:endParaRPr lang="ru-RU"/>
          </a:p>
        </p:txBody>
      </p:sp>
    </p:spTree>
    <p:extLst>
      <p:ext uri="{BB962C8B-B14F-4D97-AF65-F5344CB8AC3E}">
        <p14:creationId xmlns:p14="http://schemas.microsoft.com/office/powerpoint/2010/main" val="32874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57978EA-2FA9-4D9B-BF98-E1E812DA61B1}"/>
              </a:ext>
            </a:extLst>
          </p:cNvPr>
          <p:cNvSpPr txBox="1">
            <a:spLocks noGrp="1"/>
          </p:cNvSpPr>
          <p:nvPr>
            <p:ph type="title"/>
          </p:nvPr>
        </p:nvSpPr>
        <p:spPr>
          <a:xfrm>
            <a:off x="503999" y="301320"/>
            <a:ext cx="9071640" cy="1262160"/>
          </a:xfrm>
          <a:prstGeom prst="rect">
            <a:avLst/>
          </a:prstGeom>
          <a:noFill/>
          <a:ln>
            <a:noFill/>
          </a:ln>
        </p:spPr>
        <p:txBody>
          <a:bodyPr lIns="0" tIns="0" rIns="0" bIns="0" anchor="ctr"/>
          <a:lstStyle/>
          <a:p>
            <a:endParaRPr lang="ru-RU"/>
          </a:p>
        </p:txBody>
      </p:sp>
      <p:sp>
        <p:nvSpPr>
          <p:cNvPr id="3" name="Текст 2">
            <a:extLst>
              <a:ext uri="{FF2B5EF4-FFF2-40B4-BE49-F238E27FC236}">
                <a16:creationId xmlns="" xmlns:a16="http://schemas.microsoft.com/office/drawing/2014/main" id="{169FC2C9-BBAA-4A65-B07B-AEF494A14574}"/>
              </a:ext>
            </a:extLst>
          </p:cNvPr>
          <p:cNvSpPr txBox="1">
            <a:spLocks noGrp="1"/>
          </p:cNvSpPr>
          <p:nvPr>
            <p:ph type="body" idx="1"/>
          </p:nvPr>
        </p:nvSpPr>
        <p:spPr>
          <a:xfrm>
            <a:off x="503999" y="1769040"/>
            <a:ext cx="9071640" cy="4989240"/>
          </a:xfrm>
          <a:prstGeom prst="rect">
            <a:avLst/>
          </a:prstGeom>
          <a:noFill/>
          <a:ln>
            <a:noFill/>
          </a:ln>
        </p:spPr>
        <p:txBody>
          <a:bodyPr lIns="0" tIns="0" rIns="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13ECC06-242C-4BF6-B185-3F54D84F18BD}"/>
              </a:ext>
            </a:extLst>
          </p:cNvPr>
          <p:cNvSpPr txBox="1">
            <a:spLocks noGrp="1"/>
          </p:cNvSpPr>
          <p:nvPr>
            <p:ph type="dt" sz="half" idx="2"/>
          </p:nvPr>
        </p:nvSpPr>
        <p:spPr>
          <a:xfrm>
            <a:off x="503999" y="6887160"/>
            <a:ext cx="2348280" cy="521280"/>
          </a:xfrm>
          <a:prstGeom prst="rect">
            <a:avLst/>
          </a:prstGeom>
          <a:noFill/>
          <a:ln>
            <a:noFill/>
          </a:ln>
        </p:spPr>
        <p:txBody>
          <a:bodyPr lIns="0" tIns="0" rIns="0" bIns="0">
            <a:noAutofit/>
          </a:bodyPr>
          <a:lstStyle>
            <a:lvl1pPr lvl="0" rtl="0" hangingPunct="0">
              <a:buNone/>
              <a:tabLst/>
              <a:defRPr lang="ru-RU" sz="1400" kern="1200">
                <a:latin typeface="Times New Roman" pitchFamily="18"/>
                <a:ea typeface="Lucida Sans Unicode" pitchFamily="2"/>
                <a:cs typeface="Tahoma" pitchFamily="2"/>
              </a:defRPr>
            </a:lvl1pPr>
          </a:lstStyle>
          <a:p>
            <a:pPr lvl="0"/>
            <a:endParaRPr lang="ru-RU"/>
          </a:p>
        </p:txBody>
      </p:sp>
      <p:sp>
        <p:nvSpPr>
          <p:cNvPr id="5" name="Нижний колонтитул 4">
            <a:extLst>
              <a:ext uri="{FF2B5EF4-FFF2-40B4-BE49-F238E27FC236}">
                <a16:creationId xmlns="" xmlns:a16="http://schemas.microsoft.com/office/drawing/2014/main" id="{6E6BE762-1B03-4863-913F-D49F8116CC01}"/>
              </a:ext>
            </a:extLst>
          </p:cNvPr>
          <p:cNvSpPr txBox="1">
            <a:spLocks noGrp="1"/>
          </p:cNvSpPr>
          <p:nvPr>
            <p:ph type="ftr" sz="quarter" idx="3"/>
          </p:nvPr>
        </p:nvSpPr>
        <p:spPr>
          <a:xfrm>
            <a:off x="3447360" y="6887160"/>
            <a:ext cx="3195000" cy="521280"/>
          </a:xfrm>
          <a:prstGeom prst="rect">
            <a:avLst/>
          </a:prstGeom>
          <a:noFill/>
          <a:ln>
            <a:noFill/>
          </a:ln>
        </p:spPr>
        <p:txBody>
          <a:bodyPr lIns="0" tIns="0" rIns="0" bIns="0">
            <a:noAutofit/>
          </a:bodyPr>
          <a:lstStyle>
            <a:lvl1pPr lvl="0" algn="ctr" rtl="0" hangingPunct="0">
              <a:buNone/>
              <a:tabLst/>
              <a:defRPr lang="ru-RU" sz="1400" kern="1200">
                <a:latin typeface="Times New Roman" pitchFamily="18"/>
                <a:ea typeface="Lucida Sans Unicode" pitchFamily="2"/>
                <a:cs typeface="Tahoma" pitchFamily="2"/>
              </a:defRPr>
            </a:lvl1pPr>
          </a:lstStyle>
          <a:p>
            <a:pPr lvl="0"/>
            <a:endParaRPr lang="ru-RU"/>
          </a:p>
        </p:txBody>
      </p:sp>
      <p:sp>
        <p:nvSpPr>
          <p:cNvPr id="6" name="Номер слайда 5">
            <a:extLst>
              <a:ext uri="{FF2B5EF4-FFF2-40B4-BE49-F238E27FC236}">
                <a16:creationId xmlns="" xmlns:a16="http://schemas.microsoft.com/office/drawing/2014/main" id="{B6497EDD-A2B7-4BEE-B53A-46E7BBDBAE62}"/>
              </a:ext>
            </a:extLst>
          </p:cNvPr>
          <p:cNvSpPr txBox="1">
            <a:spLocks noGrp="1"/>
          </p:cNvSpPr>
          <p:nvPr>
            <p:ph type="sldNum" sz="quarter" idx="4"/>
          </p:nvPr>
        </p:nvSpPr>
        <p:spPr>
          <a:xfrm>
            <a:off x="7227360" y="6887160"/>
            <a:ext cx="2348280" cy="521280"/>
          </a:xfrm>
          <a:prstGeom prst="rect">
            <a:avLst/>
          </a:prstGeom>
          <a:noFill/>
          <a:ln>
            <a:noFill/>
          </a:ln>
        </p:spPr>
        <p:txBody>
          <a:bodyPr lIns="0" tIns="0" rIns="0" bIns="0">
            <a:noAutofit/>
          </a:bodyPr>
          <a:lstStyle>
            <a:lvl1pPr lvl="0" algn="r" rtl="0" hangingPunct="0">
              <a:buNone/>
              <a:tabLst/>
              <a:defRPr lang="ru-RU" sz="1400" kern="1200">
                <a:latin typeface="Times New Roman" pitchFamily="18"/>
                <a:ea typeface="Lucida Sans Unicode" pitchFamily="2"/>
                <a:cs typeface="Tahoma" pitchFamily="2"/>
              </a:defRPr>
            </a:lvl1pPr>
          </a:lstStyle>
          <a:p>
            <a:pPr lvl="0"/>
            <a:fld id="{7AAA8252-D8B1-4D85-8A33-A6380351C29E}" type="slidenum">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ru-RU" sz="4400" b="0" i="0" u="none" strike="noStrike" kern="1200">
          <a:ln>
            <a:noFill/>
          </a:ln>
          <a:latin typeface="Arial" pitchFamily="18"/>
          <a:ea typeface="Microsoft YaHei" pitchFamily="2"/>
          <a:cs typeface="Mangal" pitchFamily="2"/>
        </a:defRPr>
      </a:lvl1pPr>
    </p:titleStyle>
    <p:bodyStyle>
      <a:lvl1pPr marL="0" marR="0" indent="0" rtl="0" hangingPunct="0">
        <a:spcBef>
          <a:spcPts val="0"/>
        </a:spcBef>
        <a:spcAft>
          <a:spcPts val="1414"/>
        </a:spcAft>
        <a:tabLst/>
        <a:defRPr lang="ru-RU" sz="3200" b="0" i="0" u="none" strike="noStrike" kern="1200">
          <a:ln>
            <a:noFill/>
          </a:ln>
          <a:latin typeface="Arial" pitchFamily="18"/>
          <a:ea typeface="Microsoft YaHei" pitchFamily="2"/>
          <a:cs typeface="Mang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40244C7-9C94-430B-931D-0C0D9A8BCEF6}"/>
              </a:ext>
            </a:extLst>
          </p:cNvPr>
          <p:cNvSpPr txBox="1">
            <a:spLocks noGrp="1"/>
          </p:cNvSpPr>
          <p:nvPr>
            <p:ph type="title" idx="4294967295"/>
          </p:nvPr>
        </p:nvSpPr>
        <p:spPr>
          <a:xfrm>
            <a:off x="350642" y="137867"/>
            <a:ext cx="9504846" cy="7140416"/>
          </a:xfrm>
        </p:spPr>
        <p:txBody>
          <a:bodyPr wrap="square">
            <a:spAutoFit/>
          </a:bodyPr>
          <a:lstStyle/>
          <a:p>
            <a:pPr lvl="0"/>
            <a:r>
              <a:rPr lang="ru-RU" sz="4000" b="1" dirty="0"/>
              <a:t>Тема: «Подходы и примеры знакомства школьников с ОВЗ с элементарными финансовыми операциями»</a:t>
            </a:r>
            <a:br>
              <a:rPr lang="ru-RU" sz="4000" b="1" dirty="0"/>
            </a:br>
            <a:r>
              <a:rPr lang="ru-RU" sz="4000" b="1" dirty="0"/>
              <a:t/>
            </a:r>
            <a:br>
              <a:rPr lang="ru-RU" sz="4000" b="1" dirty="0"/>
            </a:br>
            <a:r>
              <a:rPr lang="ru-RU" sz="4000" b="1" dirty="0"/>
              <a:t/>
            </a:r>
            <a:br>
              <a:rPr lang="ru-RU" sz="4000" b="1" dirty="0"/>
            </a:br>
            <a:r>
              <a:rPr lang="ru-RU" sz="3200" b="1" dirty="0"/>
              <a:t>Педагог-психолог КГОБУ Пограничная КШИ</a:t>
            </a:r>
            <a:br>
              <a:rPr lang="ru-RU" sz="3200" b="1" dirty="0"/>
            </a:br>
            <a:r>
              <a:rPr lang="ru-RU" sz="3200" b="1" dirty="0"/>
              <a:t>Бадак Александр Петрович </a:t>
            </a:r>
            <a:br>
              <a:rPr lang="ru-RU" sz="3200" b="1" dirty="0"/>
            </a:br>
            <a:r>
              <a:rPr lang="ru-RU" sz="3200" b="1" dirty="0"/>
              <a:t>Учитель-логопед КГОБУ Пограничная КШИ</a:t>
            </a:r>
            <a:br>
              <a:rPr lang="ru-RU" sz="3200" b="1" dirty="0"/>
            </a:br>
            <a:r>
              <a:rPr lang="ru-RU" sz="3200" b="1" dirty="0"/>
              <a:t>Бадак Елена Алексеевна</a:t>
            </a:r>
            <a:r>
              <a:rPr lang="ru-RU" sz="4000" b="1" dirty="0"/>
              <a:t/>
            </a:r>
            <a:br>
              <a:rPr lang="ru-RU" sz="4000" b="1" dirty="0"/>
            </a:br>
            <a:r>
              <a:rPr lang="ru-RU" sz="3200" b="1" dirty="0"/>
              <a:t/>
            </a:r>
            <a:br>
              <a:rPr lang="ru-RU" sz="3200" b="1" dirty="0"/>
            </a:br>
            <a:r>
              <a:rPr lang="ru-RU" sz="3200" b="1" dirty="0" err="1"/>
              <a:t>пгт</a:t>
            </a:r>
            <a:r>
              <a:rPr lang="ru-RU" sz="3200" b="1" dirty="0"/>
              <a:t>. Пограничный</a:t>
            </a:r>
            <a:br>
              <a:rPr lang="ru-RU" sz="3200" b="1" dirty="0"/>
            </a:br>
            <a:r>
              <a:rPr lang="ru-RU" sz="3200" b="1" dirty="0"/>
              <a:t>2022 г.</a:t>
            </a:r>
            <a:endParaRPr lang="ru-RU"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3A55304-5B8E-4FB9-AE29-416D796D83A8}"/>
              </a:ext>
            </a:extLst>
          </p:cNvPr>
          <p:cNvSpPr txBox="1">
            <a:spLocks noGrp="1"/>
          </p:cNvSpPr>
          <p:nvPr>
            <p:ph type="title" idx="4294967295"/>
          </p:nvPr>
        </p:nvSpPr>
        <p:spPr/>
        <p:txBody>
          <a:bodyPr/>
          <a:lstStyle/>
          <a:p>
            <a:pPr lvl="0"/>
            <a:r>
              <a:rPr lang="ru-RU" dirty="0"/>
              <a:t>Социальная ситуации развития: «ребенок-сверстник»</a:t>
            </a:r>
          </a:p>
        </p:txBody>
      </p:sp>
      <p:sp>
        <p:nvSpPr>
          <p:cNvPr id="3" name="Текст 2">
            <a:extLst>
              <a:ext uri="{FF2B5EF4-FFF2-40B4-BE49-F238E27FC236}">
                <a16:creationId xmlns="" xmlns:a16="http://schemas.microsoft.com/office/drawing/2014/main" id="{1DB1D030-09E8-4FE8-AFC9-71AA4549A693}"/>
              </a:ext>
            </a:extLst>
          </p:cNvPr>
          <p:cNvSpPr txBox="1">
            <a:spLocks noGrp="1"/>
          </p:cNvSpPr>
          <p:nvPr>
            <p:ph type="body" idx="4294967295"/>
          </p:nvPr>
        </p:nvSpPr>
        <p:spPr>
          <a:xfrm>
            <a:off x="233082" y="1769039"/>
            <a:ext cx="9538447" cy="5489315"/>
          </a:xfrm>
        </p:spPr>
        <p:txBody>
          <a:bodyPr/>
          <a:lstStyle/>
          <a:p>
            <a:pPr lvl="0">
              <a:buSzPct val="45000"/>
            </a:pPr>
            <a:r>
              <a:rPr lang="ru-RU" sz="2800" dirty="0"/>
              <a:t>- </a:t>
            </a:r>
            <a:r>
              <a:rPr lang="ru-RU" sz="2400" dirty="0"/>
              <a:t>Формирование первого опыта по финансовым (материальным) взаимодействиям сначала в игровой форме в ходе сюжетно-ролевых игр (игра «В магазин») и игр по правилам (например «Монополия»), где роль денег могут выполнять карточки.</a:t>
            </a:r>
          </a:p>
          <a:p>
            <a:pPr lvl="0">
              <a:buSzPct val="45000"/>
            </a:pPr>
            <a:r>
              <a:rPr lang="ru-RU" sz="2400" dirty="0"/>
              <a:t>- Становление представлений о реальной ценности предметов, в т.ч. игрушек. </a:t>
            </a:r>
          </a:p>
          <a:p>
            <a:pPr lvl="0">
              <a:buSzPct val="45000"/>
            </a:pPr>
            <a:r>
              <a:rPr lang="ru-RU" sz="2400" dirty="0"/>
              <a:t>- Желание получить новый объект  заставляет ребенка идти на взаимодействие с окружающими: обмен игрушками, которые оцениваются ими как равноценные. </a:t>
            </a:r>
          </a:p>
          <a:p>
            <a:pPr lvl="0">
              <a:buSzPct val="45000"/>
            </a:pPr>
            <a:r>
              <a:rPr lang="ru-RU" sz="2400" dirty="0"/>
              <a:t>- Формирование первых элементарных представлений об обмене предметами на уровне «натурального обмена» в виде непосредственного товарного обмена (Т–Т) в виде «бартерных сделок».</a:t>
            </a:r>
          </a:p>
          <a:p>
            <a:pPr lvl="0">
              <a:buSzPct val="45000"/>
            </a:pPr>
            <a:endParaRPr lang="ru-RU" sz="2400" dirty="0"/>
          </a:p>
        </p:txBody>
      </p:sp>
    </p:spTree>
    <p:extLst>
      <p:ext uri="{BB962C8B-B14F-4D97-AF65-F5344CB8AC3E}">
        <p14:creationId xmlns:p14="http://schemas.microsoft.com/office/powerpoint/2010/main" val="4050231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3A55304-5B8E-4FB9-AE29-416D796D83A8}"/>
              </a:ext>
            </a:extLst>
          </p:cNvPr>
          <p:cNvSpPr txBox="1">
            <a:spLocks noGrp="1"/>
          </p:cNvSpPr>
          <p:nvPr>
            <p:ph type="title" idx="4294967295"/>
          </p:nvPr>
        </p:nvSpPr>
        <p:spPr>
          <a:xfrm>
            <a:off x="28228" y="301320"/>
            <a:ext cx="10052397" cy="729621"/>
          </a:xfrm>
        </p:spPr>
        <p:txBody>
          <a:bodyPr/>
          <a:lstStyle/>
          <a:p>
            <a:pPr lvl="0"/>
            <a:r>
              <a:rPr lang="ru-RU" dirty="0"/>
              <a:t>Направления работы на 2 этапе</a:t>
            </a:r>
          </a:p>
        </p:txBody>
      </p:sp>
      <p:sp>
        <p:nvSpPr>
          <p:cNvPr id="3" name="Текст 2">
            <a:extLst>
              <a:ext uri="{FF2B5EF4-FFF2-40B4-BE49-F238E27FC236}">
                <a16:creationId xmlns="" xmlns:a16="http://schemas.microsoft.com/office/drawing/2014/main" id="{1DB1D030-09E8-4FE8-AFC9-71AA4549A693}"/>
              </a:ext>
            </a:extLst>
          </p:cNvPr>
          <p:cNvSpPr txBox="1">
            <a:spLocks noGrp="1"/>
          </p:cNvSpPr>
          <p:nvPr>
            <p:ph type="body" idx="4294967295"/>
          </p:nvPr>
        </p:nvSpPr>
        <p:spPr>
          <a:xfrm>
            <a:off x="224118" y="1102659"/>
            <a:ext cx="9547411" cy="6155695"/>
          </a:xfrm>
        </p:spPr>
        <p:txBody>
          <a:bodyPr/>
          <a:lstStyle/>
          <a:p>
            <a:pPr lvl="0">
              <a:buSzPct val="45000"/>
            </a:pPr>
            <a:r>
              <a:rPr lang="ru-RU" sz="1800" dirty="0"/>
              <a:t>Они </a:t>
            </a:r>
            <a:r>
              <a:rPr lang="ru-RU" sz="1600" dirty="0"/>
              <a:t>сформулированы в виде вопросов, адресуемых детям:</a:t>
            </a:r>
          </a:p>
          <a:p>
            <a:pPr lvl="0">
              <a:buSzPct val="45000"/>
            </a:pPr>
            <a:r>
              <a:rPr lang="ru-RU" sz="1600" dirty="0"/>
              <a:t>1. Какие вещи самые ценные для тебя?</a:t>
            </a:r>
          </a:p>
          <a:p>
            <a:pPr lvl="0">
              <a:buSzPct val="45000"/>
            </a:pPr>
            <a:r>
              <a:rPr lang="ru-RU" sz="1600" dirty="0"/>
              <a:t>2. Можно ли хвалиться тем, что у тебя что-то есть?</a:t>
            </a:r>
          </a:p>
          <a:p>
            <a:pPr lvl="0">
              <a:buSzPct val="45000"/>
            </a:pPr>
            <a:r>
              <a:rPr lang="ru-RU" sz="1600" dirty="0"/>
              <a:t>3. Чем можно делиться с другими? </a:t>
            </a:r>
          </a:p>
          <a:p>
            <a:pPr lvl="0">
              <a:buSzPct val="45000"/>
            </a:pPr>
            <a:r>
              <a:rPr lang="ru-RU" sz="1600" dirty="0"/>
              <a:t>4. Если у тебя остались деньги от тех, которые тебе дали родители для покупки в магазине, что с ними следует сделать?</a:t>
            </a:r>
          </a:p>
          <a:p>
            <a:pPr lvl="0">
              <a:buSzPct val="45000"/>
            </a:pPr>
            <a:r>
              <a:rPr lang="ru-RU" sz="1600" dirty="0"/>
              <a:t>5. Если другие дети будут требовать с тебя деньги, что ты сделаешь?</a:t>
            </a:r>
          </a:p>
          <a:p>
            <a:pPr lvl="0">
              <a:buSzPct val="45000"/>
            </a:pPr>
            <a:r>
              <a:rPr lang="ru-RU" sz="1600" dirty="0"/>
              <a:t>6. Если другие дети попросят тебя взять что-нибудь у другого и передать им, что ты будешь делать?</a:t>
            </a:r>
          </a:p>
          <a:p>
            <a:pPr lvl="0">
              <a:buSzPct val="45000"/>
            </a:pPr>
            <a:r>
              <a:rPr lang="ru-RU" sz="1600" dirty="0"/>
              <a:t>7. Можно ли что-нибудь покупать на деньги с «Банка приколов»?</a:t>
            </a:r>
          </a:p>
          <a:p>
            <a:pPr lvl="0">
              <a:buSzPct val="45000"/>
            </a:pPr>
            <a:r>
              <a:rPr lang="ru-RU" sz="1600" dirty="0"/>
              <a:t>8. Где лучше хранить деньги, дома или в банке?</a:t>
            </a:r>
          </a:p>
          <a:p>
            <a:pPr lvl="0">
              <a:buSzPct val="45000"/>
            </a:pPr>
            <a:r>
              <a:rPr lang="ru-RU" sz="1600" dirty="0"/>
              <a:t>9. Если тебе очень понравилась игрушка, но родители не могут купить её из-зав отсутствия денег, что ты будешь делать?</a:t>
            </a:r>
          </a:p>
          <a:p>
            <a:pPr lvl="0">
              <a:buSzPct val="45000"/>
            </a:pPr>
            <a:r>
              <a:rPr lang="ru-RU" sz="1600" dirty="0"/>
              <a:t>10. Для чего необходимо учиться и получать профессию?</a:t>
            </a:r>
          </a:p>
          <a:p>
            <a:pPr lvl="0">
              <a:buSzPct val="45000"/>
            </a:pPr>
            <a:r>
              <a:rPr lang="ru-RU" sz="1600" dirty="0"/>
              <a:t>11. Сколько бы ты хотел зарабатывать?</a:t>
            </a:r>
          </a:p>
          <a:p>
            <a:pPr lvl="0">
              <a:buSzPct val="45000"/>
            </a:pPr>
            <a:r>
              <a:rPr lang="ru-RU" sz="1600" dirty="0"/>
              <a:t>12. Когда ты будешь работать, как ты будешь тратить свою зарплату?</a:t>
            </a:r>
          </a:p>
          <a:p>
            <a:pPr lvl="0">
              <a:buSzPct val="45000"/>
            </a:pPr>
            <a:endParaRPr lang="ru-RU" sz="1600" dirty="0"/>
          </a:p>
          <a:p>
            <a:pPr lvl="0">
              <a:buSzPct val="45000"/>
            </a:pPr>
            <a:endParaRPr lang="ru-RU" sz="2400" dirty="0"/>
          </a:p>
        </p:txBody>
      </p:sp>
    </p:spTree>
    <p:extLst>
      <p:ext uri="{BB962C8B-B14F-4D97-AF65-F5344CB8AC3E}">
        <p14:creationId xmlns:p14="http://schemas.microsoft.com/office/powerpoint/2010/main" val="86071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982384E-566E-439A-A36E-CF8ABE5BC168}"/>
              </a:ext>
            </a:extLst>
          </p:cNvPr>
          <p:cNvSpPr txBox="1">
            <a:spLocks noGrp="1"/>
          </p:cNvSpPr>
          <p:nvPr>
            <p:ph type="title" idx="4294967295"/>
          </p:nvPr>
        </p:nvSpPr>
        <p:spPr>
          <a:xfrm>
            <a:off x="503999" y="301320"/>
            <a:ext cx="9071640" cy="1760562"/>
          </a:xfrm>
        </p:spPr>
        <p:txBody>
          <a:bodyPr/>
          <a:lstStyle/>
          <a:p>
            <a:pPr lvl="0"/>
            <a:r>
              <a:rPr lang="ru-RU" dirty="0"/>
              <a:t>3 этап. Представления о сложных финансовых взаимодействиях с окружающими</a:t>
            </a:r>
          </a:p>
        </p:txBody>
      </p:sp>
      <p:sp>
        <p:nvSpPr>
          <p:cNvPr id="3" name="Текст 2">
            <a:extLst>
              <a:ext uri="{FF2B5EF4-FFF2-40B4-BE49-F238E27FC236}">
                <a16:creationId xmlns="" xmlns:a16="http://schemas.microsoft.com/office/drawing/2014/main" id="{7180C58C-2768-4359-B749-5A884CB2855F}"/>
              </a:ext>
            </a:extLst>
          </p:cNvPr>
          <p:cNvSpPr txBox="1">
            <a:spLocks noGrp="1"/>
          </p:cNvSpPr>
          <p:nvPr>
            <p:ph type="body" idx="4294967295"/>
          </p:nvPr>
        </p:nvSpPr>
        <p:spPr>
          <a:xfrm>
            <a:off x="295835" y="2366682"/>
            <a:ext cx="9279804" cy="4391598"/>
          </a:xfrm>
        </p:spPr>
        <p:txBody>
          <a:bodyPr/>
          <a:lstStyle/>
          <a:p>
            <a:pPr lvl="0">
              <a:buSzPct val="45000"/>
            </a:pPr>
            <a:r>
              <a:rPr lang="ru-RU" dirty="0"/>
              <a:t>-</a:t>
            </a:r>
            <a:r>
              <a:rPr lang="ru-RU" sz="2400" dirty="0"/>
              <a:t>Подростковый возраст 12-15 лет  </a:t>
            </a:r>
          </a:p>
          <a:p>
            <a:pPr lvl="0">
              <a:buSzPct val="45000"/>
            </a:pPr>
            <a:r>
              <a:rPr lang="ru-RU" sz="2400" dirty="0"/>
              <a:t>- Стремление к установлению взрослых отношений со сверстниками.</a:t>
            </a:r>
          </a:p>
          <a:p>
            <a:pPr lvl="0">
              <a:buSzPct val="45000"/>
            </a:pPr>
            <a:r>
              <a:rPr lang="ru-RU" sz="2400" dirty="0"/>
              <a:t>- Ведущий вид деятельности - интимно-личностное общение со сверстниками.</a:t>
            </a:r>
          </a:p>
          <a:p>
            <a:pPr lvl="0">
              <a:buSzPct val="45000"/>
            </a:pPr>
            <a:r>
              <a:rPr lang="ru-RU" sz="2400" dirty="0"/>
              <a:t>- Подростки становятся участниками денежно-товарных отношений. Могут приобретать товары за деньги (Д-Т).</a:t>
            </a:r>
          </a:p>
          <a:p>
            <a:pPr lvl="0">
              <a:buSzPct val="45000"/>
            </a:pPr>
            <a:r>
              <a:rPr lang="ru-RU" sz="2400" dirty="0"/>
              <a:t>- Поиск источников дохода. Возникают товарно-денежные отношения: ребёнок стремится заработать «свои» деньги (Т-Д).</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3BC75EA-B3D7-4CF4-B420-3D346A0B1289}"/>
              </a:ext>
            </a:extLst>
          </p:cNvPr>
          <p:cNvSpPr txBox="1">
            <a:spLocks noGrp="1"/>
          </p:cNvSpPr>
          <p:nvPr>
            <p:ph type="title" idx="4294967295"/>
          </p:nvPr>
        </p:nvSpPr>
        <p:spPr/>
        <p:txBody>
          <a:bodyPr/>
          <a:lstStyle/>
          <a:p>
            <a:pPr lvl="0"/>
            <a:r>
              <a:rPr lang="ru-RU" dirty="0"/>
              <a:t>Поиски «легких денег»</a:t>
            </a:r>
          </a:p>
        </p:txBody>
      </p:sp>
      <p:sp>
        <p:nvSpPr>
          <p:cNvPr id="3" name="Текст 2">
            <a:extLst>
              <a:ext uri="{FF2B5EF4-FFF2-40B4-BE49-F238E27FC236}">
                <a16:creationId xmlns="" xmlns:a16="http://schemas.microsoft.com/office/drawing/2014/main" id="{640B84B2-A33D-419A-8895-AB9589DC9CE0}"/>
              </a:ext>
            </a:extLst>
          </p:cNvPr>
          <p:cNvSpPr txBox="1">
            <a:spLocks noGrp="1"/>
          </p:cNvSpPr>
          <p:nvPr>
            <p:ph type="body" idx="4294967295"/>
          </p:nvPr>
        </p:nvSpPr>
        <p:spPr>
          <a:xfrm>
            <a:off x="259976" y="1769040"/>
            <a:ext cx="9690847" cy="5096880"/>
          </a:xfrm>
        </p:spPr>
        <p:txBody>
          <a:bodyPr/>
          <a:lstStyle/>
          <a:p>
            <a:pPr lvl="0">
              <a:buSzPct val="45000"/>
            </a:pPr>
            <a:r>
              <a:rPr lang="ru-RU" sz="2800" dirty="0"/>
              <a:t>- Большинство подростков, становящихся фигурантами уголовных дел, начинают свой криминальный путь с мелких краж, совершенных в возрасте 12-13 лет.</a:t>
            </a:r>
          </a:p>
          <a:p>
            <a:pPr>
              <a:buSzPct val="45000"/>
            </a:pPr>
            <a:r>
              <a:rPr lang="ru-RU" sz="2800" dirty="0"/>
              <a:t>- Структура преступлений такова: </a:t>
            </a:r>
            <a:r>
              <a:rPr lang="ru-RU" sz="2800" b="1" dirty="0"/>
              <a:t>57 % </a:t>
            </a:r>
            <a:r>
              <a:rPr lang="ru-RU" sz="2800" dirty="0"/>
              <a:t>— хищения и кражи, 12 % — сбыт наркотиков, 9 % — </a:t>
            </a:r>
            <a:r>
              <a:rPr lang="ru-RU" sz="2800" dirty="0" err="1"/>
              <a:t>автоугоны</a:t>
            </a:r>
            <a:r>
              <a:rPr lang="ru-RU" sz="2800" dirty="0"/>
              <a:t>.</a:t>
            </a:r>
          </a:p>
          <a:p>
            <a:pPr lvl="0">
              <a:buSzPct val="45000"/>
            </a:pPr>
            <a:r>
              <a:rPr lang="ru-RU" sz="2800" dirty="0"/>
              <a:t>- В группе риска находятся дети из малообеспеченных семей, которые лишены возможности получать необходимые потребительские товары, заниматься в спортивных секциях, посещать зрелищные мероприятия.</a:t>
            </a:r>
          </a:p>
          <a:p>
            <a:pPr lvl="0">
              <a:buSzPct val="45000"/>
            </a:pPr>
            <a:r>
              <a:rPr lang="ru-RU" sz="2800" dirty="0"/>
              <a:t>- Еще одна группа риска – дети с ОВЗ: дизонтогенез в форме асинхронного развития, тотального недоразвития</a:t>
            </a:r>
          </a:p>
          <a:p>
            <a:pPr marL="457200" lvl="0" indent="-457200">
              <a:buSzPct val="45000"/>
              <a:buFontTx/>
              <a:buChar char="-"/>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9DD3D2-C884-4507-9228-AA91730FBA36}"/>
              </a:ext>
            </a:extLst>
          </p:cNvPr>
          <p:cNvSpPr txBox="1">
            <a:spLocks noGrp="1"/>
          </p:cNvSpPr>
          <p:nvPr>
            <p:ph type="title" idx="4294967295"/>
          </p:nvPr>
        </p:nvSpPr>
        <p:spPr>
          <a:xfrm>
            <a:off x="504985" y="301320"/>
            <a:ext cx="9070653" cy="1939856"/>
          </a:xfrm>
        </p:spPr>
        <p:txBody>
          <a:bodyPr/>
          <a:lstStyle/>
          <a:p>
            <a:pPr lvl="0"/>
            <a:r>
              <a:rPr lang="ru-RU" dirty="0"/>
              <a:t>Цели развивающей работы по формированию финансовой грамотности на 3 этапе</a:t>
            </a:r>
          </a:p>
        </p:txBody>
      </p:sp>
      <p:sp>
        <p:nvSpPr>
          <p:cNvPr id="3" name="Текст 2">
            <a:extLst>
              <a:ext uri="{FF2B5EF4-FFF2-40B4-BE49-F238E27FC236}">
                <a16:creationId xmlns="" xmlns:a16="http://schemas.microsoft.com/office/drawing/2014/main" id="{7F5DEA53-5A0B-4ECC-AE51-5D3BD5449C13}"/>
              </a:ext>
            </a:extLst>
          </p:cNvPr>
          <p:cNvSpPr txBox="1">
            <a:spLocks noGrp="1"/>
          </p:cNvSpPr>
          <p:nvPr>
            <p:ph type="body" idx="4294967295"/>
          </p:nvPr>
        </p:nvSpPr>
        <p:spPr>
          <a:xfrm>
            <a:off x="376518" y="2330823"/>
            <a:ext cx="9520517" cy="5002305"/>
          </a:xfrm>
        </p:spPr>
        <p:txBody>
          <a:bodyPr/>
          <a:lstStyle/>
          <a:p>
            <a:pPr lvl="0">
              <a:buSzPct val="45000"/>
            </a:pPr>
            <a:r>
              <a:rPr lang="ru-RU" sz="2800" dirty="0"/>
              <a:t>1. Развитие у подростка критического мышления для предотвращения асоциального поведения в финансовой сфере.</a:t>
            </a:r>
          </a:p>
          <a:p>
            <a:pPr lvl="0">
              <a:buSzPct val="45000"/>
            </a:pPr>
            <a:r>
              <a:rPr lang="ru-RU" sz="2800" dirty="0"/>
              <a:t>2. Формирование представлений о правах, наступающих с возрастом.</a:t>
            </a:r>
          </a:p>
          <a:p>
            <a:pPr lvl="0">
              <a:buSzPct val="45000"/>
            </a:pPr>
            <a:r>
              <a:rPr lang="ru-RU" sz="2800" dirty="0"/>
              <a:t>3. Формирование умений по взаимодействию с кредитно-финансовыми учреждениями.</a:t>
            </a:r>
          </a:p>
          <a:p>
            <a:pPr lvl="0">
              <a:buSzPct val="45000"/>
            </a:pPr>
            <a:r>
              <a:rPr lang="ru-RU" sz="2800" dirty="0"/>
              <a:t>4. Мотивация профессиональной ориентации с целью получения социально одобряемой материальной независимости в будущем.</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201640-6D2B-496D-B462-76B943D89706}"/>
              </a:ext>
            </a:extLst>
          </p:cNvPr>
          <p:cNvSpPr txBox="1">
            <a:spLocks noGrp="1"/>
          </p:cNvSpPr>
          <p:nvPr>
            <p:ph type="title" idx="4294967295"/>
          </p:nvPr>
        </p:nvSpPr>
        <p:spPr>
          <a:xfrm>
            <a:off x="0" y="301320"/>
            <a:ext cx="10080000" cy="1262160"/>
          </a:xfrm>
        </p:spPr>
        <p:txBody>
          <a:bodyPr/>
          <a:lstStyle/>
          <a:p>
            <a:pPr lvl="0"/>
            <a:r>
              <a:rPr lang="ru-RU" dirty="0"/>
              <a:t>Развитие у подростка критического мышления</a:t>
            </a:r>
          </a:p>
        </p:txBody>
      </p:sp>
      <p:sp>
        <p:nvSpPr>
          <p:cNvPr id="3" name="Текст 2">
            <a:extLst>
              <a:ext uri="{FF2B5EF4-FFF2-40B4-BE49-F238E27FC236}">
                <a16:creationId xmlns="" xmlns:a16="http://schemas.microsoft.com/office/drawing/2014/main" id="{B5685DA5-BA81-446E-B2E9-6D41535149E6}"/>
              </a:ext>
            </a:extLst>
          </p:cNvPr>
          <p:cNvSpPr txBox="1">
            <a:spLocks noGrp="1"/>
          </p:cNvSpPr>
          <p:nvPr>
            <p:ph type="body" idx="4294967295"/>
          </p:nvPr>
        </p:nvSpPr>
        <p:spPr>
          <a:xfrm>
            <a:off x="134471" y="1769039"/>
            <a:ext cx="9762564" cy="5489315"/>
          </a:xfrm>
        </p:spPr>
        <p:txBody>
          <a:bodyPr/>
          <a:lstStyle/>
          <a:p>
            <a:pPr lvl="0">
              <a:buSzPct val="45000"/>
            </a:pPr>
            <a:r>
              <a:rPr lang="ru-RU" sz="2400" dirty="0"/>
              <a:t>1. Учить подвергать сомнению поступающую информацию.</a:t>
            </a:r>
          </a:p>
          <a:p>
            <a:pPr lvl="0">
              <a:buSzPct val="45000"/>
            </a:pPr>
            <a:r>
              <a:rPr lang="ru-RU" sz="2400" dirty="0"/>
              <a:t>2. Самостоятельно искать ответы на возникающие жизненные вопросы, анализируя разные мнения, используя альтернативные источники информации.</a:t>
            </a:r>
          </a:p>
          <a:p>
            <a:pPr>
              <a:buSzPct val="45000"/>
            </a:pPr>
            <a:r>
              <a:rPr lang="ru-RU" sz="2400" dirty="0"/>
              <a:t>3. Не бояться обращаться за по мощью к родителям, психологам, педагогам.</a:t>
            </a:r>
          </a:p>
          <a:p>
            <a:pPr lvl="0">
              <a:buSzPct val="45000"/>
            </a:pPr>
            <a:r>
              <a:rPr lang="ru-RU" sz="2400" dirty="0"/>
              <a:t>4. Больше читать, в том числе художественную литературу, получая опыт «проживания» различных жизненных ситуаций.</a:t>
            </a:r>
          </a:p>
          <a:p>
            <a:pPr lvl="0">
              <a:buSzPct val="45000"/>
            </a:pPr>
            <a:r>
              <a:rPr lang="ru-RU" sz="2400" dirty="0"/>
              <a:t>5.  Уметь противостоять манипулятивному воздействию окружающих. Умение сказать «Нет» на предложение, несущее финансовую угрозу.</a:t>
            </a:r>
          </a:p>
          <a:p>
            <a:pPr lvl="0">
              <a:buSzPct val="45000"/>
            </a:pPr>
            <a:r>
              <a:rPr lang="ru-RU" sz="2400" dirty="0"/>
              <a:t>6. Умение противостоять нежелательным финансовым сделкам.</a:t>
            </a:r>
          </a:p>
          <a:p>
            <a:pPr lvl="0">
              <a:buSzPct val="45000"/>
              <a:buFont typeface="StarSymbol"/>
              <a:buChar char="●"/>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1B9F0F6-0D96-4A9F-9367-47CBB631E194}"/>
              </a:ext>
            </a:extLst>
          </p:cNvPr>
          <p:cNvSpPr txBox="1">
            <a:spLocks noGrp="1"/>
          </p:cNvSpPr>
          <p:nvPr>
            <p:ph type="title" idx="4294967295"/>
          </p:nvPr>
        </p:nvSpPr>
        <p:spPr>
          <a:xfrm>
            <a:off x="0" y="301320"/>
            <a:ext cx="9914965" cy="2029504"/>
          </a:xfrm>
        </p:spPr>
        <p:txBody>
          <a:bodyPr/>
          <a:lstStyle/>
          <a:p>
            <a:pPr lvl="0"/>
            <a:r>
              <a:rPr lang="ru-RU" dirty="0"/>
              <a:t>Знакомство детей с правами и ответственностью, </a:t>
            </a:r>
            <a:br>
              <a:rPr lang="ru-RU" dirty="0"/>
            </a:br>
            <a:r>
              <a:rPr lang="ru-RU" dirty="0"/>
              <a:t>наступающими с 14 лет</a:t>
            </a:r>
          </a:p>
        </p:txBody>
      </p:sp>
      <p:sp>
        <p:nvSpPr>
          <p:cNvPr id="3" name="Текст 2">
            <a:extLst>
              <a:ext uri="{FF2B5EF4-FFF2-40B4-BE49-F238E27FC236}">
                <a16:creationId xmlns="" xmlns:a16="http://schemas.microsoft.com/office/drawing/2014/main" id="{DEC82DF3-1FF5-476F-BD53-50BAB8FC96F1}"/>
              </a:ext>
            </a:extLst>
          </p:cNvPr>
          <p:cNvSpPr txBox="1">
            <a:spLocks noGrp="1"/>
          </p:cNvSpPr>
          <p:nvPr>
            <p:ph type="body" idx="4294967295"/>
          </p:nvPr>
        </p:nvSpPr>
        <p:spPr>
          <a:xfrm>
            <a:off x="286871" y="2411506"/>
            <a:ext cx="9556376" cy="4939553"/>
          </a:xfrm>
        </p:spPr>
        <p:txBody>
          <a:bodyPr/>
          <a:lstStyle/>
          <a:p>
            <a:pPr lvl="0"/>
            <a:r>
              <a:rPr lang="ru-RU" sz="2800" dirty="0"/>
              <a:t>1. Право на получение паспорта.</a:t>
            </a:r>
          </a:p>
          <a:p>
            <a:pPr lvl="0"/>
            <a:r>
              <a:rPr lang="ru-RU" sz="2800" dirty="0"/>
              <a:t>2. Право самостоятельного обращения в судебные инстанции.</a:t>
            </a:r>
          </a:p>
          <a:p>
            <a:pPr lvl="0"/>
            <a:r>
              <a:rPr lang="ru-RU" sz="2800" dirty="0"/>
              <a:t>3. Право на личный доход, которым можно распоряжаться по своему усмотрению (право на открытие банковских вкладов).</a:t>
            </a:r>
          </a:p>
          <a:p>
            <a:pPr lvl="0"/>
            <a:r>
              <a:rPr lang="ru-RU" sz="2800" dirty="0"/>
              <a:t>4. Право на трудоустройство и получение заработной платы. </a:t>
            </a:r>
          </a:p>
          <a:p>
            <a:pPr lvl="0"/>
            <a:r>
              <a:rPr lang="ru-RU" sz="2800" dirty="0"/>
              <a:t>5. Возможность быть привлеченным к уголовной ответственности за отдельные виды преступлений.</a:t>
            </a:r>
          </a:p>
          <a:p>
            <a:pPr lvl="0"/>
            <a:endParaRPr lang="ru-RU" sz="2800" dirty="0"/>
          </a:p>
          <a:p>
            <a:pPr lvl="0"/>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4AB4A9F-78DF-4627-B2BB-1D0AF49B6AA5}"/>
              </a:ext>
            </a:extLst>
          </p:cNvPr>
          <p:cNvSpPr txBox="1">
            <a:spLocks noGrp="1"/>
          </p:cNvSpPr>
          <p:nvPr>
            <p:ph type="title" idx="4294967295"/>
          </p:nvPr>
        </p:nvSpPr>
        <p:spPr>
          <a:xfrm>
            <a:off x="98612" y="301320"/>
            <a:ext cx="9798423" cy="1262160"/>
          </a:xfrm>
        </p:spPr>
        <p:txBody>
          <a:bodyPr/>
          <a:lstStyle/>
          <a:p>
            <a:pPr lvl="0"/>
            <a:r>
              <a:rPr lang="ru-RU" dirty="0"/>
              <a:t>Формирование умений по взаимодействию с кредитно-финансовыми учреждениями</a:t>
            </a:r>
          </a:p>
        </p:txBody>
      </p:sp>
      <p:sp>
        <p:nvSpPr>
          <p:cNvPr id="3" name="Текст 2">
            <a:extLst>
              <a:ext uri="{FF2B5EF4-FFF2-40B4-BE49-F238E27FC236}">
                <a16:creationId xmlns="" xmlns:a16="http://schemas.microsoft.com/office/drawing/2014/main" id="{6DB95D2F-708E-49AA-B809-7334EF6CDC50}"/>
              </a:ext>
            </a:extLst>
          </p:cNvPr>
          <p:cNvSpPr txBox="1">
            <a:spLocks noGrp="1"/>
          </p:cNvSpPr>
          <p:nvPr>
            <p:ph type="body" idx="4294967295"/>
          </p:nvPr>
        </p:nvSpPr>
        <p:spPr>
          <a:xfrm>
            <a:off x="503999" y="2339788"/>
            <a:ext cx="9071640" cy="4418492"/>
          </a:xfrm>
        </p:spPr>
        <p:txBody>
          <a:bodyPr/>
          <a:lstStyle/>
          <a:p>
            <a:pPr lvl="0">
              <a:buSzPct val="45000"/>
            </a:pPr>
            <a:r>
              <a:rPr lang="ru-RU" sz="2800" dirty="0"/>
              <a:t>1. Знакомство подростков с понятиями: банк, счет, кредит, ставка и пр.</a:t>
            </a:r>
          </a:p>
          <a:p>
            <a:pPr lvl="0">
              <a:buSzPct val="45000"/>
            </a:pPr>
            <a:r>
              <a:rPr lang="ru-RU" sz="2800" dirty="0"/>
              <a:t>2. Обучение по использованию банковских карт: получение денег из банкомата, безналичные расчеты и пр. </a:t>
            </a:r>
          </a:p>
          <a:p>
            <a:pPr lvl="0">
              <a:buSzPct val="45000"/>
            </a:pPr>
            <a:r>
              <a:rPr lang="ru-RU" sz="2800" dirty="0"/>
              <a:t>3. Разъяснения о выгодности хранения денег на счетах в банках. Понятие о процентной ставке.</a:t>
            </a:r>
          </a:p>
          <a:p>
            <a:pPr lvl="0">
              <a:buSzPct val="45000"/>
            </a:pPr>
            <a:r>
              <a:rPr lang="ru-RU" sz="2800" dirty="0"/>
              <a:t>4. Разъяснение о возможности получения финансовых знаний на сайтах финансово-кредитных учреждений, в том числе и  Сбербанка. </a:t>
            </a:r>
          </a:p>
          <a:p>
            <a:pPr lvl="0">
              <a:buSzPct val="45000"/>
            </a:pP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301319"/>
            <a:ext cx="9071640" cy="3194915"/>
          </a:xfrm>
        </p:spPr>
        <p:txBody>
          <a:bodyPr/>
          <a:lstStyle/>
          <a:p>
            <a:pPr lvl="0"/>
            <a:r>
              <a:rPr lang="ru-RU" dirty="0"/>
              <a:t>Мотивация профессиональной ориентации с целью получения социально одобряемой материальной независимости</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540000" y="3496234"/>
            <a:ext cx="9071640" cy="3869006"/>
          </a:xfrm>
        </p:spPr>
        <p:txBody>
          <a:bodyPr/>
          <a:lstStyle/>
          <a:p>
            <a:pPr lvl="0">
              <a:spcBef>
                <a:spcPts val="499"/>
              </a:spcBef>
              <a:spcAft>
                <a:spcPts val="499"/>
              </a:spcAft>
            </a:pPr>
            <a:r>
              <a:rPr lang="ru-RU" sz="2800" dirty="0">
                <a:latin typeface="Arial" pitchFamily="34"/>
                <a:cs typeface="Times New Roman" pitchFamily="18"/>
              </a:rPr>
              <a:t>- К 14 годам у ребенка формируются интересы, которые включены в общую структуру индивидуально-психологических особенностей личности. </a:t>
            </a:r>
          </a:p>
          <a:p>
            <a:pPr lvl="0">
              <a:spcBef>
                <a:spcPts val="499"/>
              </a:spcBef>
              <a:spcAft>
                <a:spcPts val="499"/>
              </a:spcAft>
            </a:pPr>
            <a:r>
              <a:rPr lang="ru-RU" sz="2800" dirty="0">
                <a:latin typeface="Arial" pitchFamily="34"/>
                <a:cs typeface="Times New Roman" pitchFamily="18"/>
              </a:rPr>
              <a:t>- С этого возраста можно начинать профориентационную работу для формирования социально одобряемого образа жизни будущего члена общества.</a:t>
            </a:r>
          </a:p>
          <a:p>
            <a:pPr lvl="0">
              <a:spcBef>
                <a:spcPts val="499"/>
              </a:spcBef>
              <a:spcAft>
                <a:spcPts val="499"/>
              </a:spcAft>
            </a:pPr>
            <a:endParaRPr lang="ru-RU" sz="2600" dirty="0">
              <a:latin typeface="Arial" pitchFamily="34"/>
              <a:cs typeface="Times New Roman" pitchFamily="18"/>
            </a:endParaRPr>
          </a:p>
          <a:p>
            <a:pPr lvl="0">
              <a:spcBef>
                <a:spcPts val="499"/>
              </a:spcBef>
              <a:spcAft>
                <a:spcPts val="499"/>
              </a:spcAft>
            </a:pPr>
            <a:endParaRPr lang="ru-RU" sz="2600" dirty="0">
              <a:latin typeface="Arial" pitchFamily="34"/>
              <a:cs typeface="Times New Roman" pitchFamily="1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301319"/>
            <a:ext cx="9071640" cy="6449105"/>
          </a:xfrm>
        </p:spPr>
        <p:txBody>
          <a:bodyPr/>
          <a:lstStyle/>
          <a:p>
            <a:pPr lvl="0"/>
            <a:r>
              <a:rPr lang="ru-RU" sz="3600" dirty="0"/>
              <a:t>Учет указанных индивидуально-психологических особенностей детей разного возраста позволит педагогу составить индивидуальную программу по развитию финансовой грамотности, ориентированную на определенную возрастную группу.</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540000" y="421341"/>
            <a:ext cx="9071640" cy="6943899"/>
          </a:xfrm>
        </p:spPr>
        <p:txBody>
          <a:bodyPr/>
          <a:lstStyle/>
          <a:p>
            <a:pPr lvl="0">
              <a:spcBef>
                <a:spcPts val="499"/>
              </a:spcBef>
              <a:spcAft>
                <a:spcPts val="499"/>
              </a:spcAft>
            </a:pPr>
            <a:endParaRPr lang="ru-RU" sz="2600" dirty="0">
              <a:latin typeface="Arial" pitchFamily="34"/>
              <a:cs typeface="Times New Roman" pitchFamily="18"/>
            </a:endParaRPr>
          </a:p>
          <a:p>
            <a:pPr lvl="0">
              <a:spcBef>
                <a:spcPts val="499"/>
              </a:spcBef>
              <a:spcAft>
                <a:spcPts val="499"/>
              </a:spcAft>
            </a:pPr>
            <a:endParaRPr lang="ru-RU" sz="2600" dirty="0">
              <a:latin typeface="Arial" pitchFamily="34"/>
              <a:cs typeface="Times New Roman" pitchFamily="18"/>
            </a:endParaRPr>
          </a:p>
        </p:txBody>
      </p:sp>
    </p:spTree>
    <p:extLst>
      <p:ext uri="{BB962C8B-B14F-4D97-AF65-F5344CB8AC3E}">
        <p14:creationId xmlns:p14="http://schemas.microsoft.com/office/powerpoint/2010/main" val="784036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5548D0A-EC8F-4A37-B2B4-09761FFF80C9}"/>
              </a:ext>
            </a:extLst>
          </p:cNvPr>
          <p:cNvSpPr txBox="1">
            <a:spLocks noGrp="1"/>
          </p:cNvSpPr>
          <p:nvPr>
            <p:ph type="title" idx="4294967295"/>
          </p:nvPr>
        </p:nvSpPr>
        <p:spPr>
          <a:xfrm>
            <a:off x="360000" y="357839"/>
            <a:ext cx="9142588" cy="4079690"/>
          </a:xfrm>
        </p:spPr>
        <p:txBody>
          <a:bodyPr/>
          <a:lstStyle/>
          <a:p>
            <a:pPr lvl="0"/>
            <a:r>
              <a:rPr lang="ru-RU" sz="4000" dirty="0"/>
              <a:t>Этапы формирования представлений, касающихся финансовой грамотности, которые необходимо учитывать при разработке обучающих программ </a:t>
            </a:r>
          </a:p>
        </p:txBody>
      </p:sp>
      <p:pic>
        <p:nvPicPr>
          <p:cNvPr id="6" name="Рисунок 5">
            <a:extLst>
              <a:ext uri="{FF2B5EF4-FFF2-40B4-BE49-F238E27FC236}">
                <a16:creationId xmlns="" xmlns:a16="http://schemas.microsoft.com/office/drawing/2014/main" id="{1F2579FB-C242-4EAE-A4B5-67B8D3D9832D}"/>
              </a:ext>
            </a:extLst>
          </p:cNvPr>
          <p:cNvPicPr>
            <a:picLocks noChangeAspect="1"/>
          </p:cNvPicPr>
          <p:nvPr/>
        </p:nvPicPr>
        <p:blipFill>
          <a:blip r:embed="rId3"/>
          <a:stretch>
            <a:fillRect/>
          </a:stretch>
        </p:blipFill>
        <p:spPr>
          <a:xfrm>
            <a:off x="2618207" y="4025470"/>
            <a:ext cx="4844209" cy="344477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301319"/>
            <a:ext cx="9071640" cy="3194915"/>
          </a:xfrm>
        </p:spPr>
        <p:txBody>
          <a:bodyPr/>
          <a:lstStyle/>
          <a:p>
            <a:pPr lvl="0"/>
            <a:r>
              <a:rPr lang="ru-RU" dirty="0"/>
              <a:t>Пример методической разработки в области финансовой грамотности. Театрализованное занятие «Помоги Буратино!».</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540000" y="3496234"/>
            <a:ext cx="9071640" cy="3869006"/>
          </a:xfrm>
        </p:spPr>
        <p:txBody>
          <a:bodyPr/>
          <a:lstStyle/>
          <a:p>
            <a:pPr lvl="0" algn="ctr">
              <a:spcBef>
                <a:spcPts val="499"/>
              </a:spcBef>
              <a:spcAft>
                <a:spcPts val="499"/>
              </a:spcAft>
            </a:pPr>
            <a:r>
              <a:rPr lang="ru-RU" sz="2800" dirty="0">
                <a:latin typeface="Arial" pitchFamily="34"/>
                <a:cs typeface="Times New Roman" pitchFamily="18"/>
              </a:rPr>
              <a:t> Учитель-логопед КГОБУ Пограничная КШИ</a:t>
            </a:r>
          </a:p>
          <a:p>
            <a:pPr lvl="0" algn="ctr">
              <a:spcBef>
                <a:spcPts val="499"/>
              </a:spcBef>
              <a:spcAft>
                <a:spcPts val="499"/>
              </a:spcAft>
            </a:pPr>
            <a:r>
              <a:rPr lang="ru-RU" sz="2800" dirty="0">
                <a:latin typeface="Arial" pitchFamily="34"/>
                <a:cs typeface="Times New Roman" pitchFamily="18"/>
              </a:rPr>
              <a:t>Бадак Елена Алексеевна</a:t>
            </a:r>
          </a:p>
          <a:p>
            <a:pPr lvl="0">
              <a:spcBef>
                <a:spcPts val="499"/>
              </a:spcBef>
              <a:spcAft>
                <a:spcPts val="499"/>
              </a:spcAft>
            </a:pPr>
            <a:endParaRPr lang="ru-RU" sz="2600" dirty="0">
              <a:latin typeface="Arial" pitchFamily="34"/>
              <a:cs typeface="Times New Roman" pitchFamily="18"/>
            </a:endParaRPr>
          </a:p>
          <a:p>
            <a:pPr lvl="0">
              <a:spcBef>
                <a:spcPts val="499"/>
              </a:spcBef>
              <a:spcAft>
                <a:spcPts val="499"/>
              </a:spcAft>
            </a:pPr>
            <a:endParaRPr lang="ru-RU" sz="2600" dirty="0">
              <a:latin typeface="Arial" pitchFamily="34"/>
              <a:cs typeface="Times New Roman" pitchFamily="18"/>
            </a:endParaRPr>
          </a:p>
        </p:txBody>
      </p:sp>
      <p:pic>
        <p:nvPicPr>
          <p:cNvPr id="4" name="Рисунок 3">
            <a:extLst>
              <a:ext uri="{FF2B5EF4-FFF2-40B4-BE49-F238E27FC236}">
                <a16:creationId xmlns="" xmlns:a16="http://schemas.microsoft.com/office/drawing/2014/main" id="{E5A24595-A570-4CA5-B688-C72DD2EBABBF}"/>
              </a:ext>
            </a:extLst>
          </p:cNvPr>
          <p:cNvPicPr>
            <a:picLocks noChangeAspect="1"/>
          </p:cNvPicPr>
          <p:nvPr/>
        </p:nvPicPr>
        <p:blipFill>
          <a:blip r:embed="rId3"/>
          <a:stretch>
            <a:fillRect/>
          </a:stretch>
        </p:blipFill>
        <p:spPr>
          <a:xfrm>
            <a:off x="6718861" y="4007224"/>
            <a:ext cx="3054144" cy="3552451"/>
          </a:xfrm>
          <a:prstGeom prst="rect">
            <a:avLst/>
          </a:prstGeom>
        </p:spPr>
      </p:pic>
    </p:spTree>
    <p:extLst>
      <p:ext uri="{BB962C8B-B14F-4D97-AF65-F5344CB8AC3E}">
        <p14:creationId xmlns:p14="http://schemas.microsoft.com/office/powerpoint/2010/main" val="241310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116541" y="301320"/>
            <a:ext cx="9459098" cy="1948822"/>
          </a:xfrm>
        </p:spPr>
        <p:txBody>
          <a:bodyPr/>
          <a:lstStyle/>
          <a:p>
            <a:pPr lvl="0"/>
            <a:r>
              <a:rPr lang="ru-RU" dirty="0"/>
              <a:t>Для каких обучающихся предназначена данная разработка?</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540000" y="2250142"/>
            <a:ext cx="9071640" cy="5115098"/>
          </a:xfrm>
        </p:spPr>
        <p:txBody>
          <a:bodyPr/>
          <a:lstStyle/>
          <a:p>
            <a:pPr lvl="0">
              <a:spcBef>
                <a:spcPts val="499"/>
              </a:spcBef>
              <a:spcAft>
                <a:spcPts val="499"/>
              </a:spcAft>
            </a:pPr>
            <a:r>
              <a:rPr lang="ru-RU" sz="2800" dirty="0">
                <a:latin typeface="Arial" pitchFamily="34"/>
                <a:cs typeface="Times New Roman" pitchFamily="18"/>
              </a:rPr>
              <a:t>-Наша разработка будет интересна для педагогов, работающих с младшими школьниками и детьми подросткового возраста с ОВЗ (дизонтогенез в форме тотального недоразвития легкой степени)</a:t>
            </a:r>
          </a:p>
          <a:p>
            <a:pPr lvl="0">
              <a:spcBef>
                <a:spcPts val="499"/>
              </a:spcBef>
              <a:spcAft>
                <a:spcPts val="499"/>
              </a:spcAft>
            </a:pPr>
            <a:r>
              <a:rPr lang="ru-RU" sz="2800" dirty="0">
                <a:latin typeface="Arial" pitchFamily="34"/>
                <a:cs typeface="Times New Roman" pitchFamily="18"/>
              </a:rPr>
              <a:t>-Она может быть использована для младших школьников общеобразовательной школы. </a:t>
            </a:r>
          </a:p>
          <a:p>
            <a:pPr lvl="0">
              <a:spcBef>
                <a:spcPts val="499"/>
              </a:spcBef>
              <a:spcAft>
                <a:spcPts val="499"/>
              </a:spcAft>
            </a:pPr>
            <a:r>
              <a:rPr lang="ru-RU" sz="2800" dirty="0">
                <a:latin typeface="Arial" pitchFamily="34"/>
                <a:cs typeface="Times New Roman" pitchFamily="18"/>
              </a:rPr>
              <a:t>-На видеозаписи (ссылка в конце презентации) представлены фрагменты занятия по финансовой грамотности, в котором участвовали обучающихся с интеллектуальной недостаточностью в возрасте от 10 до 13 лет (4 класс).</a:t>
            </a:r>
            <a:endParaRPr lang="ru-RU" sz="2600" dirty="0">
              <a:latin typeface="Arial" pitchFamily="34"/>
              <a:cs typeface="Times New Roman" pitchFamily="18"/>
            </a:endParaRPr>
          </a:p>
          <a:p>
            <a:pPr lvl="0">
              <a:spcBef>
                <a:spcPts val="499"/>
              </a:spcBef>
              <a:spcAft>
                <a:spcPts val="499"/>
              </a:spcAft>
            </a:pPr>
            <a:endParaRPr lang="ru-RU" sz="2600" dirty="0">
              <a:latin typeface="Arial" pitchFamily="34"/>
              <a:cs typeface="Times New Roman" pitchFamily="18"/>
            </a:endParaRPr>
          </a:p>
        </p:txBody>
      </p:sp>
    </p:spTree>
    <p:extLst>
      <p:ext uri="{BB962C8B-B14F-4D97-AF65-F5344CB8AC3E}">
        <p14:creationId xmlns:p14="http://schemas.microsoft.com/office/powerpoint/2010/main" val="4144218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301319"/>
            <a:ext cx="9071640" cy="2181905"/>
          </a:xfrm>
        </p:spPr>
        <p:txBody>
          <a:bodyPr/>
          <a:lstStyle/>
          <a:p>
            <a:pPr lvl="0"/>
            <a:r>
              <a:rPr lang="ru-RU" dirty="0"/>
              <a:t>При подготовке данного занятия ставились следующие цели:</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540000" y="2626659"/>
            <a:ext cx="9071640" cy="4738581"/>
          </a:xfrm>
        </p:spPr>
        <p:txBody>
          <a:bodyPr/>
          <a:lstStyle/>
          <a:p>
            <a:pPr>
              <a:spcBef>
                <a:spcPts val="499"/>
              </a:spcBef>
              <a:spcAft>
                <a:spcPts val="499"/>
              </a:spcAft>
            </a:pPr>
            <a:r>
              <a:rPr lang="ru-RU" sz="2800" dirty="0">
                <a:latin typeface="Arial" pitchFamily="34"/>
                <a:cs typeface="Times New Roman" pitchFamily="18"/>
              </a:rPr>
              <a:t>- Формирование бережного отношения к своим вещам, учебникам, труду родителей.</a:t>
            </a:r>
          </a:p>
          <a:p>
            <a:pPr>
              <a:spcBef>
                <a:spcPts val="499"/>
              </a:spcBef>
              <a:spcAft>
                <a:spcPts val="499"/>
              </a:spcAft>
            </a:pPr>
            <a:r>
              <a:rPr lang="ru-RU" sz="2800" dirty="0">
                <a:latin typeface="Arial" pitchFamily="34"/>
                <a:cs typeface="Times New Roman" pitchFamily="18"/>
              </a:rPr>
              <a:t>- Становление понимания того,  как правильно распоряжаться личными доходами и расходами.</a:t>
            </a:r>
          </a:p>
          <a:p>
            <a:pPr lvl="0">
              <a:spcBef>
                <a:spcPts val="499"/>
              </a:spcBef>
              <a:spcAft>
                <a:spcPts val="499"/>
              </a:spcAft>
            </a:pPr>
            <a:r>
              <a:rPr lang="ru-RU" sz="2800" dirty="0">
                <a:latin typeface="Arial" pitchFamily="34"/>
                <a:cs typeface="Times New Roman" pitchFamily="18"/>
              </a:rPr>
              <a:t>- Формирование правильного (рационального) отношения к деньгам.</a:t>
            </a:r>
          </a:p>
          <a:p>
            <a:pPr marL="457200" lvl="0" indent="-457200">
              <a:spcBef>
                <a:spcPts val="499"/>
              </a:spcBef>
              <a:spcAft>
                <a:spcPts val="499"/>
              </a:spcAft>
              <a:buFontTx/>
              <a:buChar char="-"/>
            </a:pPr>
            <a:r>
              <a:rPr lang="ru-RU" sz="2800" dirty="0">
                <a:latin typeface="Arial" pitchFamily="34"/>
                <a:cs typeface="Times New Roman" pitchFamily="18"/>
              </a:rPr>
              <a:t>Признаки «ненастоящих» денег.</a:t>
            </a:r>
          </a:p>
          <a:p>
            <a:pPr lvl="0">
              <a:spcBef>
                <a:spcPts val="499"/>
              </a:spcBef>
              <a:spcAft>
                <a:spcPts val="499"/>
              </a:spcAft>
            </a:pPr>
            <a:r>
              <a:rPr lang="ru-RU" sz="2800" dirty="0">
                <a:latin typeface="Arial" pitchFamily="34"/>
                <a:cs typeface="Times New Roman" pitchFamily="18"/>
              </a:rPr>
              <a:t>- Формирование полезных финансовых привычек.</a:t>
            </a:r>
          </a:p>
          <a:p>
            <a:pPr lvl="0">
              <a:spcBef>
                <a:spcPts val="499"/>
              </a:spcBef>
              <a:spcAft>
                <a:spcPts val="499"/>
              </a:spcAft>
            </a:pPr>
            <a:r>
              <a:rPr lang="ru-RU" sz="2800" dirty="0">
                <a:latin typeface="Arial" pitchFamily="34"/>
                <a:cs typeface="Times New Roman" pitchFamily="18"/>
              </a:rPr>
              <a:t>- Привитие интереса к финансовой грамотности.</a:t>
            </a:r>
          </a:p>
          <a:p>
            <a:pPr lvl="0">
              <a:spcBef>
                <a:spcPts val="499"/>
              </a:spcBef>
              <a:spcAft>
                <a:spcPts val="499"/>
              </a:spcAft>
            </a:pPr>
            <a:endParaRPr lang="ru-RU" sz="2600" dirty="0">
              <a:latin typeface="Arial" pitchFamily="34"/>
              <a:cs typeface="Times New Roman" pitchFamily="18"/>
            </a:endParaRPr>
          </a:p>
          <a:p>
            <a:pPr lvl="0">
              <a:spcBef>
                <a:spcPts val="499"/>
              </a:spcBef>
              <a:spcAft>
                <a:spcPts val="499"/>
              </a:spcAft>
            </a:pPr>
            <a:endParaRPr lang="ru-RU" sz="2600" dirty="0">
              <a:latin typeface="Arial" pitchFamily="34"/>
              <a:cs typeface="Times New Roman" pitchFamily="18"/>
            </a:endParaRPr>
          </a:p>
        </p:txBody>
      </p:sp>
    </p:spTree>
    <p:extLst>
      <p:ext uri="{BB962C8B-B14F-4D97-AF65-F5344CB8AC3E}">
        <p14:creationId xmlns:p14="http://schemas.microsoft.com/office/powerpoint/2010/main" val="3440823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301320"/>
            <a:ext cx="9071640" cy="1133034"/>
          </a:xfrm>
        </p:spPr>
        <p:txBody>
          <a:bodyPr/>
          <a:lstStyle/>
          <a:p>
            <a:pPr lvl="0"/>
            <a:r>
              <a:rPr lang="ru-RU" dirty="0"/>
              <a:t>Игровая форма занятия</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134471" y="1326777"/>
            <a:ext cx="9477169" cy="6038464"/>
          </a:xfrm>
        </p:spPr>
        <p:txBody>
          <a:bodyPr/>
          <a:lstStyle/>
          <a:p>
            <a:pPr marL="457200" lvl="0" indent="-457200">
              <a:spcBef>
                <a:spcPts val="499"/>
              </a:spcBef>
              <a:spcAft>
                <a:spcPts val="499"/>
              </a:spcAft>
              <a:buFontTx/>
              <a:buChar char="-"/>
            </a:pPr>
            <a:r>
              <a:rPr lang="ru-RU" sz="2600" dirty="0">
                <a:latin typeface="Arial" pitchFamily="34"/>
                <a:cs typeface="Times New Roman" pitchFamily="18"/>
              </a:rPr>
              <a:t>Для младших школьников игра остается одним из ведущих видов деятельности наряду с учебной.  </a:t>
            </a:r>
          </a:p>
          <a:p>
            <a:pPr marL="457200" lvl="0" indent="-457200">
              <a:spcBef>
                <a:spcPts val="499"/>
              </a:spcBef>
              <a:spcAft>
                <a:spcPts val="499"/>
              </a:spcAft>
              <a:buFontTx/>
              <a:buChar char="-"/>
            </a:pPr>
            <a:r>
              <a:rPr lang="ru-RU" sz="2600" dirty="0">
                <a:latin typeface="Arial" pitchFamily="34"/>
                <a:cs typeface="Times New Roman" pitchFamily="18"/>
              </a:rPr>
              <a:t>В основе сценария сказка А. Толстого «Золотой ключик или приключения Буратино», герои которой знакомы каждому ребенку. </a:t>
            </a:r>
          </a:p>
          <a:p>
            <a:pPr marL="457200" lvl="0" indent="-457200">
              <a:spcBef>
                <a:spcPts val="499"/>
              </a:spcBef>
              <a:spcAft>
                <a:spcPts val="499"/>
              </a:spcAft>
              <a:buFontTx/>
              <a:buChar char="-"/>
            </a:pPr>
            <a:r>
              <a:rPr lang="ru-RU" sz="2600" dirty="0">
                <a:latin typeface="Arial" pitchFamily="34"/>
                <a:cs typeface="Times New Roman" pitchFamily="18"/>
              </a:rPr>
              <a:t>Героями нашего театрализованного занятия стали: Буратино, кот Базилио и лиса Алиса. </a:t>
            </a:r>
          </a:p>
          <a:p>
            <a:pPr marL="457200" lvl="0" indent="-457200">
              <a:spcBef>
                <a:spcPts val="499"/>
              </a:spcBef>
              <a:spcAft>
                <a:spcPts val="499"/>
              </a:spcAft>
              <a:buFontTx/>
              <a:buChar char="-"/>
            </a:pPr>
            <a:r>
              <a:rPr lang="ru-RU" sz="2600" dirty="0">
                <a:latin typeface="Arial" pitchFamily="34"/>
                <a:cs typeface="Times New Roman" pitchFamily="18"/>
              </a:rPr>
              <a:t>Для театрализованной «постановки» мы использовали куклы, управляли которыми обучающиеся 4 класса.</a:t>
            </a:r>
          </a:p>
          <a:p>
            <a:pPr marL="457200" lvl="0" indent="-457200">
              <a:spcBef>
                <a:spcPts val="499"/>
              </a:spcBef>
              <a:spcAft>
                <a:spcPts val="499"/>
              </a:spcAft>
              <a:buFontTx/>
              <a:buChar char="-"/>
            </a:pPr>
            <a:r>
              <a:rPr lang="ru-RU" sz="2600" dirty="0">
                <a:latin typeface="Arial" pitchFamily="34"/>
                <a:cs typeface="Times New Roman" pitchFamily="18"/>
              </a:rPr>
              <a:t>Занятие разделено на отдельные сцены, каждая из которых решала определенные задачи. </a:t>
            </a:r>
          </a:p>
        </p:txBody>
      </p:sp>
    </p:spTree>
    <p:extLst>
      <p:ext uri="{BB962C8B-B14F-4D97-AF65-F5344CB8AC3E}">
        <p14:creationId xmlns:p14="http://schemas.microsoft.com/office/powerpoint/2010/main" val="2660801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301320"/>
            <a:ext cx="9071640" cy="1446798"/>
          </a:xfrm>
        </p:spPr>
        <p:txBody>
          <a:bodyPr/>
          <a:lstStyle/>
          <a:p>
            <a:pPr lvl="0"/>
            <a:r>
              <a:rPr lang="ru-RU" dirty="0"/>
              <a:t>1 сцена. Знакомство обучающихся с Буратино </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503999" y="1900519"/>
            <a:ext cx="9107641" cy="5464722"/>
          </a:xfrm>
        </p:spPr>
        <p:txBody>
          <a:bodyPr/>
          <a:lstStyle/>
          <a:p>
            <a:pPr lvl="0">
              <a:spcBef>
                <a:spcPts val="499"/>
              </a:spcBef>
              <a:spcAft>
                <a:spcPts val="499"/>
              </a:spcAft>
            </a:pPr>
            <a:r>
              <a:rPr lang="ru-RU" sz="2800" dirty="0">
                <a:latin typeface="Arial" pitchFamily="34"/>
                <a:cs typeface="Times New Roman" pitchFamily="18"/>
              </a:rPr>
              <a:t> </a:t>
            </a:r>
            <a:r>
              <a:rPr lang="ru-RU" sz="2800" i="1" dirty="0">
                <a:latin typeface="Arial" pitchFamily="34"/>
                <a:cs typeface="Times New Roman" pitchFamily="18"/>
              </a:rPr>
              <a:t>Пример неправомерности финансовой сделки.</a:t>
            </a:r>
          </a:p>
          <a:p>
            <a:pPr lvl="0">
              <a:spcBef>
                <a:spcPts val="499"/>
              </a:spcBef>
              <a:spcAft>
                <a:spcPts val="499"/>
              </a:spcAft>
            </a:pPr>
            <a:r>
              <a:rPr lang="ru-RU" sz="2800" dirty="0">
                <a:latin typeface="Arial" pitchFamily="34"/>
                <a:cs typeface="Times New Roman" pitchFamily="18"/>
              </a:rPr>
              <a:t>Дети узнают, что Буратино продал азбуку, которую ему купил Папа Карло. </a:t>
            </a:r>
          </a:p>
          <a:p>
            <a:pPr lvl="0">
              <a:spcBef>
                <a:spcPts val="499"/>
              </a:spcBef>
              <a:spcAft>
                <a:spcPts val="499"/>
              </a:spcAft>
            </a:pPr>
            <a:r>
              <a:rPr lang="ru-RU" sz="2800" dirty="0">
                <a:latin typeface="Arial" pitchFamily="34"/>
                <a:cs typeface="Times New Roman" pitchFamily="18"/>
              </a:rPr>
              <a:t>И теперь у Буратино много монет. </a:t>
            </a:r>
          </a:p>
          <a:p>
            <a:pPr lvl="0">
              <a:spcBef>
                <a:spcPts val="499"/>
              </a:spcBef>
              <a:spcAft>
                <a:spcPts val="499"/>
              </a:spcAft>
            </a:pPr>
            <a:r>
              <a:rPr lang="ru-RU" sz="2800" dirty="0">
                <a:latin typeface="Arial" pitchFamily="34"/>
                <a:cs typeface="Times New Roman" pitchFamily="18"/>
              </a:rPr>
              <a:t>	Ведущая, обращаясь к обучающимся, побуждает их оценить ситуацию и сделать вывод о том, можно ли продавать свои вещи, тем более учебники. </a:t>
            </a:r>
          </a:p>
          <a:p>
            <a:pPr lvl="0">
              <a:spcBef>
                <a:spcPts val="499"/>
              </a:spcBef>
              <a:spcAft>
                <a:spcPts val="499"/>
              </a:spcAft>
            </a:pPr>
            <a:r>
              <a:rPr lang="ru-RU" sz="2800" dirty="0">
                <a:latin typeface="Arial" pitchFamily="34"/>
                <a:cs typeface="Times New Roman" pitchFamily="18"/>
              </a:rPr>
              <a:t>	</a:t>
            </a:r>
            <a:r>
              <a:rPr lang="ru-RU" sz="2800" i="1" u="sng" dirty="0">
                <a:latin typeface="Arial" pitchFamily="34"/>
                <a:cs typeface="Times New Roman" pitchFamily="18"/>
              </a:rPr>
              <a:t>Обучающиеся делают вывод</a:t>
            </a:r>
            <a:r>
              <a:rPr lang="ru-RU" sz="2800" dirty="0">
                <a:latin typeface="Arial" pitchFamily="34"/>
                <a:cs typeface="Times New Roman" pitchFamily="18"/>
              </a:rPr>
              <a:t>, что дети сами не могут продавать свои вещи, учебники. Любые сделки подобного рода необходимо обсуждать с родителями. </a:t>
            </a:r>
          </a:p>
          <a:p>
            <a:pPr lvl="0">
              <a:spcBef>
                <a:spcPts val="499"/>
              </a:spcBef>
              <a:spcAft>
                <a:spcPts val="499"/>
              </a:spcAft>
            </a:pPr>
            <a:endParaRPr lang="ru-RU" sz="2600" dirty="0">
              <a:latin typeface="Arial" pitchFamily="34"/>
              <a:cs typeface="Times New Roman" pitchFamily="18"/>
            </a:endParaRPr>
          </a:p>
          <a:p>
            <a:pPr lvl="0">
              <a:spcBef>
                <a:spcPts val="499"/>
              </a:spcBef>
              <a:spcAft>
                <a:spcPts val="499"/>
              </a:spcAft>
            </a:pPr>
            <a:endParaRPr lang="ru-RU" sz="2600" dirty="0">
              <a:latin typeface="Arial" pitchFamily="34"/>
              <a:cs typeface="Times New Roman" pitchFamily="18"/>
            </a:endParaRPr>
          </a:p>
        </p:txBody>
      </p:sp>
    </p:spTree>
    <p:extLst>
      <p:ext uri="{BB962C8B-B14F-4D97-AF65-F5344CB8AC3E}">
        <p14:creationId xmlns:p14="http://schemas.microsoft.com/office/powerpoint/2010/main" val="2702567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301320"/>
            <a:ext cx="9071640" cy="1697810"/>
          </a:xfrm>
        </p:spPr>
        <p:txBody>
          <a:bodyPr/>
          <a:lstStyle/>
          <a:p>
            <a:pPr lvl="0"/>
            <a:r>
              <a:rPr lang="ru-RU" dirty="0"/>
              <a:t>2 сцена. Встреча Буратино с лисой Алисой и котом Базилио</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540000" y="1999131"/>
            <a:ext cx="9071640" cy="5366110"/>
          </a:xfrm>
        </p:spPr>
        <p:txBody>
          <a:bodyPr/>
          <a:lstStyle/>
          <a:p>
            <a:pPr lvl="0">
              <a:spcBef>
                <a:spcPts val="499"/>
              </a:spcBef>
              <a:spcAft>
                <a:spcPts val="499"/>
              </a:spcAft>
            </a:pPr>
            <a:r>
              <a:rPr lang="ru-RU" sz="2800" i="1" dirty="0">
                <a:latin typeface="Arial" pitchFamily="34"/>
                <a:cs typeface="Times New Roman" pitchFamily="18"/>
              </a:rPr>
              <a:t>Пример провоцирующего поведения.</a:t>
            </a:r>
          </a:p>
          <a:p>
            <a:pPr lvl="0">
              <a:spcBef>
                <a:spcPts val="499"/>
              </a:spcBef>
              <a:spcAft>
                <a:spcPts val="499"/>
              </a:spcAft>
            </a:pPr>
            <a:r>
              <a:rPr lang="ru-RU" sz="2800" dirty="0">
                <a:latin typeface="Arial" pitchFamily="34"/>
                <a:cs typeface="Times New Roman" pitchFamily="18"/>
              </a:rPr>
              <a:t>Буратино встречается с лисой Алисой и котом Базилио и сообщает им о том, что у него много монет. Алиса и Базилио попросили у Буратино монеты. Ведущая, обращаясь к обучающимся выясняет, правильно ли поступил Буратино, можно ли посторонним сообщать о том, что при себе есть деньги и называть сумму и отдавать чужим деньги. </a:t>
            </a:r>
          </a:p>
          <a:p>
            <a:pPr lvl="0">
              <a:spcBef>
                <a:spcPts val="499"/>
              </a:spcBef>
              <a:spcAft>
                <a:spcPts val="499"/>
              </a:spcAft>
            </a:pPr>
            <a:r>
              <a:rPr lang="ru-RU" sz="2800" dirty="0">
                <a:latin typeface="Arial" pitchFamily="34"/>
                <a:cs typeface="Times New Roman" pitchFamily="18"/>
              </a:rPr>
              <a:t>	</a:t>
            </a:r>
            <a:r>
              <a:rPr lang="ru-RU" sz="2800" i="1" u="sng" dirty="0">
                <a:latin typeface="Arial" pitchFamily="34"/>
                <a:cs typeface="Times New Roman" pitchFamily="18"/>
              </a:rPr>
              <a:t>Вывод</a:t>
            </a:r>
            <a:r>
              <a:rPr lang="ru-RU" sz="2800" dirty="0">
                <a:latin typeface="Arial" pitchFamily="34"/>
                <a:cs typeface="Times New Roman" pitchFamily="18"/>
              </a:rPr>
              <a:t>: нельзя рассказывать посторонним, малознакомым людям, о том, что при себе есть деньги (другие ценности), сколько их, а также отдавать чужим людям свои деньги. </a:t>
            </a:r>
          </a:p>
          <a:p>
            <a:pPr lvl="0">
              <a:spcBef>
                <a:spcPts val="499"/>
              </a:spcBef>
              <a:spcAft>
                <a:spcPts val="499"/>
              </a:spcAft>
            </a:pPr>
            <a:endParaRPr lang="ru-RU" sz="2600" dirty="0">
              <a:latin typeface="Arial" pitchFamily="34"/>
              <a:cs typeface="Times New Roman" pitchFamily="18"/>
            </a:endParaRPr>
          </a:p>
        </p:txBody>
      </p:sp>
    </p:spTree>
    <p:extLst>
      <p:ext uri="{BB962C8B-B14F-4D97-AF65-F5344CB8AC3E}">
        <p14:creationId xmlns:p14="http://schemas.microsoft.com/office/powerpoint/2010/main" val="2919325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301320"/>
            <a:ext cx="9071640" cy="1186821"/>
          </a:xfrm>
        </p:spPr>
        <p:txBody>
          <a:bodyPr/>
          <a:lstStyle/>
          <a:p>
            <a:pPr lvl="0"/>
            <a:r>
              <a:rPr lang="ru-RU" dirty="0"/>
              <a:t>3 сцена. Приглашение Буратино в страну Дураков</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295835" y="1568824"/>
            <a:ext cx="9574305" cy="5796417"/>
          </a:xfrm>
        </p:spPr>
        <p:txBody>
          <a:bodyPr/>
          <a:lstStyle/>
          <a:p>
            <a:pPr lvl="0">
              <a:spcBef>
                <a:spcPts val="499"/>
              </a:spcBef>
              <a:spcAft>
                <a:spcPts val="499"/>
              </a:spcAft>
            </a:pPr>
            <a:r>
              <a:rPr lang="ru-RU" sz="2800" i="1" dirty="0">
                <a:latin typeface="Arial" pitchFamily="34"/>
                <a:cs typeface="Times New Roman" pitchFamily="18"/>
              </a:rPr>
              <a:t>Пример манипулятивного поведения.</a:t>
            </a:r>
          </a:p>
          <a:p>
            <a:pPr lvl="0">
              <a:spcBef>
                <a:spcPts val="499"/>
              </a:spcBef>
              <a:spcAft>
                <a:spcPts val="499"/>
              </a:spcAft>
            </a:pPr>
            <a:r>
              <a:rPr lang="ru-RU" sz="2800" dirty="0">
                <a:latin typeface="Arial" pitchFamily="34"/>
                <a:cs typeface="Times New Roman" pitchFamily="18"/>
              </a:rPr>
              <a:t>- Алиса и Базилио приглашают Буратино в страну Дураков, рассказывают о поле Чудес, предлагают посадить монеты в землю, чтобы из них выросло дерево вместо листьев на котором монеты. </a:t>
            </a:r>
          </a:p>
          <a:p>
            <a:pPr lvl="0">
              <a:spcBef>
                <a:spcPts val="499"/>
              </a:spcBef>
              <a:spcAft>
                <a:spcPts val="499"/>
              </a:spcAft>
            </a:pPr>
            <a:r>
              <a:rPr lang="ru-RU" sz="2800" dirty="0">
                <a:latin typeface="Arial" pitchFamily="34"/>
                <a:cs typeface="Times New Roman" pitchFamily="18"/>
              </a:rPr>
              <a:t>- Ведущая спрашивает у обучающихся, могут ли приумножиться деньги, если закопать их в землю, где нужно хранить деньги. </a:t>
            </a:r>
          </a:p>
          <a:p>
            <a:pPr lvl="0">
              <a:spcBef>
                <a:spcPts val="499"/>
              </a:spcBef>
              <a:spcAft>
                <a:spcPts val="499"/>
              </a:spcAft>
            </a:pPr>
            <a:r>
              <a:rPr lang="ru-RU" sz="2800" dirty="0">
                <a:latin typeface="Arial" pitchFamily="34"/>
                <a:cs typeface="Times New Roman" pitchFamily="18"/>
              </a:rPr>
              <a:t>- </a:t>
            </a:r>
            <a:r>
              <a:rPr lang="ru-RU" sz="2800" i="1" u="sng" dirty="0">
                <a:latin typeface="Arial" pitchFamily="34"/>
                <a:cs typeface="Times New Roman" pitchFamily="18"/>
              </a:rPr>
              <a:t>Вывод</a:t>
            </a:r>
            <a:r>
              <a:rPr lang="ru-RU" sz="2800" dirty="0">
                <a:latin typeface="Arial" pitchFamily="34"/>
                <a:cs typeface="Times New Roman" pitchFamily="18"/>
              </a:rPr>
              <a:t>: деньги не могут умножиться, если закопать их в землю, поле Чудес бывает только в сказочной стране Дураков. Чтобы деньги приумножались их можно хранить в сберегательном банке, где вкладчику положены дополнительные выплаты. </a:t>
            </a:r>
            <a:endParaRPr lang="ru-RU" sz="2600" dirty="0">
              <a:latin typeface="Arial" pitchFamily="34"/>
              <a:cs typeface="Times New Roman" pitchFamily="18"/>
            </a:endParaRPr>
          </a:p>
        </p:txBody>
      </p:sp>
    </p:spTree>
    <p:extLst>
      <p:ext uri="{BB962C8B-B14F-4D97-AF65-F5344CB8AC3E}">
        <p14:creationId xmlns:p14="http://schemas.microsoft.com/office/powerpoint/2010/main" val="1527521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301320"/>
            <a:ext cx="9071640" cy="1186821"/>
          </a:xfrm>
        </p:spPr>
        <p:txBody>
          <a:bodyPr/>
          <a:lstStyle/>
          <a:p>
            <a:pPr lvl="0"/>
            <a:r>
              <a:rPr lang="ru-RU" dirty="0"/>
              <a:t>4 сцена. Попытка обмана Буратино</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295835" y="1568824"/>
            <a:ext cx="9574305" cy="5796417"/>
          </a:xfrm>
        </p:spPr>
        <p:txBody>
          <a:bodyPr/>
          <a:lstStyle/>
          <a:p>
            <a:pPr lvl="0">
              <a:spcBef>
                <a:spcPts val="499"/>
              </a:spcBef>
              <a:spcAft>
                <a:spcPts val="499"/>
              </a:spcAft>
            </a:pPr>
            <a:r>
              <a:rPr lang="ru-RU" sz="2800" i="1" dirty="0">
                <a:latin typeface="Arial" pitchFamily="34"/>
                <a:cs typeface="Times New Roman" pitchFamily="18"/>
              </a:rPr>
              <a:t>Пример формирования критического мышления.</a:t>
            </a:r>
          </a:p>
          <a:p>
            <a:pPr marL="457200" lvl="0" indent="-457200">
              <a:spcBef>
                <a:spcPts val="499"/>
              </a:spcBef>
              <a:spcAft>
                <a:spcPts val="499"/>
              </a:spcAft>
              <a:buFontTx/>
              <a:buChar char="-"/>
            </a:pPr>
            <a:r>
              <a:rPr lang="ru-RU" sz="2800" dirty="0">
                <a:latin typeface="Arial" pitchFamily="34"/>
                <a:cs typeface="Times New Roman" pitchFamily="18"/>
              </a:rPr>
              <a:t>Лиса Алиса предлагает Буратино купить у него монеты за маленькую бумажку похожую на деньги, на которой написано – 5000 рублей. </a:t>
            </a:r>
          </a:p>
          <a:p>
            <a:pPr marL="457200" lvl="0" indent="-457200">
              <a:spcBef>
                <a:spcPts val="499"/>
              </a:spcBef>
              <a:spcAft>
                <a:spcPts val="499"/>
              </a:spcAft>
              <a:buFontTx/>
              <a:buChar char="-"/>
            </a:pPr>
            <a:r>
              <a:rPr lang="ru-RU" sz="2800" dirty="0">
                <a:latin typeface="Arial" pitchFamily="34"/>
                <a:cs typeface="Times New Roman" pitchFamily="18"/>
              </a:rPr>
              <a:t>Ведущая просит обучающихся внимательно посмотреть на предложенную бумажку и определить, является ли она денежной купюрой. Потом объяснить Буратино, что не так в предложенной Алисой сделке.</a:t>
            </a:r>
          </a:p>
          <a:p>
            <a:pPr lvl="0">
              <a:spcBef>
                <a:spcPts val="499"/>
              </a:spcBef>
              <a:spcAft>
                <a:spcPts val="499"/>
              </a:spcAft>
            </a:pPr>
            <a:r>
              <a:rPr lang="ru-RU" sz="2800" dirty="0">
                <a:latin typeface="Arial" pitchFamily="34"/>
                <a:cs typeface="Times New Roman" pitchFamily="18"/>
              </a:rPr>
              <a:t>	</a:t>
            </a:r>
            <a:r>
              <a:rPr lang="ru-RU" sz="2800" i="1" u="sng" dirty="0">
                <a:latin typeface="Arial" pitchFamily="34"/>
                <a:cs typeface="Times New Roman" pitchFamily="18"/>
              </a:rPr>
              <a:t>Вывод</a:t>
            </a:r>
            <a:r>
              <a:rPr lang="ru-RU" sz="2800" dirty="0">
                <a:latin typeface="Arial" pitchFamily="34"/>
                <a:cs typeface="Times New Roman" pitchFamily="18"/>
              </a:rPr>
              <a:t>: надо уметь отказываться от сомнительных сделок. Не продавать свои ценности за сомнительные бумажки.</a:t>
            </a:r>
          </a:p>
        </p:txBody>
      </p:sp>
    </p:spTree>
    <p:extLst>
      <p:ext uri="{BB962C8B-B14F-4D97-AF65-F5344CB8AC3E}">
        <p14:creationId xmlns:p14="http://schemas.microsoft.com/office/powerpoint/2010/main" val="290017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125506"/>
            <a:ext cx="9071640" cy="1362635"/>
          </a:xfrm>
        </p:spPr>
        <p:txBody>
          <a:bodyPr/>
          <a:lstStyle/>
          <a:p>
            <a:pPr lvl="0"/>
            <a:r>
              <a:rPr lang="ru-RU" dirty="0"/>
              <a:t>5 сцена. Новая попытка обмана Буратино (фальшивые купюры)</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295835" y="1488142"/>
            <a:ext cx="9574305" cy="5877100"/>
          </a:xfrm>
        </p:spPr>
        <p:txBody>
          <a:bodyPr/>
          <a:lstStyle/>
          <a:p>
            <a:pPr lvl="0">
              <a:spcBef>
                <a:spcPts val="499"/>
              </a:spcBef>
              <a:spcAft>
                <a:spcPts val="499"/>
              </a:spcAft>
            </a:pPr>
            <a:r>
              <a:rPr lang="ru-RU" sz="2800" i="1" dirty="0">
                <a:latin typeface="Arial" pitchFamily="34"/>
                <a:cs typeface="Times New Roman" pitchFamily="18"/>
              </a:rPr>
              <a:t>Пример попытки финансового мошенничества.</a:t>
            </a:r>
          </a:p>
          <a:p>
            <a:pPr lvl="0">
              <a:spcBef>
                <a:spcPts val="499"/>
              </a:spcBef>
              <a:spcAft>
                <a:spcPts val="499"/>
              </a:spcAft>
            </a:pPr>
            <a:r>
              <a:rPr lang="ru-RU" sz="2800" dirty="0">
                <a:latin typeface="Arial" pitchFamily="34"/>
                <a:cs typeface="Times New Roman" pitchFamily="18"/>
              </a:rPr>
              <a:t>- Кот Базилио предлагает Буратино купить у него монеты за бумажную денежную купюру 5000 рублей, которая очень похожа на настоящую, на которой написано мелким шрифтом «Билет банка приколов». Буратино не научился читать, поэтому не смог прочесть это, поверил Базилио и хочет продать ему монеты. </a:t>
            </a:r>
          </a:p>
          <a:p>
            <a:pPr lvl="0">
              <a:spcBef>
                <a:spcPts val="499"/>
              </a:spcBef>
              <a:spcAft>
                <a:spcPts val="499"/>
              </a:spcAft>
            </a:pPr>
            <a:r>
              <a:rPr lang="ru-RU" sz="2800" dirty="0">
                <a:latin typeface="Arial" pitchFamily="34"/>
                <a:cs typeface="Times New Roman" pitchFamily="18"/>
              </a:rPr>
              <a:t>- Ведущая просит обучающихся помочь Буратино. Дети находят в купюре признаки фальшивости.</a:t>
            </a:r>
          </a:p>
          <a:p>
            <a:pPr lvl="0">
              <a:spcBef>
                <a:spcPts val="499"/>
              </a:spcBef>
              <a:spcAft>
                <a:spcPts val="499"/>
              </a:spcAft>
            </a:pPr>
            <a:r>
              <a:rPr lang="ru-RU" sz="2800" i="1" u="sng" dirty="0">
                <a:latin typeface="Arial" pitchFamily="34"/>
                <a:cs typeface="Times New Roman" pitchFamily="18"/>
              </a:rPr>
              <a:t>Вывод</a:t>
            </a:r>
            <a:r>
              <a:rPr lang="ru-RU" sz="2800" dirty="0">
                <a:latin typeface="Arial" pitchFamily="34"/>
                <a:cs typeface="Times New Roman" pitchFamily="18"/>
              </a:rPr>
              <a:t>: детям могут вместо денег дать фальшивые купюры.  «Билет банка приколов» это не настоящие деньги, на них нельзя ничего купить в магазине. Расплата такими купюрами, является правонарушением. </a:t>
            </a:r>
          </a:p>
        </p:txBody>
      </p:sp>
    </p:spTree>
    <p:extLst>
      <p:ext uri="{BB962C8B-B14F-4D97-AF65-F5344CB8AC3E}">
        <p14:creationId xmlns:p14="http://schemas.microsoft.com/office/powerpoint/2010/main" val="2270537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125507"/>
            <a:ext cx="9071640" cy="1066800"/>
          </a:xfrm>
        </p:spPr>
        <p:txBody>
          <a:bodyPr/>
          <a:lstStyle/>
          <a:p>
            <a:pPr lvl="0"/>
            <a:r>
              <a:rPr lang="ru-RU" dirty="0"/>
              <a:t>6 сцена. Буратино открывает банковский вклад</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295835" y="1299882"/>
            <a:ext cx="9574305" cy="6065360"/>
          </a:xfrm>
        </p:spPr>
        <p:txBody>
          <a:bodyPr/>
          <a:lstStyle/>
          <a:p>
            <a:pPr lvl="0">
              <a:spcBef>
                <a:spcPts val="499"/>
              </a:spcBef>
              <a:spcAft>
                <a:spcPts val="499"/>
              </a:spcAft>
            </a:pPr>
            <a:r>
              <a:rPr lang="ru-RU" sz="2800" i="1" dirty="0">
                <a:latin typeface="Arial" pitchFamily="34"/>
                <a:cs typeface="Times New Roman" pitchFamily="18"/>
              </a:rPr>
              <a:t>Пример нормативного финансового поведения.</a:t>
            </a:r>
          </a:p>
          <a:p>
            <a:pPr lvl="0">
              <a:spcBef>
                <a:spcPts val="499"/>
              </a:spcBef>
              <a:spcAft>
                <a:spcPts val="499"/>
              </a:spcAft>
            </a:pPr>
            <a:r>
              <a:rPr lang="ru-RU" sz="2800" dirty="0">
                <a:latin typeface="Arial" pitchFamily="34"/>
                <a:cs typeface="Times New Roman" pitchFamily="18"/>
              </a:rPr>
              <a:t>- Буратино узнает о том, что сохранить и приумножить свои деньги он сможет, оформив банковский вклад по достижении 14-летия.</a:t>
            </a:r>
          </a:p>
          <a:p>
            <a:pPr lvl="0">
              <a:spcBef>
                <a:spcPts val="499"/>
              </a:spcBef>
              <a:spcAft>
                <a:spcPts val="499"/>
              </a:spcAft>
            </a:pPr>
            <a:r>
              <a:rPr lang="ru-RU" sz="2800" dirty="0">
                <a:latin typeface="Arial" pitchFamily="34"/>
                <a:cs typeface="Times New Roman" pitchFamily="18"/>
              </a:rPr>
              <a:t>- Буратино получил банковскую карту и узнал о правилах пользования ею.  </a:t>
            </a:r>
          </a:p>
          <a:p>
            <a:pPr lvl="0">
              <a:spcBef>
                <a:spcPts val="499"/>
              </a:spcBef>
              <a:spcAft>
                <a:spcPts val="499"/>
              </a:spcAft>
            </a:pPr>
            <a:r>
              <a:rPr lang="ru-RU" sz="2800" dirty="0">
                <a:latin typeface="Arial" pitchFamily="34"/>
                <a:cs typeface="Times New Roman" pitchFamily="18"/>
              </a:rPr>
              <a:t>- Буратино и обучающиеся смогли на макете банкомата потренироваться в снятии денег с карты. </a:t>
            </a:r>
          </a:p>
          <a:p>
            <a:pPr lvl="0">
              <a:spcBef>
                <a:spcPts val="499"/>
              </a:spcBef>
              <a:spcAft>
                <a:spcPts val="499"/>
              </a:spcAft>
            </a:pPr>
            <a:r>
              <a:rPr lang="ru-RU" sz="2800" i="1" u="sng" dirty="0">
                <a:latin typeface="Arial" pitchFamily="34"/>
                <a:cs typeface="Times New Roman" pitchFamily="18"/>
              </a:rPr>
              <a:t>Вывод</a:t>
            </a:r>
            <a:r>
              <a:rPr lang="ru-RU" sz="2800" dirty="0">
                <a:latin typeface="Arial" pitchFamily="34"/>
                <a:cs typeface="Times New Roman" pitchFamily="18"/>
              </a:rPr>
              <a:t>: безопасно и выгодно хранить деньги в банке.  Дети это могут делать с 14 лет. При пользовании банковской картой необходимо соблюдать меры предосторожности и не сообщать </a:t>
            </a:r>
            <a:r>
              <a:rPr lang="ru-RU" sz="2800" dirty="0" err="1">
                <a:latin typeface="Arial" pitchFamily="34"/>
                <a:cs typeface="Times New Roman" pitchFamily="18"/>
              </a:rPr>
              <a:t>пин-код</a:t>
            </a:r>
            <a:r>
              <a:rPr lang="ru-RU" sz="2800" dirty="0">
                <a:latin typeface="Arial" pitchFamily="34"/>
                <a:cs typeface="Times New Roman" pitchFamily="18"/>
              </a:rPr>
              <a:t> посторонним.</a:t>
            </a:r>
          </a:p>
        </p:txBody>
      </p:sp>
    </p:spTree>
    <p:extLst>
      <p:ext uri="{BB962C8B-B14F-4D97-AF65-F5344CB8AC3E}">
        <p14:creationId xmlns:p14="http://schemas.microsoft.com/office/powerpoint/2010/main" val="2138576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C847E89-88AA-48D8-B341-CD41B729DEE1}"/>
              </a:ext>
            </a:extLst>
          </p:cNvPr>
          <p:cNvSpPr txBox="1">
            <a:spLocks noGrp="1"/>
          </p:cNvSpPr>
          <p:nvPr>
            <p:ph type="title" idx="4294967295"/>
          </p:nvPr>
        </p:nvSpPr>
        <p:spPr>
          <a:xfrm>
            <a:off x="503999" y="164521"/>
            <a:ext cx="9071640" cy="722986"/>
          </a:xfrm>
        </p:spPr>
        <p:txBody>
          <a:bodyPr/>
          <a:lstStyle/>
          <a:p>
            <a:pPr lvl="0"/>
            <a:r>
              <a:rPr lang="ru-RU" sz="3600" dirty="0">
                <a:latin typeface="Arial CYR" pitchFamily="34"/>
                <a:cs typeface="Arial CYR" pitchFamily="34"/>
              </a:rPr>
              <a:t>Актуальные проблемы-мишени</a:t>
            </a:r>
          </a:p>
        </p:txBody>
      </p:sp>
      <p:sp>
        <p:nvSpPr>
          <p:cNvPr id="3" name="Текст 2">
            <a:extLst>
              <a:ext uri="{FF2B5EF4-FFF2-40B4-BE49-F238E27FC236}">
                <a16:creationId xmlns="" xmlns:a16="http://schemas.microsoft.com/office/drawing/2014/main" id="{742060A4-DE67-4BA8-87B6-0AB8D9CEAF64}"/>
              </a:ext>
            </a:extLst>
          </p:cNvPr>
          <p:cNvSpPr txBox="1">
            <a:spLocks noGrp="1"/>
          </p:cNvSpPr>
          <p:nvPr>
            <p:ph type="body" idx="4294967295"/>
          </p:nvPr>
        </p:nvSpPr>
        <p:spPr>
          <a:xfrm>
            <a:off x="331694" y="977153"/>
            <a:ext cx="9208306" cy="5862847"/>
          </a:xfrm>
        </p:spPr>
        <p:txBody>
          <a:bodyPr/>
          <a:lstStyle/>
          <a:p>
            <a:pPr lvl="0"/>
            <a:r>
              <a:rPr lang="ru-RU" sz="2800" dirty="0">
                <a:latin typeface="Arial CYR" pitchFamily="34"/>
                <a:cs typeface="Arial CYR" pitchFamily="34"/>
              </a:rPr>
              <a:t>1.	Использование обучающимися с УО вещей, принадлежащих другим детям без их согласия (чаще всего сотовых телефонов, принадлежностей).</a:t>
            </a:r>
          </a:p>
          <a:p>
            <a:pPr lvl="0"/>
            <a:r>
              <a:rPr lang="ru-RU" sz="2800" dirty="0">
                <a:latin typeface="Arial CYR" pitchFamily="34"/>
                <a:cs typeface="Arial CYR" pitchFamily="34"/>
              </a:rPr>
              <a:t>2.	Требование денег у более слабых сверстников. </a:t>
            </a:r>
          </a:p>
          <a:p>
            <a:pPr lvl="0"/>
            <a:r>
              <a:rPr lang="ru-RU" sz="2800" dirty="0">
                <a:latin typeface="Arial CYR" pitchFamily="34"/>
                <a:cs typeface="Arial CYR" pitchFamily="34"/>
              </a:rPr>
              <a:t>3.	Мелкие кражи денег, вещей, продуктов питания у сверстников и взрослых.</a:t>
            </a:r>
          </a:p>
          <a:p>
            <a:pPr lvl="0"/>
            <a:r>
              <a:rPr lang="ru-RU" sz="2800" dirty="0">
                <a:latin typeface="Arial CYR" pitchFamily="34"/>
                <a:cs typeface="Arial CYR" pitchFamily="34"/>
              </a:rPr>
              <a:t>4.	Иждивенческие тенденции, стремления избежать участия в общественно полезном труде.</a:t>
            </a:r>
          </a:p>
          <a:p>
            <a:pPr lvl="0"/>
            <a:r>
              <a:rPr lang="ru-RU" sz="2800" dirty="0">
                <a:latin typeface="Arial CYR" pitchFamily="34"/>
                <a:cs typeface="Arial CYR" pitchFamily="34"/>
              </a:rPr>
              <a:t>5.	Совершение сомнительных финансовых операций (покупка дорогих вещей за бесценок, обещание в будущем вернуть деньги за полученную вещь, постановка должника «на счетчик»).</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59" y="578723"/>
            <a:ext cx="8839729" cy="6629796"/>
          </a:xfrm>
          <a:prstGeom prst="rect">
            <a:avLst/>
          </a:prstGeom>
        </p:spPr>
      </p:pic>
    </p:spTree>
    <p:extLst>
      <p:ext uri="{BB962C8B-B14F-4D97-AF65-F5344CB8AC3E}">
        <p14:creationId xmlns:p14="http://schemas.microsoft.com/office/powerpoint/2010/main" val="2275710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125506"/>
            <a:ext cx="9071640" cy="1694329"/>
          </a:xfrm>
        </p:spPr>
        <p:txBody>
          <a:bodyPr/>
          <a:lstStyle/>
          <a:p>
            <a:pPr lvl="0"/>
            <a:r>
              <a:rPr lang="ru-RU" sz="3600" dirty="0"/>
              <a:t>Сценарий театрализованного занятия по формированию финансовой грамотности "Помоги Буратино!"</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295835" y="2142566"/>
            <a:ext cx="9574305" cy="5222676"/>
          </a:xfrm>
        </p:spPr>
        <p:txBody>
          <a:bodyPr/>
          <a:lstStyle/>
          <a:p>
            <a:pPr lvl="0">
              <a:spcBef>
                <a:spcPts val="499"/>
              </a:spcBef>
              <a:spcAft>
                <a:spcPts val="499"/>
              </a:spcAft>
            </a:pPr>
            <a:r>
              <a:rPr lang="ru-RU" sz="2800" dirty="0">
                <a:latin typeface="Arial" pitchFamily="34"/>
                <a:cs typeface="Times New Roman" pitchFamily="18"/>
              </a:rPr>
              <a:t>Ссылки на конспект и презентацию к занятию размещены на сайте </a:t>
            </a:r>
            <a:r>
              <a:rPr lang="ru-RU" sz="2800" dirty="0" err="1">
                <a:latin typeface="Arial" pitchFamily="34"/>
                <a:cs typeface="Times New Roman" pitchFamily="18"/>
              </a:rPr>
              <a:t>Инфоурок</a:t>
            </a:r>
            <a:r>
              <a:rPr lang="ru-RU" sz="2800" dirty="0">
                <a:latin typeface="Arial" pitchFamily="34"/>
                <a:cs typeface="Times New Roman" pitchFamily="18"/>
              </a:rPr>
              <a:t>:</a:t>
            </a:r>
          </a:p>
          <a:p>
            <a:pPr lvl="0">
              <a:spcBef>
                <a:spcPts val="499"/>
              </a:spcBef>
              <a:spcAft>
                <a:spcPts val="499"/>
              </a:spcAft>
            </a:pPr>
            <a:r>
              <a:rPr lang="ru-RU" sz="2800" dirty="0">
                <a:latin typeface="Arial" pitchFamily="34"/>
                <a:cs typeface="Times New Roman" pitchFamily="18"/>
              </a:rPr>
              <a:t>- Конспект открытого театрализованного занятия "Помоги Буратино!" в 4 классе по теме: "Финансовая грамотность".</a:t>
            </a:r>
          </a:p>
          <a:p>
            <a:pPr lvl="0">
              <a:spcBef>
                <a:spcPts val="499"/>
              </a:spcBef>
              <a:spcAft>
                <a:spcPts val="499"/>
              </a:spcAft>
            </a:pPr>
            <a:r>
              <a:rPr lang="ru-RU" sz="2800" dirty="0">
                <a:latin typeface="Arial" pitchFamily="34"/>
                <a:cs typeface="Times New Roman" pitchFamily="18"/>
              </a:rPr>
              <a:t>- Презентация к открытому театрализованному занятию "Помоги Буратино" по теме: "Финансовая грамотность"</a:t>
            </a:r>
          </a:p>
          <a:p>
            <a:pPr lvl="0">
              <a:spcBef>
                <a:spcPts val="499"/>
              </a:spcBef>
              <a:spcAft>
                <a:spcPts val="499"/>
              </a:spcAft>
            </a:pPr>
            <a:r>
              <a:rPr lang="ru-RU" sz="2800" dirty="0">
                <a:latin typeface="Arial" pitchFamily="34"/>
                <a:cs typeface="Times New Roman" pitchFamily="18"/>
              </a:rPr>
              <a:t>Ссылка на видеоролик занятия на </a:t>
            </a:r>
            <a:r>
              <a:rPr lang="ru-RU" sz="2800" dirty="0" err="1">
                <a:latin typeface="Arial" pitchFamily="34"/>
                <a:cs typeface="Times New Roman" pitchFamily="18"/>
              </a:rPr>
              <a:t>Ютубе</a:t>
            </a:r>
            <a:r>
              <a:rPr lang="ru-RU" sz="2800" dirty="0">
                <a:latin typeface="Arial" pitchFamily="34"/>
                <a:cs typeface="Times New Roman" pitchFamily="18"/>
              </a:rPr>
              <a:t>: Канал «</a:t>
            </a:r>
            <a:r>
              <a:rPr lang="ru-RU" sz="2800" dirty="0" err="1">
                <a:latin typeface="Arial" pitchFamily="34"/>
                <a:cs typeface="Times New Roman" pitchFamily="18"/>
              </a:rPr>
              <a:t>Бадарики</a:t>
            </a:r>
            <a:r>
              <a:rPr lang="ru-RU" sz="2800" dirty="0">
                <a:latin typeface="Arial" pitchFamily="34"/>
                <a:cs typeface="Times New Roman" pitchFamily="18"/>
              </a:rPr>
              <a:t>». Ссылка на видео:	 https://www.youtube.com/watch?v=eV1esbz5Ln8&amp;t=72s</a:t>
            </a:r>
          </a:p>
        </p:txBody>
      </p:sp>
    </p:spTree>
    <p:extLst>
      <p:ext uri="{BB962C8B-B14F-4D97-AF65-F5344CB8AC3E}">
        <p14:creationId xmlns:p14="http://schemas.microsoft.com/office/powerpoint/2010/main" val="789301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4FB2A8-BA04-446F-AAA9-0DC0D08E748B}"/>
              </a:ext>
            </a:extLst>
          </p:cNvPr>
          <p:cNvSpPr txBox="1">
            <a:spLocks noGrp="1"/>
          </p:cNvSpPr>
          <p:nvPr>
            <p:ph type="title" idx="4294967295"/>
          </p:nvPr>
        </p:nvSpPr>
        <p:spPr>
          <a:xfrm>
            <a:off x="503999" y="125507"/>
            <a:ext cx="9071640" cy="762000"/>
          </a:xfrm>
        </p:spPr>
        <p:txBody>
          <a:bodyPr/>
          <a:lstStyle/>
          <a:p>
            <a:pPr lvl="0"/>
            <a:r>
              <a:rPr lang="ru-RU" sz="3600" dirty="0"/>
              <a:t>Использованная литература</a:t>
            </a:r>
          </a:p>
        </p:txBody>
      </p:sp>
      <p:sp>
        <p:nvSpPr>
          <p:cNvPr id="3" name="Текст 2">
            <a:extLst>
              <a:ext uri="{FF2B5EF4-FFF2-40B4-BE49-F238E27FC236}">
                <a16:creationId xmlns="" xmlns:a16="http://schemas.microsoft.com/office/drawing/2014/main" id="{BA7FD9A1-4316-43D0-B837-CD30525C710C}"/>
              </a:ext>
            </a:extLst>
          </p:cNvPr>
          <p:cNvSpPr txBox="1">
            <a:spLocks noGrp="1"/>
          </p:cNvSpPr>
          <p:nvPr>
            <p:ph type="body" idx="4294967295"/>
          </p:nvPr>
        </p:nvSpPr>
        <p:spPr>
          <a:xfrm>
            <a:off x="253159" y="1030941"/>
            <a:ext cx="9574305" cy="6403227"/>
          </a:xfrm>
        </p:spPr>
        <p:txBody>
          <a:bodyPr/>
          <a:lstStyle/>
          <a:p>
            <a:pPr lvl="0">
              <a:spcBef>
                <a:spcPts val="499"/>
              </a:spcBef>
              <a:spcAft>
                <a:spcPts val="499"/>
              </a:spcAft>
            </a:pPr>
            <a:r>
              <a:rPr lang="ru-RU" sz="2000" dirty="0">
                <a:latin typeface="Arial" pitchFamily="34"/>
                <a:cs typeface="Times New Roman" pitchFamily="18"/>
              </a:rPr>
              <a:t>1.</a:t>
            </a:r>
            <a:r>
              <a:rPr lang="ru-RU" dirty="0">
                <a:latin typeface="Arial" pitchFamily="34"/>
                <a:cs typeface="Times New Roman" pitchFamily="18"/>
              </a:rPr>
              <a:t>	</a:t>
            </a:r>
            <a:r>
              <a:rPr lang="ru-RU" sz="1800" dirty="0">
                <a:latin typeface="Arial" pitchFamily="34"/>
                <a:cs typeface="Times New Roman" pitchFamily="18"/>
              </a:rPr>
              <a:t>Избранные вопросы клинической психологии.-Т.2. –Исторические и онтогенетические аспекты клинической психологии/ Н.А. Кравцова, Г.В. </a:t>
            </a:r>
            <a:r>
              <a:rPr lang="ru-RU" sz="1800" dirty="0" err="1">
                <a:latin typeface="Arial" pitchFamily="34"/>
                <a:cs typeface="Times New Roman" pitchFamily="18"/>
              </a:rPr>
              <a:t>Залевский</a:t>
            </a:r>
            <a:r>
              <a:rPr lang="ru-RU" sz="1800" dirty="0">
                <a:latin typeface="Arial" pitchFamily="34"/>
                <a:cs typeface="Times New Roman" pitchFamily="18"/>
              </a:rPr>
              <a:t>, Л.А. </a:t>
            </a:r>
            <a:r>
              <a:rPr lang="ru-RU" sz="1800" dirty="0" err="1">
                <a:latin typeface="Arial" pitchFamily="34"/>
                <a:cs typeface="Times New Roman" pitchFamily="18"/>
              </a:rPr>
              <a:t>Лозовик</a:t>
            </a:r>
            <a:r>
              <a:rPr lang="ru-RU" sz="1800" dirty="0">
                <a:latin typeface="Arial" pitchFamily="34"/>
                <a:cs typeface="Times New Roman" pitchFamily="18"/>
              </a:rPr>
              <a:t>. – Владивосток: Медицина ДВ, 2008.</a:t>
            </a:r>
          </a:p>
          <a:p>
            <a:pPr lvl="0">
              <a:spcBef>
                <a:spcPts val="499"/>
              </a:spcBef>
              <a:spcAft>
                <a:spcPts val="499"/>
              </a:spcAft>
            </a:pPr>
            <a:r>
              <a:rPr lang="ru-RU" sz="1800" dirty="0">
                <a:latin typeface="Arial" pitchFamily="34"/>
                <a:cs typeface="Times New Roman" pitchFamily="18"/>
              </a:rPr>
              <a:t>2.	Семаго М.М., Семаго Н.Я. </a:t>
            </a:r>
            <a:r>
              <a:rPr lang="ru-RU" sz="1800" dirty="0" err="1">
                <a:latin typeface="Arial" pitchFamily="34"/>
                <a:cs typeface="Times New Roman" pitchFamily="18"/>
              </a:rPr>
              <a:t>Диагностико</a:t>
            </a:r>
            <a:r>
              <a:rPr lang="ru-RU" sz="1800" dirty="0">
                <a:latin typeface="Arial" pitchFamily="34"/>
                <a:cs typeface="Times New Roman" pitchFamily="18"/>
              </a:rPr>
              <a:t>-консультативная деятельность психолога  образования: Методическое пособие.- М.: Айрис-пресс, 2004 </a:t>
            </a:r>
          </a:p>
          <a:p>
            <a:pPr lvl="0">
              <a:spcBef>
                <a:spcPts val="499"/>
              </a:spcBef>
              <a:spcAft>
                <a:spcPts val="499"/>
              </a:spcAft>
            </a:pPr>
            <a:r>
              <a:rPr lang="ru-RU" sz="1800" dirty="0">
                <a:latin typeface="Arial" pitchFamily="34"/>
                <a:cs typeface="Times New Roman" pitchFamily="18"/>
              </a:rPr>
              <a:t>3.	Эйдемиллер Э.Г. Психология и психотерапия семьи. </a:t>
            </a:r>
            <a:r>
              <a:rPr lang="ru-RU" sz="1800" dirty="0" err="1">
                <a:latin typeface="Arial" pitchFamily="34"/>
                <a:cs typeface="Times New Roman" pitchFamily="18"/>
              </a:rPr>
              <a:t>Спб</a:t>
            </a:r>
            <a:r>
              <a:rPr lang="ru-RU" sz="1800" dirty="0">
                <a:latin typeface="Arial" pitchFamily="34"/>
                <a:cs typeface="Times New Roman" pitchFamily="18"/>
              </a:rPr>
              <a:t>, 2001. </a:t>
            </a:r>
          </a:p>
          <a:p>
            <a:pPr lvl="0">
              <a:spcBef>
                <a:spcPts val="499"/>
              </a:spcBef>
              <a:spcAft>
                <a:spcPts val="499"/>
              </a:spcAft>
            </a:pPr>
            <a:r>
              <a:rPr lang="ru-RU" sz="1800" dirty="0">
                <a:latin typeface="Arial" pitchFamily="34"/>
                <a:cs typeface="Times New Roman" pitchFamily="18"/>
              </a:rPr>
              <a:t>4.	</a:t>
            </a:r>
            <a:r>
              <a:rPr lang="ru-RU" sz="1800" dirty="0" err="1">
                <a:latin typeface="Arial" pitchFamily="34"/>
                <a:cs typeface="Times New Roman" pitchFamily="18"/>
              </a:rPr>
              <a:t>Яньшин</a:t>
            </a:r>
            <a:r>
              <a:rPr lang="ru-RU" sz="1800" dirty="0">
                <a:latin typeface="Arial" pitchFamily="34"/>
                <a:cs typeface="Times New Roman" pitchFamily="18"/>
              </a:rPr>
              <a:t> П.В. Клиническая психодиагностика личности. Учебно-методическое пособие. 2-е изд., </a:t>
            </a:r>
            <a:r>
              <a:rPr lang="ru-RU" sz="1800" dirty="0" err="1">
                <a:latin typeface="Arial" pitchFamily="34"/>
                <a:cs typeface="Times New Roman" pitchFamily="18"/>
              </a:rPr>
              <a:t>испр</a:t>
            </a:r>
            <a:r>
              <a:rPr lang="ru-RU" sz="1800" dirty="0">
                <a:latin typeface="Arial" pitchFamily="34"/>
                <a:cs typeface="Times New Roman" pitchFamily="18"/>
              </a:rPr>
              <a:t>.-СПб.: Речь, 2007</a:t>
            </a:r>
          </a:p>
          <a:p>
            <a:pPr lvl="0">
              <a:spcBef>
                <a:spcPts val="499"/>
              </a:spcBef>
              <a:spcAft>
                <a:spcPts val="499"/>
              </a:spcAft>
            </a:pPr>
            <a:r>
              <a:rPr lang="ru-RU" sz="1800" dirty="0">
                <a:latin typeface="Arial" pitchFamily="34"/>
                <a:cs typeface="Times New Roman" pitchFamily="18"/>
              </a:rPr>
              <a:t>5.	Этапы развития товарного обращения и формирования торговой отрасли. Электронный ресурс. Доступ: https://studme.org/67269/ekonomika/etapy_razvitiya_tovarnogo_obrascheniya_formirovaniya_torgovoy_otrasli</a:t>
            </a:r>
          </a:p>
          <a:p>
            <a:pPr lvl="0">
              <a:spcBef>
                <a:spcPts val="499"/>
              </a:spcBef>
              <a:spcAft>
                <a:spcPts val="499"/>
              </a:spcAft>
            </a:pPr>
            <a:r>
              <a:rPr lang="ru-RU" sz="1800" dirty="0">
                <a:latin typeface="Arial" pitchFamily="34"/>
                <a:cs typeface="Times New Roman" pitchFamily="18"/>
              </a:rPr>
              <a:t>7.	Интервью главы Следственного комитета России Александра Бастрыкина, «Российская газета», 28 декабря 2021 года. Электронный ресурс. Доступ: https://lenta.ru/news/2021/12/28/bastrykin/? </a:t>
            </a:r>
          </a:p>
          <a:p>
            <a:pPr lvl="0">
              <a:spcBef>
                <a:spcPts val="499"/>
              </a:spcBef>
              <a:spcAft>
                <a:spcPts val="499"/>
              </a:spcAft>
            </a:pPr>
            <a:r>
              <a:rPr lang="ru-RU" sz="1800" dirty="0">
                <a:latin typeface="Arial" pitchFamily="34"/>
                <a:cs typeface="Times New Roman" pitchFamily="18"/>
              </a:rPr>
              <a:t>8.	</a:t>
            </a:r>
            <a:r>
              <a:rPr lang="ru-RU" sz="1800" dirty="0" err="1">
                <a:latin typeface="Arial" pitchFamily="34"/>
                <a:cs typeface="Times New Roman" pitchFamily="18"/>
              </a:rPr>
              <a:t>Боровинская</a:t>
            </a:r>
            <a:r>
              <a:rPr lang="ru-RU" sz="1800" dirty="0">
                <a:latin typeface="Arial" pitchFamily="34"/>
                <a:cs typeface="Times New Roman" pitchFamily="18"/>
              </a:rPr>
              <a:t> Н. Формирование финансовой грамотности у дошкольников. Электронный ресурс. Доступ: https://www.maam.ru/detskijsad/formirovanie-finansovoi-gramotnosti-doshkolnikov.html</a:t>
            </a:r>
          </a:p>
          <a:p>
            <a:pPr lvl="0">
              <a:spcBef>
                <a:spcPts val="499"/>
              </a:spcBef>
              <a:spcAft>
                <a:spcPts val="499"/>
              </a:spcAft>
            </a:pPr>
            <a:endParaRPr lang="ru-RU" sz="2800" dirty="0">
              <a:latin typeface="Arial" pitchFamily="34"/>
              <a:cs typeface="Times New Roman" pitchFamily="18"/>
            </a:endParaRPr>
          </a:p>
        </p:txBody>
      </p:sp>
    </p:spTree>
    <p:extLst>
      <p:ext uri="{BB962C8B-B14F-4D97-AF65-F5344CB8AC3E}">
        <p14:creationId xmlns:p14="http://schemas.microsoft.com/office/powerpoint/2010/main" val="3489549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BDE31B7-1615-4A93-84FD-1AB4B438B0F5}"/>
              </a:ext>
            </a:extLst>
          </p:cNvPr>
          <p:cNvSpPr txBox="1">
            <a:spLocks noGrp="1"/>
          </p:cNvSpPr>
          <p:nvPr>
            <p:ph type="title" idx="4294967295"/>
          </p:nvPr>
        </p:nvSpPr>
        <p:spPr>
          <a:xfrm>
            <a:off x="396642" y="6014781"/>
            <a:ext cx="9071640" cy="1262160"/>
          </a:xfrm>
        </p:spPr>
        <p:txBody>
          <a:bodyPr/>
          <a:lstStyle/>
          <a:p>
            <a:pPr lvl="0"/>
            <a:r>
              <a:rPr lang="ru-RU" dirty="0"/>
              <a:t>Спасибо за внимание!</a:t>
            </a:r>
          </a:p>
        </p:txBody>
      </p:sp>
      <p:pic>
        <p:nvPicPr>
          <p:cNvPr id="5" name="Рисунок 4">
            <a:extLst>
              <a:ext uri="{FF2B5EF4-FFF2-40B4-BE49-F238E27FC236}">
                <a16:creationId xmlns="" xmlns:a16="http://schemas.microsoft.com/office/drawing/2014/main" id="{B7297161-CB60-46FD-B17D-E8D48EC1A1F1}"/>
              </a:ext>
            </a:extLst>
          </p:cNvPr>
          <p:cNvPicPr>
            <a:picLocks noChangeAspect="1"/>
          </p:cNvPicPr>
          <p:nvPr/>
        </p:nvPicPr>
        <p:blipFill>
          <a:blip r:embed="rId3"/>
          <a:stretch>
            <a:fillRect/>
          </a:stretch>
        </p:blipFill>
        <p:spPr>
          <a:xfrm>
            <a:off x="2290287" y="282734"/>
            <a:ext cx="5500050" cy="58667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2540CAA-3A75-4FCD-8C20-7771054BCE36}"/>
              </a:ext>
            </a:extLst>
          </p:cNvPr>
          <p:cNvSpPr txBox="1">
            <a:spLocks noGrp="1"/>
          </p:cNvSpPr>
          <p:nvPr>
            <p:ph type="title" idx="4294967295"/>
          </p:nvPr>
        </p:nvSpPr>
        <p:spPr>
          <a:xfrm>
            <a:off x="504492" y="283391"/>
            <a:ext cx="9071640" cy="4163104"/>
          </a:xfrm>
        </p:spPr>
        <p:txBody>
          <a:bodyPr/>
          <a:lstStyle/>
          <a:p>
            <a:pPr lvl="0">
              <a:spcBef>
                <a:spcPts val="499"/>
              </a:spcBef>
              <a:spcAft>
                <a:spcPts val="499"/>
              </a:spcAft>
            </a:pPr>
            <a:r>
              <a:rPr lang="ru-RU" dirty="0"/>
              <a:t>Даже при наличии у детей УО, возраст остается определяющим фактором при работе по формированию финансовой грамотности</a:t>
            </a:r>
          </a:p>
        </p:txBody>
      </p:sp>
      <p:pic>
        <p:nvPicPr>
          <p:cNvPr id="7" name="Рисунок 6">
            <a:extLst>
              <a:ext uri="{FF2B5EF4-FFF2-40B4-BE49-F238E27FC236}">
                <a16:creationId xmlns="" xmlns:a16="http://schemas.microsoft.com/office/drawing/2014/main" id="{05C4315F-12C9-4A2C-A472-C0812C159E04}"/>
              </a:ext>
            </a:extLst>
          </p:cNvPr>
          <p:cNvPicPr>
            <a:picLocks noChangeAspect="1"/>
          </p:cNvPicPr>
          <p:nvPr/>
        </p:nvPicPr>
        <p:blipFill>
          <a:blip r:embed="rId3"/>
          <a:stretch>
            <a:fillRect/>
          </a:stretch>
        </p:blipFill>
        <p:spPr>
          <a:xfrm>
            <a:off x="834358" y="4174421"/>
            <a:ext cx="9071641" cy="32971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69D521-5527-406F-B071-F7D123164F9F}"/>
              </a:ext>
            </a:extLst>
          </p:cNvPr>
          <p:cNvSpPr txBox="1">
            <a:spLocks noGrp="1"/>
          </p:cNvSpPr>
          <p:nvPr>
            <p:ph type="title" idx="4294967295"/>
          </p:nvPr>
        </p:nvSpPr>
        <p:spPr>
          <a:xfrm>
            <a:off x="288360" y="359999"/>
            <a:ext cx="9545922" cy="2087365"/>
          </a:xfrm>
        </p:spPr>
        <p:txBody>
          <a:bodyPr/>
          <a:lstStyle/>
          <a:p>
            <a:pPr lvl="0"/>
            <a:r>
              <a:rPr lang="ru-RU" dirty="0"/>
              <a:t>Этапы формирования представлений, касающихся финансовой грамотности</a:t>
            </a:r>
          </a:p>
        </p:txBody>
      </p:sp>
      <p:sp>
        <p:nvSpPr>
          <p:cNvPr id="3" name="Текст 2">
            <a:extLst>
              <a:ext uri="{FF2B5EF4-FFF2-40B4-BE49-F238E27FC236}">
                <a16:creationId xmlns="" xmlns:a16="http://schemas.microsoft.com/office/drawing/2014/main" id="{80DFFAB7-ED06-4BF6-A891-D19F3E93897B}"/>
              </a:ext>
            </a:extLst>
          </p:cNvPr>
          <p:cNvSpPr txBox="1">
            <a:spLocks noGrp="1"/>
          </p:cNvSpPr>
          <p:nvPr>
            <p:ph type="body" idx="4294967295"/>
          </p:nvPr>
        </p:nvSpPr>
        <p:spPr>
          <a:xfrm>
            <a:off x="504492" y="2638617"/>
            <a:ext cx="9071640" cy="5794200"/>
          </a:xfrm>
        </p:spPr>
        <p:txBody>
          <a:bodyPr/>
          <a:lstStyle/>
          <a:p>
            <a:pPr lvl="0" algn="just"/>
            <a:r>
              <a:rPr lang="ru-RU" sz="2800" dirty="0">
                <a:latin typeface="Arial" pitchFamily="34"/>
                <a:cs typeface="Times New Roman" pitchFamily="18"/>
              </a:rPr>
              <a:t>1 этап. Представления о первичных экономических категориях (о своём и чужом). Данные представления формируются с 3 до 6 лет (в дошкольном возрасте).</a:t>
            </a:r>
          </a:p>
          <a:p>
            <a:pPr lvl="0" algn="just"/>
            <a:r>
              <a:rPr lang="ru-RU" sz="2800" dirty="0">
                <a:latin typeface="Arial" pitchFamily="34"/>
                <a:cs typeface="Times New Roman" pitchFamily="18"/>
              </a:rPr>
              <a:t> 2 этап.  Представления об элементарных финансовых взаимодействиях с окружающими. Возраст от 6 до 11 лет (младший школьный возраст). </a:t>
            </a:r>
          </a:p>
          <a:p>
            <a:pPr lvl="0" algn="just"/>
            <a:r>
              <a:rPr lang="ru-RU" sz="2800" dirty="0">
                <a:latin typeface="Arial" pitchFamily="34"/>
                <a:cs typeface="Times New Roman" pitchFamily="18"/>
              </a:rPr>
              <a:t>3 этап. Представления о сложных финансовых взаимодействиях с окружающими. Возраст 12-15 лет (подростковый возраст). </a:t>
            </a:r>
          </a:p>
          <a:p>
            <a:pPr lvl="0" algn="just"/>
            <a:endParaRPr lang="ru-RU" sz="2000" dirty="0">
              <a:latin typeface="Times New Roman" pitchFamily="1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BC477BA-AA4A-4C0A-8D95-7688E969C673}"/>
              </a:ext>
            </a:extLst>
          </p:cNvPr>
          <p:cNvSpPr txBox="1">
            <a:spLocks noGrp="1"/>
          </p:cNvSpPr>
          <p:nvPr>
            <p:ph type="title" idx="4294967295"/>
          </p:nvPr>
        </p:nvSpPr>
        <p:spPr>
          <a:xfrm>
            <a:off x="134471" y="301320"/>
            <a:ext cx="9441168" cy="1262160"/>
          </a:xfrm>
        </p:spPr>
        <p:txBody>
          <a:bodyPr/>
          <a:lstStyle/>
          <a:p>
            <a:pPr lvl="0"/>
            <a:r>
              <a:rPr lang="ru-RU" dirty="0"/>
              <a:t>1 этап. Представления о первичных экономических категориях </a:t>
            </a:r>
          </a:p>
        </p:txBody>
      </p:sp>
      <p:sp>
        <p:nvSpPr>
          <p:cNvPr id="3" name="Текст 2">
            <a:extLst>
              <a:ext uri="{FF2B5EF4-FFF2-40B4-BE49-F238E27FC236}">
                <a16:creationId xmlns="" xmlns:a16="http://schemas.microsoft.com/office/drawing/2014/main" id="{9A0137B4-9392-4486-938C-39312DEA0601}"/>
              </a:ext>
            </a:extLst>
          </p:cNvPr>
          <p:cNvSpPr txBox="1">
            <a:spLocks noGrp="1"/>
          </p:cNvSpPr>
          <p:nvPr>
            <p:ph type="body" idx="4294967295"/>
          </p:nvPr>
        </p:nvSpPr>
        <p:spPr>
          <a:xfrm>
            <a:off x="540000" y="1800000"/>
            <a:ext cx="9071640" cy="4989240"/>
          </a:xfrm>
        </p:spPr>
        <p:txBody>
          <a:bodyPr/>
          <a:lstStyle/>
          <a:p>
            <a:pPr lvl="0"/>
            <a:r>
              <a:rPr lang="ru-RU" sz="2400" dirty="0">
                <a:latin typeface="Arial" pitchFamily="34"/>
              </a:rPr>
              <a:t>Данные представления формируются в норме с 3 до 6 лет (в дошкольном возрасте). </a:t>
            </a:r>
          </a:p>
          <a:p>
            <a:pPr lvl="0"/>
            <a:r>
              <a:rPr lang="ru-RU" sz="2400" dirty="0">
                <a:latin typeface="Arial" pitchFamily="34"/>
              </a:rPr>
              <a:t>Идёт формирование первичных этических инстанций: «можно-нельзя», «хорошо-плохо».</a:t>
            </a:r>
          </a:p>
          <a:p>
            <a:pPr lvl="0"/>
            <a:r>
              <a:rPr lang="ru-RU" sz="2400" dirty="0">
                <a:latin typeface="Arial" pitchFamily="34"/>
              </a:rPr>
              <a:t> Формируется произвольность психических процессов и поведения. «Я хочу» встречается с «Я должен».</a:t>
            </a:r>
          </a:p>
          <a:p>
            <a:pPr lvl="0"/>
            <a:r>
              <a:rPr lang="ru-RU" sz="2400" dirty="0">
                <a:latin typeface="Arial" pitchFamily="34"/>
              </a:rPr>
              <a:t>Ценность вещи </a:t>
            </a:r>
            <a:r>
              <a:rPr lang="ru-RU" sz="2400" dirty="0" smtClean="0">
                <a:latin typeface="Arial" pitchFamily="34"/>
              </a:rPr>
              <a:t>носит </a:t>
            </a:r>
            <a:r>
              <a:rPr lang="ru-RU" sz="2400" dirty="0">
                <a:latin typeface="Arial" pitchFamily="34"/>
              </a:rPr>
              <a:t>чисто субъективную окраску. </a:t>
            </a:r>
          </a:p>
          <a:p>
            <a:pPr lvl="0"/>
            <a:r>
              <a:rPr lang="ru-RU" sz="2400" dirty="0">
                <a:latin typeface="Arial" pitchFamily="34"/>
              </a:rPr>
              <a:t>Первые представления о денежной ценности или стоимости вещей.</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410DF32-B3B4-4E14-B800-AD0AD0826525}"/>
              </a:ext>
            </a:extLst>
          </p:cNvPr>
          <p:cNvSpPr txBox="1">
            <a:spLocks noGrp="1"/>
          </p:cNvSpPr>
          <p:nvPr>
            <p:ph type="title" idx="4294967295"/>
          </p:nvPr>
        </p:nvSpPr>
        <p:spPr>
          <a:xfrm>
            <a:off x="503999" y="287999"/>
            <a:ext cx="9071640" cy="1908353"/>
          </a:xfrm>
        </p:spPr>
        <p:txBody>
          <a:bodyPr/>
          <a:lstStyle/>
          <a:p>
            <a:pPr lvl="0"/>
            <a:r>
              <a:rPr lang="ru-RU" dirty="0"/>
              <a:t>Работа по формированию финансовой грамотности </a:t>
            </a:r>
            <a:br>
              <a:rPr lang="ru-RU" dirty="0"/>
            </a:br>
            <a:r>
              <a:rPr lang="ru-RU" dirty="0"/>
              <a:t>на 1 этапе </a:t>
            </a:r>
          </a:p>
        </p:txBody>
      </p:sp>
      <p:sp>
        <p:nvSpPr>
          <p:cNvPr id="3" name="Текст 2">
            <a:extLst>
              <a:ext uri="{FF2B5EF4-FFF2-40B4-BE49-F238E27FC236}">
                <a16:creationId xmlns="" xmlns:a16="http://schemas.microsoft.com/office/drawing/2014/main" id="{13E89828-5533-4E12-B045-6B55D51AA972}"/>
              </a:ext>
            </a:extLst>
          </p:cNvPr>
          <p:cNvSpPr txBox="1">
            <a:spLocks noGrp="1"/>
          </p:cNvSpPr>
          <p:nvPr>
            <p:ph type="body" idx="4294967295"/>
          </p:nvPr>
        </p:nvSpPr>
        <p:spPr>
          <a:xfrm>
            <a:off x="143435" y="2537012"/>
            <a:ext cx="9756565" cy="4870707"/>
          </a:xfrm>
        </p:spPr>
        <p:txBody>
          <a:bodyPr/>
          <a:lstStyle/>
          <a:p>
            <a:pPr marL="342900" lvl="0" indent="-342900" algn="just">
              <a:spcBef>
                <a:spcPts val="499"/>
              </a:spcBef>
              <a:spcAft>
                <a:spcPts val="499"/>
              </a:spcAft>
              <a:buFontTx/>
              <a:buChar char="-"/>
            </a:pPr>
            <a:r>
              <a:rPr lang="ru-RU" sz="2400" dirty="0">
                <a:latin typeface="Arial CYR" pitchFamily="34"/>
                <a:cs typeface="Arial CYR" pitchFamily="34"/>
              </a:rPr>
              <a:t>Формирование эмоционально окрашенных представлений о своих и чужих вещах: «нехорошо» брать чужие вещи без разрешения, можно делиться с другими своими игрушками. </a:t>
            </a:r>
          </a:p>
          <a:p>
            <a:pPr marL="342900" lvl="0" indent="-342900" algn="just">
              <a:spcBef>
                <a:spcPts val="499"/>
              </a:spcBef>
              <a:spcAft>
                <a:spcPts val="499"/>
              </a:spcAft>
              <a:buFontTx/>
              <a:buChar char="-"/>
            </a:pPr>
            <a:r>
              <a:rPr lang="ru-RU" sz="2400" dirty="0">
                <a:latin typeface="Arial CYR" pitchFamily="34"/>
                <a:cs typeface="Arial CYR" pitchFamily="34"/>
              </a:rPr>
              <a:t>Формировать представления том, что предметы окружающего мира имеют для человека разную ценность. </a:t>
            </a:r>
          </a:p>
          <a:p>
            <a:pPr marL="342900" lvl="0" indent="-342900" algn="just">
              <a:spcBef>
                <a:spcPts val="499"/>
              </a:spcBef>
              <a:spcAft>
                <a:spcPts val="499"/>
              </a:spcAft>
              <a:buFontTx/>
              <a:buChar char="-"/>
            </a:pPr>
            <a:r>
              <a:rPr lang="ru-RU" sz="2400" dirty="0">
                <a:latin typeface="Arial CYR" pitchFamily="34"/>
                <a:cs typeface="Arial CYR" pitchFamily="34"/>
              </a:rPr>
              <a:t>Представления о бережливости, жадности, расточительности.</a:t>
            </a:r>
          </a:p>
          <a:p>
            <a:pPr marL="342900" lvl="0" indent="-342900" algn="just">
              <a:spcBef>
                <a:spcPts val="499"/>
              </a:spcBef>
              <a:spcAft>
                <a:spcPts val="499"/>
              </a:spcAft>
              <a:buFontTx/>
              <a:buChar char="-"/>
            </a:pPr>
            <a:r>
              <a:rPr lang="ru-RU" sz="2400" dirty="0">
                <a:latin typeface="Arial CYR" pitchFamily="34"/>
                <a:cs typeface="Arial CYR" pitchFamily="34"/>
              </a:rPr>
              <a:t> Получение навыков взаимодействия с разрешенными взрослыми предметами. Запрещение играть с документами, ценными вещами, опасными предметами.</a:t>
            </a:r>
          </a:p>
          <a:p>
            <a:pPr marL="342900" lvl="0" indent="-342900" algn="just">
              <a:spcBef>
                <a:spcPts val="499"/>
              </a:spcBef>
              <a:spcAft>
                <a:spcPts val="499"/>
              </a:spcAft>
              <a:buFontTx/>
              <a:buChar char="-"/>
            </a:pPr>
            <a:r>
              <a:rPr lang="ru-RU" sz="2400" dirty="0">
                <a:latin typeface="Arial CYR" pitchFamily="34"/>
                <a:cs typeface="Arial CYR" pitchFamily="34"/>
              </a:rPr>
              <a:t>Рационально использовать игровые формы взаимодействия с детьми: сюжетно-ролевые игры «Магазин», «Кафе», «Ярмарка»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9765F6E-1609-4811-BF85-E322C457D8B0}"/>
              </a:ext>
            </a:extLst>
          </p:cNvPr>
          <p:cNvSpPr txBox="1">
            <a:spLocks noGrp="1"/>
          </p:cNvSpPr>
          <p:nvPr>
            <p:ph type="title" idx="4294967295"/>
          </p:nvPr>
        </p:nvSpPr>
        <p:spPr>
          <a:xfrm>
            <a:off x="62753" y="301319"/>
            <a:ext cx="9807388" cy="1850209"/>
          </a:xfrm>
        </p:spPr>
        <p:txBody>
          <a:bodyPr/>
          <a:lstStyle/>
          <a:p>
            <a:pPr lvl="0"/>
            <a:r>
              <a:rPr lang="ru-RU" dirty="0"/>
              <a:t>2 этап. Представления об элементарных финансовых взаимодействиях с окружающими</a:t>
            </a:r>
          </a:p>
        </p:txBody>
      </p:sp>
      <p:sp>
        <p:nvSpPr>
          <p:cNvPr id="3" name="Текст 2">
            <a:extLst>
              <a:ext uri="{FF2B5EF4-FFF2-40B4-BE49-F238E27FC236}">
                <a16:creationId xmlns="" xmlns:a16="http://schemas.microsoft.com/office/drawing/2014/main" id="{CB1AA57D-8EF1-4B9C-9E04-CC3CC686B16D}"/>
              </a:ext>
            </a:extLst>
          </p:cNvPr>
          <p:cNvSpPr txBox="1">
            <a:spLocks noGrp="1"/>
          </p:cNvSpPr>
          <p:nvPr>
            <p:ph type="body" idx="4294967295"/>
          </p:nvPr>
        </p:nvSpPr>
        <p:spPr>
          <a:xfrm>
            <a:off x="125506" y="2644588"/>
            <a:ext cx="9450133" cy="4652612"/>
          </a:xfrm>
        </p:spPr>
        <p:txBody>
          <a:bodyPr/>
          <a:lstStyle/>
          <a:p>
            <a:pPr lvl="0">
              <a:buSzPct val="45000"/>
            </a:pPr>
            <a:r>
              <a:rPr lang="ru-RU" sz="2400" dirty="0"/>
              <a:t>- Возраст от 6 до 11 лет (младший школьный возраст). </a:t>
            </a:r>
          </a:p>
          <a:p>
            <a:pPr marL="342900" lvl="0" indent="-342900">
              <a:buSzPct val="45000"/>
              <a:buFontTx/>
              <a:buChar char="-"/>
            </a:pPr>
            <a:r>
              <a:rPr lang="ru-RU" sz="2400" dirty="0"/>
              <a:t>Это период аффективного формирования личности.  Ребенок учится реагировать эмоционально в соответствии с социальными нормами поведения.</a:t>
            </a:r>
          </a:p>
          <a:p>
            <a:pPr marL="342900" lvl="0" indent="-342900">
              <a:buSzPct val="45000"/>
              <a:buFontTx/>
              <a:buChar char="-"/>
            </a:pPr>
            <a:r>
              <a:rPr lang="ru-RU" sz="2400" dirty="0"/>
              <a:t>Ведущая деятельность – учебная. Это самый продуктивный в образовательном плане период.</a:t>
            </a:r>
          </a:p>
          <a:p>
            <a:pPr marL="342900" lvl="0" indent="-342900">
              <a:buSzPct val="45000"/>
              <a:buFontTx/>
              <a:buChar char="-"/>
            </a:pPr>
            <a:r>
              <a:rPr lang="ru-RU" sz="2400" dirty="0"/>
              <a:t>Возникают также ещё две социальные ситуации развития: «ребенок-родитель» и «ребенок-сверстник»</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3A55304-5B8E-4FB9-AE29-416D796D83A8}"/>
              </a:ext>
            </a:extLst>
          </p:cNvPr>
          <p:cNvSpPr txBox="1">
            <a:spLocks noGrp="1"/>
          </p:cNvSpPr>
          <p:nvPr>
            <p:ph type="title" idx="4294967295"/>
          </p:nvPr>
        </p:nvSpPr>
        <p:spPr/>
        <p:txBody>
          <a:bodyPr/>
          <a:lstStyle/>
          <a:p>
            <a:pPr lvl="0"/>
            <a:r>
              <a:rPr lang="ru-RU" dirty="0"/>
              <a:t>Социальная ситуации развития: «ребенок-родитель»</a:t>
            </a:r>
          </a:p>
        </p:txBody>
      </p:sp>
      <p:sp>
        <p:nvSpPr>
          <p:cNvPr id="3" name="Текст 2">
            <a:extLst>
              <a:ext uri="{FF2B5EF4-FFF2-40B4-BE49-F238E27FC236}">
                <a16:creationId xmlns="" xmlns:a16="http://schemas.microsoft.com/office/drawing/2014/main" id="{1DB1D030-09E8-4FE8-AFC9-71AA4549A693}"/>
              </a:ext>
            </a:extLst>
          </p:cNvPr>
          <p:cNvSpPr txBox="1">
            <a:spLocks noGrp="1"/>
          </p:cNvSpPr>
          <p:nvPr>
            <p:ph type="body" idx="4294967295"/>
          </p:nvPr>
        </p:nvSpPr>
        <p:spPr>
          <a:xfrm>
            <a:off x="233082" y="1769039"/>
            <a:ext cx="9538447" cy="5489315"/>
          </a:xfrm>
        </p:spPr>
        <p:txBody>
          <a:bodyPr/>
          <a:lstStyle/>
          <a:p>
            <a:pPr lvl="0">
              <a:buSzPct val="45000"/>
            </a:pPr>
            <a:r>
              <a:rPr lang="ru-RU" sz="2800" dirty="0"/>
              <a:t>- </a:t>
            </a:r>
            <a:r>
              <a:rPr lang="ru-RU" sz="2400" dirty="0"/>
              <a:t>Родитель воспринимается ребенком уже как субъект отношений, с которым необходимо договариваться. </a:t>
            </a:r>
          </a:p>
          <a:p>
            <a:pPr lvl="0">
              <a:buSzPct val="45000"/>
            </a:pPr>
            <a:r>
              <a:rPr lang="ru-RU" sz="2400" dirty="0"/>
              <a:t>- В ситуации </a:t>
            </a:r>
            <a:r>
              <a:rPr lang="ru-RU" sz="2400" dirty="0" err="1"/>
              <a:t>гипоопеки</a:t>
            </a:r>
            <a:r>
              <a:rPr lang="ru-RU" sz="2400" dirty="0"/>
              <a:t> у ребенка формируется ощущение финансовой ущемленности со стремлением забрать то, что нравится, без разрешения других. Формируются асоциальные установки.</a:t>
            </a:r>
          </a:p>
          <a:p>
            <a:pPr lvl="0">
              <a:buSzPct val="45000"/>
            </a:pPr>
            <a:r>
              <a:rPr lang="ru-RU" sz="2400" dirty="0"/>
              <a:t>-</a:t>
            </a:r>
            <a:r>
              <a:rPr lang="ru-RU" sz="2400" dirty="0" err="1"/>
              <a:t>Гиперопека</a:t>
            </a:r>
            <a:r>
              <a:rPr lang="ru-RU" sz="2400" dirty="0"/>
              <a:t> формирует у ребенка </a:t>
            </a:r>
            <a:r>
              <a:rPr lang="ru-RU" sz="2400" dirty="0" smtClean="0"/>
              <a:t>завышенные материальные </a:t>
            </a:r>
            <a:r>
              <a:rPr lang="ru-RU" sz="2400" dirty="0"/>
              <a:t>требования к окружающим. Формируется установка превосходства, склонность к манипулятивным действиям.</a:t>
            </a:r>
          </a:p>
          <a:p>
            <a:pPr lvl="0">
              <a:buSzPct val="45000"/>
            </a:pPr>
            <a:r>
              <a:rPr lang="ru-RU" sz="2400" dirty="0"/>
              <a:t>- Необходимо формирование здоровой, нормативной установки: «ты + и все +». То есть, «ты должен уметь делиться с другими». </a:t>
            </a:r>
          </a:p>
          <a:p>
            <a:pPr lvl="0">
              <a:buSzPct val="45000"/>
            </a:pPr>
            <a:r>
              <a:rPr lang="ru-RU" sz="2400" dirty="0"/>
              <a:t>- Родители учат детей пользоваться деньгами как средством расчёта.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бычный">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1165</TotalTime>
  <Words>2125</Words>
  <Application>Microsoft Office PowerPoint</Application>
  <PresentationFormat>Произвольный</PresentationFormat>
  <Paragraphs>190</Paragraphs>
  <Slides>33</Slides>
  <Notes>32</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Обычный</vt:lpstr>
      <vt:lpstr>Тема: «Подходы и примеры знакомства школьников с ОВЗ с элементарными финансовыми операциями»   Педагог-психолог КГОБУ Пограничная КШИ Бадак Александр Петрович  Учитель-логопед КГОБУ Пограничная КШИ Бадак Елена Алексеевна  пгт. Пограничный 2022 г.</vt:lpstr>
      <vt:lpstr>Этапы формирования представлений, касающихся финансовой грамотности, которые необходимо учитывать при разработке обучающих программ </vt:lpstr>
      <vt:lpstr>Актуальные проблемы-мишени</vt:lpstr>
      <vt:lpstr>Даже при наличии у детей УО, возраст остается определяющим фактором при работе по формированию финансовой грамотности</vt:lpstr>
      <vt:lpstr>Этапы формирования представлений, касающихся финансовой грамотности</vt:lpstr>
      <vt:lpstr>1 этап. Представления о первичных экономических категориях </vt:lpstr>
      <vt:lpstr>Работа по формированию финансовой грамотности  на 1 этапе </vt:lpstr>
      <vt:lpstr>2 этап. Представления об элементарных финансовых взаимодействиях с окружающими</vt:lpstr>
      <vt:lpstr>Социальная ситуации развития: «ребенок-родитель»</vt:lpstr>
      <vt:lpstr>Социальная ситуации развития: «ребенок-сверстник»</vt:lpstr>
      <vt:lpstr>Направления работы на 2 этапе</vt:lpstr>
      <vt:lpstr>3 этап. Представления о сложных финансовых взаимодействиях с окружающими</vt:lpstr>
      <vt:lpstr>Поиски «легких денег»</vt:lpstr>
      <vt:lpstr>Цели развивающей работы по формированию финансовой грамотности на 3 этапе</vt:lpstr>
      <vt:lpstr>Развитие у подростка критического мышления</vt:lpstr>
      <vt:lpstr>Знакомство детей с правами и ответственностью,  наступающими с 14 лет</vt:lpstr>
      <vt:lpstr>Формирование умений по взаимодействию с кредитно-финансовыми учреждениями</vt:lpstr>
      <vt:lpstr>Мотивация профессиональной ориентации с целью получения социально одобряемой материальной независимости</vt:lpstr>
      <vt:lpstr>Учет указанных индивидуально-психологических особенностей детей разного возраста позволит педагогу составить индивидуальную программу по развитию финансовой грамотности, ориентированную на определенную возрастную группу.</vt:lpstr>
      <vt:lpstr>Пример методической разработки в области финансовой грамотности. Театрализованное занятие «Помоги Буратино!».</vt:lpstr>
      <vt:lpstr>Для каких обучающихся предназначена данная разработка?</vt:lpstr>
      <vt:lpstr>При подготовке данного занятия ставились следующие цели:</vt:lpstr>
      <vt:lpstr>Игровая форма занятия</vt:lpstr>
      <vt:lpstr>1 сцена. Знакомство обучающихся с Буратино </vt:lpstr>
      <vt:lpstr>2 сцена. Встреча Буратино с лисой Алисой и котом Базилио</vt:lpstr>
      <vt:lpstr>3 сцена. Приглашение Буратино в страну Дураков</vt:lpstr>
      <vt:lpstr>4 сцена. Попытка обмана Буратино</vt:lpstr>
      <vt:lpstr>5 сцена. Новая попытка обмана Буратино (фальшивые купюры)</vt:lpstr>
      <vt:lpstr>6 сцена. Буратино открывает банковский вклад</vt:lpstr>
      <vt:lpstr>Презентация PowerPoint</vt:lpstr>
      <vt:lpstr>Сценарий театрализованного занятия по формированию финансовой грамотности "Помоги Буратино!"</vt:lpstr>
      <vt:lpstr>Использованная литература</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развития временно-пространственных представлений Таракановского Б.И.</dc:title>
  <dc:creator>Acer</dc:creator>
  <cp:lastModifiedBy>Admin</cp:lastModifiedBy>
  <cp:revision>20</cp:revision>
  <dcterms:created xsi:type="dcterms:W3CDTF">2014-04-19T18:33:15Z</dcterms:created>
  <dcterms:modified xsi:type="dcterms:W3CDTF">2022-04-28T05:12:42Z</dcterms:modified>
</cp:coreProperties>
</file>