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3"/>
  </p:notesMasterIdLst>
  <p:sldIdLst>
    <p:sldId id="267" r:id="rId3"/>
    <p:sldId id="402" r:id="rId4"/>
    <p:sldId id="407" r:id="rId5"/>
    <p:sldId id="429" r:id="rId6"/>
    <p:sldId id="418" r:id="rId7"/>
    <p:sldId id="434" r:id="rId8"/>
    <p:sldId id="431" r:id="rId9"/>
    <p:sldId id="432" r:id="rId10"/>
    <p:sldId id="430" r:id="rId11"/>
    <p:sldId id="435" r:id="rId12"/>
    <p:sldId id="419" r:id="rId13"/>
    <p:sldId id="425" r:id="rId14"/>
    <p:sldId id="436" r:id="rId15"/>
    <p:sldId id="437" r:id="rId16"/>
    <p:sldId id="424" r:id="rId17"/>
    <p:sldId id="420" r:id="rId18"/>
    <p:sldId id="428" r:id="rId19"/>
    <p:sldId id="421" r:id="rId20"/>
    <p:sldId id="426" r:id="rId21"/>
    <p:sldId id="43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1DB5FF-E8F6-4967-9DA5-213462082F93}">
          <p14:sldIdLst>
            <p14:sldId id="267"/>
            <p14:sldId id="402"/>
            <p14:sldId id="407"/>
            <p14:sldId id="429"/>
            <p14:sldId id="418"/>
            <p14:sldId id="434"/>
            <p14:sldId id="431"/>
            <p14:sldId id="432"/>
            <p14:sldId id="430"/>
            <p14:sldId id="435"/>
            <p14:sldId id="419"/>
            <p14:sldId id="425"/>
            <p14:sldId id="436"/>
            <p14:sldId id="437"/>
            <p14:sldId id="424"/>
            <p14:sldId id="420"/>
            <p14:sldId id="428"/>
            <p14:sldId id="421"/>
            <p14:sldId id="426"/>
            <p14:sldId id="4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C0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1C9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95" autoAdjust="0"/>
  </p:normalViewPr>
  <p:slideViewPr>
    <p:cSldViewPr snapToGrid="0">
      <p:cViewPr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076F1-226F-46B0-A829-88F71DF1A814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2A403-A388-40BE-9202-4E779C0D3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9569-852E-4AAC-BA24-2CE0A41B387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F144-7DBC-4F0B-85AD-0EDE7D35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9569-852E-4AAC-BA24-2CE0A41B387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F144-7DBC-4F0B-85AD-0EDE7D35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9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9569-852E-4AAC-BA24-2CE0A41B387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F144-7DBC-4F0B-85AD-0EDE7D35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1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82743" y="336377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933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2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A9C4-F3C5-4403-8EE5-F8E31E5B81C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9404-C953-42C2-8FDC-82D1174F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99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A9C4-F3C5-4403-8EE5-F8E31E5B81C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9404-C953-42C2-8FDC-82D1174F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71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A9C4-F3C5-4403-8EE5-F8E31E5B81C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9404-C953-42C2-8FDC-82D1174F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5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A9C4-F3C5-4403-8EE5-F8E31E5B81C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9404-C953-42C2-8FDC-82D1174F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90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A9C4-F3C5-4403-8EE5-F8E31E5B81C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9404-C953-42C2-8FDC-82D1174F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79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A9C4-F3C5-4403-8EE5-F8E31E5B81C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9404-C953-42C2-8FDC-82D1174F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53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A9C4-F3C5-4403-8EE5-F8E31E5B81C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9404-C953-42C2-8FDC-82D1174F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4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9569-852E-4AAC-BA24-2CE0A41B387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F144-7DBC-4F0B-85AD-0EDE7D35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17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A9C4-F3C5-4403-8EE5-F8E31E5B81C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9404-C953-42C2-8FDC-82D1174F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87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A9C4-F3C5-4403-8EE5-F8E31E5B81C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9404-C953-42C2-8FDC-82D1174F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36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A9C4-F3C5-4403-8EE5-F8E31E5B81C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9404-C953-42C2-8FDC-82D1174F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57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A9C4-F3C5-4403-8EE5-F8E31E5B81C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9404-C953-42C2-8FDC-82D1174F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6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9569-852E-4AAC-BA24-2CE0A41B387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F144-7DBC-4F0B-85AD-0EDE7D35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55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9569-852E-4AAC-BA24-2CE0A41B387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F144-7DBC-4F0B-85AD-0EDE7D35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43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9569-852E-4AAC-BA24-2CE0A41B387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F144-7DBC-4F0B-85AD-0EDE7D35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25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9569-852E-4AAC-BA24-2CE0A41B387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F144-7DBC-4F0B-85AD-0EDE7D35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7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9569-852E-4AAC-BA24-2CE0A41B387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F144-7DBC-4F0B-85AD-0EDE7D35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4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9569-852E-4AAC-BA24-2CE0A41B387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F144-7DBC-4F0B-85AD-0EDE7D35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62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9569-852E-4AAC-BA24-2CE0A41B387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F144-7DBC-4F0B-85AD-0EDE7D35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7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09569-852E-4AAC-BA24-2CE0A41B387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4F144-7DBC-4F0B-85AD-0EDE7D35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CA9C4-F3C5-4403-8EE5-F8E31E5B81C6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29404-C953-42C2-8FDC-82D1174F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6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78237-9616-471A-832B-0167A5FE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7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«Формирование финансовой грамотности школьников методом обучающей игры на уроках географии»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A2B90-F157-43D2-B078-E0EFBD6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85133"/>
            <a:ext cx="10515600" cy="9678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0400" dirty="0"/>
              <a:t>Опыт П. И. Логвенчева, учителя </a:t>
            </a:r>
            <a:r>
              <a:rPr lang="ru-RU" sz="10400" dirty="0">
                <a:solidFill>
                  <a:sysClr val="windowText" lastClr="000000"/>
                </a:solidFill>
                <a:ea typeface="Verdana" panose="020B0604030504040204" pitchFamily="34" charset="0"/>
              </a:rPr>
              <a:t>МБОУ СОШ №5 г Владивостока, накопленный  при преподавании </a:t>
            </a:r>
            <a:r>
              <a:rPr lang="ru-RU" sz="10400" dirty="0"/>
              <a:t>географии, </a:t>
            </a:r>
            <a:r>
              <a:rPr kumimoji="0" lang="ru-RU" sz="10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экономики, права и основ финансовой грамотности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  <p:pic>
        <p:nvPicPr>
          <p:cNvPr id="6" name="Звук 5">
            <a:hlinkClick r:id="" action="ppaction://media"/>
            <a:extLst>
              <a:ext uri="{FF2B5EF4-FFF2-40B4-BE49-F238E27FC236}">
                <a16:creationId xmlns:a16="http://schemas.microsoft.com/office/drawing/2014/main" id="{2933A7D9-76A0-417C-B61C-F7B5A605EF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27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000">
        <p159:morph option="byObjec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городная сцена">
            <a:extLst>
              <a:ext uri="{FF2B5EF4-FFF2-40B4-BE49-F238E27FC236}">
                <a16:creationId xmlns:a16="http://schemas.microsoft.com/office/drawing/2014/main" id="{806D1245-6AA8-423C-87D6-D3E368AA1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3083" y="2510281"/>
            <a:ext cx="914400" cy="914400"/>
          </a:xfrm>
          <a:prstGeom prst="rect">
            <a:avLst/>
          </a:prstGeom>
        </p:spPr>
      </p:pic>
      <p:pic>
        <p:nvPicPr>
          <p:cNvPr id="5" name="Рисунок 4" descr="Здание">
            <a:extLst>
              <a:ext uri="{FF2B5EF4-FFF2-40B4-BE49-F238E27FC236}">
                <a16:creationId xmlns:a16="http://schemas.microsoft.com/office/drawing/2014/main" id="{CB1AE46D-57CD-46EF-82C5-28F492E81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0498" y="3072989"/>
            <a:ext cx="914400" cy="914400"/>
          </a:xfrm>
          <a:prstGeom prst="rect">
            <a:avLst/>
          </a:prstGeom>
        </p:spPr>
      </p:pic>
      <p:pic>
        <p:nvPicPr>
          <p:cNvPr id="7" name="Рисунок 6" descr="Пейзаж с маяком">
            <a:extLst>
              <a:ext uri="{FF2B5EF4-FFF2-40B4-BE49-F238E27FC236}">
                <a16:creationId xmlns:a16="http://schemas.microsoft.com/office/drawing/2014/main" id="{D8025B53-0321-4293-8018-E23BBCF2F7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4036" y="3072989"/>
            <a:ext cx="914400" cy="914400"/>
          </a:xfrm>
          <a:prstGeom prst="rect">
            <a:avLst/>
          </a:prstGeom>
        </p:spPr>
      </p:pic>
      <p:pic>
        <p:nvPicPr>
          <p:cNvPr id="9" name="Рисунок 8" descr="Театр">
            <a:extLst>
              <a:ext uri="{FF2B5EF4-FFF2-40B4-BE49-F238E27FC236}">
                <a16:creationId xmlns:a16="http://schemas.microsoft.com/office/drawing/2014/main" id="{2918D04F-DB6D-47ED-B6BC-76CC25135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37944" y="3530189"/>
            <a:ext cx="914400" cy="914400"/>
          </a:xfrm>
          <a:prstGeom prst="rect">
            <a:avLst/>
          </a:prstGeom>
        </p:spPr>
      </p:pic>
      <p:pic>
        <p:nvPicPr>
          <p:cNvPr id="11" name="Рисунок 10" descr="Пейзаж шоссе">
            <a:extLst>
              <a:ext uri="{FF2B5EF4-FFF2-40B4-BE49-F238E27FC236}">
                <a16:creationId xmlns:a16="http://schemas.microsoft.com/office/drawing/2014/main" id="{974320F4-A293-41F7-A661-CCB1E29131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13667" y="4362528"/>
            <a:ext cx="914400" cy="914400"/>
          </a:xfrm>
          <a:prstGeom prst="rect">
            <a:avLst/>
          </a:prstGeom>
        </p:spPr>
      </p:pic>
      <p:pic>
        <p:nvPicPr>
          <p:cNvPr id="13" name="Рисунок 12" descr="Пейзаж леса">
            <a:extLst>
              <a:ext uri="{FF2B5EF4-FFF2-40B4-BE49-F238E27FC236}">
                <a16:creationId xmlns:a16="http://schemas.microsoft.com/office/drawing/2014/main" id="{05A162B0-12B1-4EA7-AF73-4279AD5336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74990" y="4567681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012AE3-E5A5-4623-947C-F0C2027D7E68}"/>
              </a:ext>
            </a:extLst>
          </p:cNvPr>
          <p:cNvSpPr txBox="1"/>
          <p:nvPr/>
        </p:nvSpPr>
        <p:spPr>
          <a:xfrm>
            <a:off x="2153745" y="458541"/>
            <a:ext cx="7861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Проблема выбора жилья - с видом на море, ближе к центру, квартира или отдельный дом и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т.д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Рисунок 15" descr="Вопросительный знак">
            <a:extLst>
              <a:ext uri="{FF2B5EF4-FFF2-40B4-BE49-F238E27FC236}">
                <a16:creationId xmlns:a16="http://schemas.microsoft.com/office/drawing/2014/main" id="{AB499BE2-D70B-4567-BE3A-66329771EB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32759" y="2381327"/>
            <a:ext cx="914400" cy="914400"/>
          </a:xfrm>
          <a:prstGeom prst="rect">
            <a:avLst/>
          </a:prstGeom>
        </p:spPr>
      </p:pic>
      <p:pic>
        <p:nvPicPr>
          <p:cNvPr id="17" name="Рисунок 16" descr="Вопросительный знак">
            <a:extLst>
              <a:ext uri="{FF2B5EF4-FFF2-40B4-BE49-F238E27FC236}">
                <a16:creationId xmlns:a16="http://schemas.microsoft.com/office/drawing/2014/main" id="{26CBFFBD-FEAE-4621-BB5D-18BECEF70F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28067" y="4469432"/>
            <a:ext cx="914400" cy="914400"/>
          </a:xfrm>
          <a:prstGeom prst="rect">
            <a:avLst/>
          </a:prstGeom>
        </p:spPr>
      </p:pic>
      <p:pic>
        <p:nvPicPr>
          <p:cNvPr id="18" name="Рисунок 17" descr="Вопросительный знак">
            <a:extLst>
              <a:ext uri="{FF2B5EF4-FFF2-40B4-BE49-F238E27FC236}">
                <a16:creationId xmlns:a16="http://schemas.microsoft.com/office/drawing/2014/main" id="{9694D197-C177-49B1-BC67-A2890E035D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96790" y="2803359"/>
            <a:ext cx="914400" cy="914400"/>
          </a:xfrm>
          <a:prstGeom prst="rect">
            <a:avLst/>
          </a:prstGeom>
        </p:spPr>
      </p:pic>
      <p:pic>
        <p:nvPicPr>
          <p:cNvPr id="19" name="Рисунок 18" descr="Вопросительный знак">
            <a:extLst>
              <a:ext uri="{FF2B5EF4-FFF2-40B4-BE49-F238E27FC236}">
                <a16:creationId xmlns:a16="http://schemas.microsoft.com/office/drawing/2014/main" id="{17282F55-FDB1-42B0-B2DA-E5977ECD48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98713" y="4544235"/>
            <a:ext cx="914400" cy="914400"/>
          </a:xfrm>
          <a:prstGeom prst="rect">
            <a:avLst/>
          </a:prstGeom>
        </p:spPr>
      </p:pic>
      <p:pic>
        <p:nvPicPr>
          <p:cNvPr id="20" name="Рисунок 19" descr="Вопросительный знак">
            <a:extLst>
              <a:ext uri="{FF2B5EF4-FFF2-40B4-BE49-F238E27FC236}">
                <a16:creationId xmlns:a16="http://schemas.microsoft.com/office/drawing/2014/main" id="{C413D767-7840-4ADB-BF93-DFC5832A54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20990" y="34070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8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E9CD9534-26FB-46C3-A12B-22C59B1A019D}"/>
              </a:ext>
            </a:extLst>
          </p:cNvPr>
          <p:cNvSpPr txBox="1">
            <a:spLocks/>
          </p:cNvSpPr>
          <p:nvPr/>
        </p:nvSpPr>
        <p:spPr>
          <a:xfrm>
            <a:off x="593075" y="373253"/>
            <a:ext cx="11005849" cy="83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i="0" dirty="0">
                <a:effectLst/>
                <a:ea typeface="Verdana" panose="020B0604030504040204" pitchFamily="34" charset="0"/>
              </a:rPr>
              <a:t>Игра проводится в классе, на ноутбуках, подключенных к интернету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037795-69BC-4BE8-B49F-AD2CA94D6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1210535"/>
            <a:ext cx="713232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0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E9CD9534-26FB-46C3-A12B-22C59B1A019D}"/>
              </a:ext>
            </a:extLst>
          </p:cNvPr>
          <p:cNvSpPr txBox="1">
            <a:spLocks/>
          </p:cNvSpPr>
          <p:nvPr/>
        </p:nvSpPr>
        <p:spPr>
          <a:xfrm>
            <a:off x="593071" y="445263"/>
            <a:ext cx="11005849" cy="49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i="0" dirty="0">
                <a:effectLst/>
                <a:ea typeface="Verdana" panose="020B0604030504040204" pitchFamily="34" charset="0"/>
              </a:rPr>
              <a:t>Для поиска </a:t>
            </a:r>
            <a:r>
              <a:rPr lang="ru-RU" dirty="0">
                <a:ea typeface="Verdana" panose="020B0604030504040204" pitchFamily="34" charset="0"/>
              </a:rPr>
              <a:t>недвижимости используется информационный ресурс </a:t>
            </a:r>
            <a:r>
              <a:rPr lang="en-US" i="0" dirty="0">
                <a:effectLst/>
                <a:ea typeface="Verdana" panose="020B0604030504040204" pitchFamily="34" charset="0"/>
              </a:rPr>
              <a:t>Farpost.ru</a:t>
            </a:r>
            <a:endParaRPr lang="ru-RU" i="0" dirty="0">
              <a:effectLst/>
              <a:ea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E5942-2EFC-4005-A7A5-D6A89E8AC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40" y="971183"/>
            <a:ext cx="9103520" cy="54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2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дзаголовок 2">
            <a:extLst>
              <a:ext uri="{FF2B5EF4-FFF2-40B4-BE49-F238E27FC236}">
                <a16:creationId xmlns:a16="http://schemas.microsoft.com/office/drawing/2014/main" id="{88B88170-4F08-4014-88E3-74366EB44C2C}"/>
              </a:ext>
            </a:extLst>
          </p:cNvPr>
          <p:cNvSpPr txBox="1">
            <a:spLocks/>
          </p:cNvSpPr>
          <p:nvPr/>
        </p:nvSpPr>
        <p:spPr>
          <a:xfrm>
            <a:off x="593071" y="844062"/>
            <a:ext cx="11005849" cy="5064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000" i="0" dirty="0">
                <a:effectLst/>
                <a:ea typeface="Verdana" panose="020B0604030504040204" pitchFamily="34" charset="0"/>
              </a:rPr>
              <a:t>Собирается и анализируется следующая информация: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600" i="0" dirty="0">
              <a:effectLst/>
              <a:ea typeface="Verdana" panose="020B0604030504040204" pitchFamily="34" charset="0"/>
            </a:endParaRPr>
          </a:p>
          <a:p>
            <a:pPr marL="457200" indent="-457200" algn="l">
              <a:buFontTx/>
              <a:buChar char="-"/>
              <a:defRPr/>
            </a:pPr>
            <a:r>
              <a:rPr lang="ru-RU" sz="2600" dirty="0">
                <a:ea typeface="Verdana" panose="020B0604030504040204" pitchFamily="34" charset="0"/>
              </a:rPr>
              <a:t>Цена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600" dirty="0">
                <a:ea typeface="Verdana" panose="020B0604030504040204" pitchFamily="34" charset="0"/>
              </a:rPr>
              <a:t>Тип недвижимости (студия, 1 или 2-х комнатная квартира и т.п.)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600" dirty="0">
                <a:ea typeface="Verdana" panose="020B0604030504040204" pitchFamily="34" charset="0"/>
              </a:rPr>
              <a:t>Новострой или </a:t>
            </a:r>
            <a:r>
              <a:rPr lang="ru-RU" sz="2600" dirty="0" err="1">
                <a:ea typeface="Verdana" panose="020B0604030504040204" pitchFamily="34" charset="0"/>
              </a:rPr>
              <a:t>вторичка</a:t>
            </a:r>
            <a:endParaRPr lang="ru-RU" sz="2600" dirty="0">
              <a:ea typeface="Verdan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600" dirty="0">
                <a:ea typeface="Verdana" panose="020B0604030504040204" pitchFamily="34" charset="0"/>
              </a:rPr>
              <a:t>Этаж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600" dirty="0">
                <a:ea typeface="Verdana" panose="020B0604030504040204" pitchFamily="34" charset="0"/>
              </a:rPr>
              <a:t>Лифт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600" dirty="0">
                <a:ea typeface="Verdana" panose="020B0604030504040204" pitchFamily="34" charset="0"/>
              </a:rPr>
              <a:t>Район города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600" dirty="0">
                <a:ea typeface="Verdana" panose="020B0604030504040204" pitchFamily="34" charset="0"/>
              </a:rPr>
              <a:t>Удаленность от транспортных развязок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600" dirty="0">
                <a:ea typeface="Verdana" panose="020B0604030504040204" pitchFamily="34" charset="0"/>
              </a:rPr>
              <a:t>Состояние (новострой, вторичный рынок, планировка и т.д.)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600" i="0" dirty="0">
                <a:effectLst/>
                <a:ea typeface="Verdana" panose="020B0604030504040204" pitchFamily="34" charset="0"/>
              </a:rPr>
              <a:t>Возможна ли ипотека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600" dirty="0">
                <a:ea typeface="Verdana" panose="020B0604030504040204" pitchFamily="34" charset="0"/>
              </a:rPr>
              <a:t>И т.д.</a:t>
            </a:r>
            <a:endParaRPr lang="ru-RU" sz="2600" i="0" dirty="0">
              <a:effectLst/>
              <a:ea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687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460B6F-5681-4C38-B4B7-842F77D81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35" y="1371599"/>
            <a:ext cx="10475919" cy="4948941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7CD52CE-1668-46FD-A85D-BAC055020FD8}"/>
              </a:ext>
            </a:extLst>
          </p:cNvPr>
          <p:cNvSpPr txBox="1">
            <a:spLocks/>
          </p:cNvSpPr>
          <p:nvPr/>
        </p:nvSpPr>
        <p:spPr>
          <a:xfrm>
            <a:off x="593071" y="445263"/>
            <a:ext cx="11005849" cy="1031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4600" i="0" dirty="0">
                <a:effectLst/>
                <a:ea typeface="Verdana" panose="020B0604030504040204" pitchFamily="34" charset="0"/>
              </a:rPr>
              <a:t>Для оценки размера и условий привлечения  внешних заимствований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4600" dirty="0">
                <a:ea typeface="Verdana" panose="020B0604030504040204" pitchFamily="34" charset="0"/>
              </a:rPr>
              <a:t>используется ипотечный калькулятор любого банка</a:t>
            </a:r>
            <a:endParaRPr lang="ru-RU" sz="4600" i="0" dirty="0">
              <a:effectLst/>
              <a:ea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58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дзаголовок 2">
            <a:extLst>
              <a:ext uri="{FF2B5EF4-FFF2-40B4-BE49-F238E27FC236}">
                <a16:creationId xmlns:a16="http://schemas.microsoft.com/office/drawing/2014/main" id="{88B88170-4F08-4014-88E3-74366EB44C2C}"/>
              </a:ext>
            </a:extLst>
          </p:cNvPr>
          <p:cNvSpPr txBox="1">
            <a:spLocks/>
          </p:cNvSpPr>
          <p:nvPr/>
        </p:nvSpPr>
        <p:spPr>
          <a:xfrm>
            <a:off x="593075" y="1386864"/>
            <a:ext cx="11005849" cy="4084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i="0" dirty="0">
                <a:effectLst/>
                <a:ea typeface="Verdana" panose="020B0604030504040204" pitchFamily="34" charset="0"/>
              </a:rPr>
              <a:t>Собирается и анализируется следующая информация: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600" i="0" dirty="0">
              <a:effectLst/>
              <a:ea typeface="Verdan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ea typeface="Verdana" panose="020B0604030504040204" pitchFamily="34" charset="0"/>
              </a:rPr>
              <a:t>Процентная ставка ипотечного кредита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ea typeface="Verdana" panose="020B0604030504040204" pitchFamily="34" charset="0"/>
              </a:rPr>
              <a:t>Размер ежемесячного платежа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ea typeface="Verdana" panose="020B0604030504040204" pitchFamily="34" charset="0"/>
              </a:rPr>
              <a:t>Максимальный срок кредитования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ea typeface="Verdana" panose="020B0604030504040204" pitchFamily="34" charset="0"/>
              </a:rPr>
              <a:t>Сумма страховых платежей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ea typeface="Verdana" panose="020B0604030504040204" pitchFamily="34" charset="0"/>
              </a:rPr>
              <a:t>Условия страхования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ea typeface="Verdana" panose="020B0604030504040204" pitchFamily="34" charset="0"/>
              </a:rPr>
              <a:t>Минимальный первоначальный взнос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ea typeface="Verdana" panose="020B0604030504040204" pitchFamily="34" charset="0"/>
              </a:rPr>
              <a:t>Досрочное полное или частичное погашение займа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600" i="0" dirty="0">
              <a:effectLst/>
              <a:ea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095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5DA0A5-F1FC-4B27-B419-B7B60B423DA8}"/>
              </a:ext>
            </a:extLst>
          </p:cNvPr>
          <p:cNvSpPr txBox="1"/>
          <p:nvPr/>
        </p:nvSpPr>
        <p:spPr>
          <a:xfrm>
            <a:off x="5410746" y="1013511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Ваш статус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34D90EE-5DCF-4140-A9DE-0CB687A7E703}"/>
              </a:ext>
            </a:extLst>
          </p:cNvPr>
          <p:cNvGrpSpPr/>
          <p:nvPr/>
        </p:nvGrpSpPr>
        <p:grpSpPr>
          <a:xfrm>
            <a:off x="1514152" y="1424823"/>
            <a:ext cx="8906363" cy="369332"/>
            <a:chOff x="1061821" y="1484846"/>
            <a:chExt cx="8906363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D30FEF-E1C8-4119-9C48-E572974E5183}"/>
                </a:ext>
              </a:extLst>
            </p:cNvPr>
            <p:cNvSpPr txBox="1"/>
            <p:nvPr/>
          </p:nvSpPr>
          <p:spPr>
            <a:xfrm>
              <a:off x="1061821" y="1484846"/>
              <a:ext cx="148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Вам 25-27лет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FACD8-5675-4442-83C3-094EE2036140}"/>
                </a:ext>
              </a:extLst>
            </p:cNvPr>
            <p:cNvSpPr txBox="1"/>
            <p:nvPr/>
          </p:nvSpPr>
          <p:spPr>
            <a:xfrm>
              <a:off x="2580291" y="1484846"/>
              <a:ext cx="2830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Вы не замужем/не женаты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8C0D8C-2324-4744-A885-7DE79A1B08FB}"/>
                </a:ext>
              </a:extLst>
            </p:cNvPr>
            <p:cNvSpPr txBox="1"/>
            <p:nvPr/>
          </p:nvSpPr>
          <p:spPr>
            <a:xfrm>
              <a:off x="5540049" y="1484846"/>
              <a:ext cx="4428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У вас есть образование, профессия, работа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CAEF0D5-9151-4657-AA67-65BC72E38A78}"/>
              </a:ext>
            </a:extLst>
          </p:cNvPr>
          <p:cNvSpPr txBox="1"/>
          <p:nvPr/>
        </p:nvSpPr>
        <p:spPr>
          <a:xfrm>
            <a:off x="3751990" y="1811180"/>
            <a:ext cx="509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Доступные финансовые и материальные ресурсы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E69CD9E-E285-4239-ADBC-2D5C88239E05}"/>
              </a:ext>
            </a:extLst>
          </p:cNvPr>
          <p:cNvGrpSpPr/>
          <p:nvPr/>
        </p:nvGrpSpPr>
        <p:grpSpPr>
          <a:xfrm>
            <a:off x="5004737" y="2294739"/>
            <a:ext cx="2791983" cy="369332"/>
            <a:chOff x="370264" y="3324022"/>
            <a:chExt cx="2791983" cy="369332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A989628B-360F-4312-99B7-1174805FDC6E}"/>
                </a:ext>
              </a:extLst>
            </p:cNvPr>
            <p:cNvSpPr/>
            <p:nvPr/>
          </p:nvSpPr>
          <p:spPr>
            <a:xfrm>
              <a:off x="370264" y="3324022"/>
              <a:ext cx="2759327" cy="3681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66856A-EF96-446F-B1CC-05E7F4E40457}"/>
                </a:ext>
              </a:extLst>
            </p:cNvPr>
            <p:cNvSpPr txBox="1"/>
            <p:nvPr/>
          </p:nvSpPr>
          <p:spPr>
            <a:xfrm>
              <a:off x="370264" y="3324022"/>
              <a:ext cx="2791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Зарплата – 40 000 </a:t>
              </a:r>
              <a:r>
                <a:rPr lang="ru-RU" dirty="0" err="1"/>
                <a:t>руб</a:t>
              </a:r>
              <a:r>
                <a:rPr lang="ru-RU" dirty="0"/>
                <a:t>/</a:t>
              </a:r>
              <a:r>
                <a:rPr lang="ru-RU" dirty="0" err="1"/>
                <a:t>мес</a:t>
              </a:r>
              <a:endParaRPr lang="ru-RU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26F9715-D330-4A82-8856-7475403FB580}"/>
              </a:ext>
            </a:extLst>
          </p:cNvPr>
          <p:cNvGrpSpPr/>
          <p:nvPr/>
        </p:nvGrpSpPr>
        <p:grpSpPr>
          <a:xfrm>
            <a:off x="4576510" y="2900983"/>
            <a:ext cx="3581255" cy="507165"/>
            <a:chOff x="4705662" y="2890972"/>
            <a:chExt cx="3581255" cy="507165"/>
          </a:xfrm>
        </p:grpSpPr>
        <p:pic>
          <p:nvPicPr>
            <p:cNvPr id="65" name="Рисунок 64" descr="Дом">
              <a:extLst>
                <a:ext uri="{FF2B5EF4-FFF2-40B4-BE49-F238E27FC236}">
                  <a16:creationId xmlns:a16="http://schemas.microsoft.com/office/drawing/2014/main" id="{A37D41E0-C3FA-40ED-BDE9-949863883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05662" y="2890972"/>
              <a:ext cx="468603" cy="46860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3C44CF1-7378-4270-9A12-F582C5DA5DF2}"/>
                </a:ext>
              </a:extLst>
            </p:cNvPr>
            <p:cNvSpPr txBox="1"/>
            <p:nvPr/>
          </p:nvSpPr>
          <p:spPr>
            <a:xfrm>
              <a:off x="5181002" y="3028805"/>
              <a:ext cx="3105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Ипотека на длительный срок</a:t>
              </a:r>
            </a:p>
          </p:txBody>
        </p:sp>
      </p:grpSp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2BB4D1D6-0DB6-4FF2-B2E4-1D04A02BBB84}"/>
              </a:ext>
            </a:extLst>
          </p:cNvPr>
          <p:cNvSpPr/>
          <p:nvPr/>
        </p:nvSpPr>
        <p:spPr>
          <a:xfrm>
            <a:off x="4391403" y="4111132"/>
            <a:ext cx="3816096" cy="1841039"/>
          </a:xfrm>
          <a:custGeom>
            <a:avLst/>
            <a:gdLst>
              <a:gd name="connsiteX0" fmla="*/ 0 w 3816096"/>
              <a:gd name="connsiteY0" fmla="*/ 1841039 h 1841039"/>
              <a:gd name="connsiteX1" fmla="*/ 24384 w 3816096"/>
              <a:gd name="connsiteY1" fmla="*/ 1755695 h 1841039"/>
              <a:gd name="connsiteX2" fmla="*/ 36576 w 3816096"/>
              <a:gd name="connsiteY2" fmla="*/ 1719119 h 1841039"/>
              <a:gd name="connsiteX3" fmla="*/ 60960 w 3816096"/>
              <a:gd name="connsiteY3" fmla="*/ 1682543 h 1841039"/>
              <a:gd name="connsiteX4" fmla="*/ 85344 w 3816096"/>
              <a:gd name="connsiteY4" fmla="*/ 1633775 h 1841039"/>
              <a:gd name="connsiteX5" fmla="*/ 134112 w 3816096"/>
              <a:gd name="connsiteY5" fmla="*/ 1560623 h 1841039"/>
              <a:gd name="connsiteX6" fmla="*/ 219456 w 3816096"/>
              <a:gd name="connsiteY6" fmla="*/ 1487471 h 1841039"/>
              <a:gd name="connsiteX7" fmla="*/ 268224 w 3816096"/>
              <a:gd name="connsiteY7" fmla="*/ 1450895 h 1841039"/>
              <a:gd name="connsiteX8" fmla="*/ 438912 w 3816096"/>
              <a:gd name="connsiteY8" fmla="*/ 1328975 h 1841039"/>
              <a:gd name="connsiteX9" fmla="*/ 548640 w 3816096"/>
              <a:gd name="connsiteY9" fmla="*/ 1304591 h 1841039"/>
              <a:gd name="connsiteX10" fmla="*/ 804672 w 3816096"/>
              <a:gd name="connsiteY10" fmla="*/ 1316783 h 1841039"/>
              <a:gd name="connsiteX11" fmla="*/ 890016 w 3816096"/>
              <a:gd name="connsiteY11" fmla="*/ 1341167 h 1841039"/>
              <a:gd name="connsiteX12" fmla="*/ 975360 w 3816096"/>
              <a:gd name="connsiteY12" fmla="*/ 1365551 h 1841039"/>
              <a:gd name="connsiteX13" fmla="*/ 1097280 w 3816096"/>
              <a:gd name="connsiteY13" fmla="*/ 1438703 h 1841039"/>
              <a:gd name="connsiteX14" fmla="*/ 1182624 w 3816096"/>
              <a:gd name="connsiteY14" fmla="*/ 1475279 h 1841039"/>
              <a:gd name="connsiteX15" fmla="*/ 1377696 w 3816096"/>
              <a:gd name="connsiteY15" fmla="*/ 1487471 h 1841039"/>
              <a:gd name="connsiteX16" fmla="*/ 1645920 w 3816096"/>
              <a:gd name="connsiteY16" fmla="*/ 1487471 h 1841039"/>
              <a:gd name="connsiteX17" fmla="*/ 1743456 w 3816096"/>
              <a:gd name="connsiteY17" fmla="*/ 1438703 h 1841039"/>
              <a:gd name="connsiteX18" fmla="*/ 1840992 w 3816096"/>
              <a:gd name="connsiteY18" fmla="*/ 1328975 h 1841039"/>
              <a:gd name="connsiteX19" fmla="*/ 1889760 w 3816096"/>
              <a:gd name="connsiteY19" fmla="*/ 1268015 h 1841039"/>
              <a:gd name="connsiteX20" fmla="*/ 1975104 w 3816096"/>
              <a:gd name="connsiteY20" fmla="*/ 1170479 h 1841039"/>
              <a:gd name="connsiteX21" fmla="*/ 2023872 w 3816096"/>
              <a:gd name="connsiteY21" fmla="*/ 1085135 h 1841039"/>
              <a:gd name="connsiteX22" fmla="*/ 2036064 w 3816096"/>
              <a:gd name="connsiteY22" fmla="*/ 1036367 h 1841039"/>
              <a:gd name="connsiteX23" fmla="*/ 2060448 w 3816096"/>
              <a:gd name="connsiteY23" fmla="*/ 999791 h 1841039"/>
              <a:gd name="connsiteX24" fmla="*/ 2109216 w 3816096"/>
              <a:gd name="connsiteY24" fmla="*/ 902255 h 1841039"/>
              <a:gd name="connsiteX25" fmla="*/ 2145792 w 3816096"/>
              <a:gd name="connsiteY25" fmla="*/ 853487 h 1841039"/>
              <a:gd name="connsiteX26" fmla="*/ 2170176 w 3816096"/>
              <a:gd name="connsiteY26" fmla="*/ 792527 h 1841039"/>
              <a:gd name="connsiteX27" fmla="*/ 2267712 w 3816096"/>
              <a:gd name="connsiteY27" fmla="*/ 682799 h 1841039"/>
              <a:gd name="connsiteX28" fmla="*/ 2389632 w 3816096"/>
              <a:gd name="connsiteY28" fmla="*/ 609647 h 1841039"/>
              <a:gd name="connsiteX29" fmla="*/ 2499360 w 3816096"/>
              <a:gd name="connsiteY29" fmla="*/ 634031 h 1841039"/>
              <a:gd name="connsiteX30" fmla="*/ 2535936 w 3816096"/>
              <a:gd name="connsiteY30" fmla="*/ 646223 h 1841039"/>
              <a:gd name="connsiteX31" fmla="*/ 2645664 w 3816096"/>
              <a:gd name="connsiteY31" fmla="*/ 707183 h 1841039"/>
              <a:gd name="connsiteX32" fmla="*/ 2682240 w 3816096"/>
              <a:gd name="connsiteY32" fmla="*/ 719375 h 1841039"/>
              <a:gd name="connsiteX33" fmla="*/ 2791968 w 3816096"/>
              <a:gd name="connsiteY33" fmla="*/ 768143 h 1841039"/>
              <a:gd name="connsiteX34" fmla="*/ 2962656 w 3816096"/>
              <a:gd name="connsiteY34" fmla="*/ 816911 h 1841039"/>
              <a:gd name="connsiteX35" fmla="*/ 3096768 w 3816096"/>
              <a:gd name="connsiteY35" fmla="*/ 877871 h 1841039"/>
              <a:gd name="connsiteX36" fmla="*/ 3267456 w 3816096"/>
              <a:gd name="connsiteY36" fmla="*/ 853487 h 1841039"/>
              <a:gd name="connsiteX37" fmla="*/ 3328416 w 3816096"/>
              <a:gd name="connsiteY37" fmla="*/ 792527 h 1841039"/>
              <a:gd name="connsiteX38" fmla="*/ 3413760 w 3816096"/>
              <a:gd name="connsiteY38" fmla="*/ 719375 h 1841039"/>
              <a:gd name="connsiteX39" fmla="*/ 3474720 w 3816096"/>
              <a:gd name="connsiteY39" fmla="*/ 634031 h 1841039"/>
              <a:gd name="connsiteX40" fmla="*/ 3486912 w 3816096"/>
              <a:gd name="connsiteY40" fmla="*/ 597455 h 1841039"/>
              <a:gd name="connsiteX41" fmla="*/ 3535680 w 3816096"/>
              <a:gd name="connsiteY41" fmla="*/ 524303 h 1841039"/>
              <a:gd name="connsiteX42" fmla="*/ 3584448 w 3816096"/>
              <a:gd name="connsiteY42" fmla="*/ 438959 h 1841039"/>
              <a:gd name="connsiteX43" fmla="*/ 3669792 w 3816096"/>
              <a:gd name="connsiteY43" fmla="*/ 317039 h 1841039"/>
              <a:gd name="connsiteX44" fmla="*/ 3706368 w 3816096"/>
              <a:gd name="connsiteY44" fmla="*/ 207311 h 1841039"/>
              <a:gd name="connsiteX45" fmla="*/ 3730752 w 3816096"/>
              <a:gd name="connsiteY45" fmla="*/ 158543 h 1841039"/>
              <a:gd name="connsiteX46" fmla="*/ 3755136 w 3816096"/>
              <a:gd name="connsiteY46" fmla="*/ 97583 h 1841039"/>
              <a:gd name="connsiteX47" fmla="*/ 3791712 w 3816096"/>
              <a:gd name="connsiteY47" fmla="*/ 61007 h 1841039"/>
              <a:gd name="connsiteX48" fmla="*/ 3816096 w 3816096"/>
              <a:gd name="connsiteY48" fmla="*/ 47 h 184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816096" h="1841039">
                <a:moveTo>
                  <a:pt x="0" y="1841039"/>
                </a:moveTo>
                <a:cubicBezTo>
                  <a:pt x="8128" y="1812591"/>
                  <a:pt x="15882" y="1784034"/>
                  <a:pt x="24384" y="1755695"/>
                </a:cubicBezTo>
                <a:cubicBezTo>
                  <a:pt x="28077" y="1743385"/>
                  <a:pt x="30829" y="1730614"/>
                  <a:pt x="36576" y="1719119"/>
                </a:cubicBezTo>
                <a:cubicBezTo>
                  <a:pt x="43129" y="1706013"/>
                  <a:pt x="53690" y="1695265"/>
                  <a:pt x="60960" y="1682543"/>
                </a:cubicBezTo>
                <a:cubicBezTo>
                  <a:pt x="69977" y="1666763"/>
                  <a:pt x="75993" y="1649360"/>
                  <a:pt x="85344" y="1633775"/>
                </a:cubicBezTo>
                <a:cubicBezTo>
                  <a:pt x="100422" y="1608645"/>
                  <a:pt x="109728" y="1576879"/>
                  <a:pt x="134112" y="1560623"/>
                </a:cubicBezTo>
                <a:cubicBezTo>
                  <a:pt x="212429" y="1508412"/>
                  <a:pt x="124849" y="1570252"/>
                  <a:pt x="219456" y="1487471"/>
                </a:cubicBezTo>
                <a:cubicBezTo>
                  <a:pt x="234748" y="1474090"/>
                  <a:pt x="252796" y="1464119"/>
                  <a:pt x="268224" y="1450895"/>
                </a:cubicBezTo>
                <a:cubicBezTo>
                  <a:pt x="324682" y="1402502"/>
                  <a:pt x="344299" y="1344744"/>
                  <a:pt x="438912" y="1328975"/>
                </a:cubicBezTo>
                <a:cubicBezTo>
                  <a:pt x="524741" y="1314670"/>
                  <a:pt x="488612" y="1324600"/>
                  <a:pt x="548640" y="1304591"/>
                </a:cubicBezTo>
                <a:cubicBezTo>
                  <a:pt x="633984" y="1308655"/>
                  <a:pt x="719503" y="1309970"/>
                  <a:pt x="804672" y="1316783"/>
                </a:cubicBezTo>
                <a:cubicBezTo>
                  <a:pt x="828955" y="1318726"/>
                  <a:pt x="865885" y="1333928"/>
                  <a:pt x="890016" y="1341167"/>
                </a:cubicBezTo>
                <a:cubicBezTo>
                  <a:pt x="918355" y="1349669"/>
                  <a:pt x="946912" y="1357423"/>
                  <a:pt x="975360" y="1365551"/>
                </a:cubicBezTo>
                <a:cubicBezTo>
                  <a:pt x="1029800" y="1401845"/>
                  <a:pt x="1020228" y="1396675"/>
                  <a:pt x="1097280" y="1438703"/>
                </a:cubicBezTo>
                <a:cubicBezTo>
                  <a:pt x="1111886" y="1446670"/>
                  <a:pt x="1161090" y="1473012"/>
                  <a:pt x="1182624" y="1475279"/>
                </a:cubicBezTo>
                <a:cubicBezTo>
                  <a:pt x="1247417" y="1482099"/>
                  <a:pt x="1312672" y="1483407"/>
                  <a:pt x="1377696" y="1487471"/>
                </a:cubicBezTo>
                <a:cubicBezTo>
                  <a:pt x="1482688" y="1504970"/>
                  <a:pt x="1511632" y="1515448"/>
                  <a:pt x="1645920" y="1487471"/>
                </a:cubicBezTo>
                <a:cubicBezTo>
                  <a:pt x="1681505" y="1480057"/>
                  <a:pt x="1743456" y="1438703"/>
                  <a:pt x="1743456" y="1438703"/>
                </a:cubicBezTo>
                <a:cubicBezTo>
                  <a:pt x="1795840" y="1360127"/>
                  <a:pt x="1736600" y="1443806"/>
                  <a:pt x="1840992" y="1328975"/>
                </a:cubicBezTo>
                <a:cubicBezTo>
                  <a:pt x="1858496" y="1309720"/>
                  <a:pt x="1872472" y="1287464"/>
                  <a:pt x="1889760" y="1268015"/>
                </a:cubicBezTo>
                <a:cubicBezTo>
                  <a:pt x="1967780" y="1180243"/>
                  <a:pt x="1911579" y="1259414"/>
                  <a:pt x="1975104" y="1170479"/>
                </a:cubicBezTo>
                <a:cubicBezTo>
                  <a:pt x="1993721" y="1144415"/>
                  <a:pt x="2012593" y="1115213"/>
                  <a:pt x="2023872" y="1085135"/>
                </a:cubicBezTo>
                <a:cubicBezTo>
                  <a:pt x="2029756" y="1069446"/>
                  <a:pt x="2029463" y="1051768"/>
                  <a:pt x="2036064" y="1036367"/>
                </a:cubicBezTo>
                <a:cubicBezTo>
                  <a:pt x="2041836" y="1022899"/>
                  <a:pt x="2053895" y="1012897"/>
                  <a:pt x="2060448" y="999791"/>
                </a:cubicBezTo>
                <a:cubicBezTo>
                  <a:pt x="2111698" y="897292"/>
                  <a:pt x="2007827" y="1054339"/>
                  <a:pt x="2109216" y="902255"/>
                </a:cubicBezTo>
                <a:cubicBezTo>
                  <a:pt x="2120488" y="885348"/>
                  <a:pt x="2135924" y="871250"/>
                  <a:pt x="2145792" y="853487"/>
                </a:cubicBezTo>
                <a:cubicBezTo>
                  <a:pt x="2156420" y="834356"/>
                  <a:pt x="2158916" y="811293"/>
                  <a:pt x="2170176" y="792527"/>
                </a:cubicBezTo>
                <a:cubicBezTo>
                  <a:pt x="2182877" y="771358"/>
                  <a:pt x="2245094" y="698955"/>
                  <a:pt x="2267712" y="682799"/>
                </a:cubicBezTo>
                <a:cubicBezTo>
                  <a:pt x="2306278" y="655252"/>
                  <a:pt x="2389632" y="609647"/>
                  <a:pt x="2389632" y="609647"/>
                </a:cubicBezTo>
                <a:cubicBezTo>
                  <a:pt x="2426208" y="617775"/>
                  <a:pt x="2463010" y="624944"/>
                  <a:pt x="2499360" y="634031"/>
                </a:cubicBezTo>
                <a:cubicBezTo>
                  <a:pt x="2511828" y="637148"/>
                  <a:pt x="2524441" y="640476"/>
                  <a:pt x="2535936" y="646223"/>
                </a:cubicBezTo>
                <a:cubicBezTo>
                  <a:pt x="2573360" y="664935"/>
                  <a:pt x="2608240" y="688471"/>
                  <a:pt x="2645664" y="707183"/>
                </a:cubicBezTo>
                <a:cubicBezTo>
                  <a:pt x="2657159" y="712930"/>
                  <a:pt x="2670377" y="714432"/>
                  <a:pt x="2682240" y="719375"/>
                </a:cubicBezTo>
                <a:cubicBezTo>
                  <a:pt x="2719187" y="734770"/>
                  <a:pt x="2754164" y="754994"/>
                  <a:pt x="2791968" y="768143"/>
                </a:cubicBezTo>
                <a:cubicBezTo>
                  <a:pt x="2847856" y="787582"/>
                  <a:pt x="2907360" y="795846"/>
                  <a:pt x="2962656" y="816911"/>
                </a:cubicBezTo>
                <a:cubicBezTo>
                  <a:pt x="3207847" y="910317"/>
                  <a:pt x="2941907" y="839156"/>
                  <a:pt x="3096768" y="877871"/>
                </a:cubicBezTo>
                <a:cubicBezTo>
                  <a:pt x="3153664" y="869743"/>
                  <a:pt x="3213526" y="873356"/>
                  <a:pt x="3267456" y="853487"/>
                </a:cubicBezTo>
                <a:cubicBezTo>
                  <a:pt x="3294421" y="843553"/>
                  <a:pt x="3306938" y="811619"/>
                  <a:pt x="3328416" y="792527"/>
                </a:cubicBezTo>
                <a:cubicBezTo>
                  <a:pt x="3386235" y="741132"/>
                  <a:pt x="3366840" y="774116"/>
                  <a:pt x="3413760" y="719375"/>
                </a:cubicBezTo>
                <a:cubicBezTo>
                  <a:pt x="3420387" y="711643"/>
                  <a:pt x="3467001" y="649469"/>
                  <a:pt x="3474720" y="634031"/>
                </a:cubicBezTo>
                <a:cubicBezTo>
                  <a:pt x="3480467" y="622536"/>
                  <a:pt x="3480671" y="608689"/>
                  <a:pt x="3486912" y="597455"/>
                </a:cubicBezTo>
                <a:cubicBezTo>
                  <a:pt x="3501144" y="571837"/>
                  <a:pt x="3520321" y="549262"/>
                  <a:pt x="3535680" y="524303"/>
                </a:cubicBezTo>
                <a:cubicBezTo>
                  <a:pt x="3552852" y="496398"/>
                  <a:pt x="3566857" y="466602"/>
                  <a:pt x="3584448" y="438959"/>
                </a:cubicBezTo>
                <a:cubicBezTo>
                  <a:pt x="3634860" y="359740"/>
                  <a:pt x="3615157" y="417203"/>
                  <a:pt x="3669792" y="317039"/>
                </a:cubicBezTo>
                <a:cubicBezTo>
                  <a:pt x="3712484" y="238770"/>
                  <a:pt x="3679615" y="278651"/>
                  <a:pt x="3706368" y="207311"/>
                </a:cubicBezTo>
                <a:cubicBezTo>
                  <a:pt x="3712750" y="190293"/>
                  <a:pt x="3723371" y="175151"/>
                  <a:pt x="3730752" y="158543"/>
                </a:cubicBezTo>
                <a:cubicBezTo>
                  <a:pt x="3739640" y="138544"/>
                  <a:pt x="3743537" y="116142"/>
                  <a:pt x="3755136" y="97583"/>
                </a:cubicBezTo>
                <a:cubicBezTo>
                  <a:pt x="3764274" y="82962"/>
                  <a:pt x="3779520" y="73199"/>
                  <a:pt x="3791712" y="61007"/>
                </a:cubicBezTo>
                <a:cubicBezTo>
                  <a:pt x="3804701" y="-3938"/>
                  <a:pt x="3783182" y="47"/>
                  <a:pt x="3816096" y="47"/>
                </a:cubicBezTo>
              </a:path>
            </a:pathLst>
          </a:cu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D52FA6E-B005-4500-9363-416E14AB9249}"/>
              </a:ext>
            </a:extLst>
          </p:cNvPr>
          <p:cNvGrpSpPr/>
          <p:nvPr/>
        </p:nvGrpSpPr>
        <p:grpSpPr>
          <a:xfrm>
            <a:off x="5709193" y="5499751"/>
            <a:ext cx="3432253" cy="489270"/>
            <a:chOff x="5709193" y="5499751"/>
            <a:chExt cx="3432253" cy="489270"/>
          </a:xfrm>
        </p:grpSpPr>
        <p:sp>
          <p:nvSpPr>
            <p:cNvPr id="90" name="Блок-схема: узел 89">
              <a:extLst>
                <a:ext uri="{FF2B5EF4-FFF2-40B4-BE49-F238E27FC236}">
                  <a16:creationId xmlns:a16="http://schemas.microsoft.com/office/drawing/2014/main" id="{1F25F0E0-F76A-4A44-A744-BCB2B502F319}"/>
                </a:ext>
              </a:extLst>
            </p:cNvPr>
            <p:cNvSpPr/>
            <p:nvPr/>
          </p:nvSpPr>
          <p:spPr>
            <a:xfrm>
              <a:off x="5709193" y="5499751"/>
              <a:ext cx="258141" cy="236795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A3BAC26-A7D7-461D-BF3C-6FDA925EFD48}"/>
                </a:ext>
              </a:extLst>
            </p:cNvPr>
            <p:cNvSpPr txBox="1"/>
            <p:nvPr/>
          </p:nvSpPr>
          <p:spPr>
            <a:xfrm>
              <a:off x="5991738" y="5619689"/>
              <a:ext cx="3149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Момент оформления ипотеки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0450F50-7702-4783-8A60-B369341ECAC5}"/>
              </a:ext>
            </a:extLst>
          </p:cNvPr>
          <p:cNvGrpSpPr/>
          <p:nvPr/>
        </p:nvGrpSpPr>
        <p:grpSpPr>
          <a:xfrm>
            <a:off x="6678457" y="4452688"/>
            <a:ext cx="3816096" cy="369332"/>
            <a:chOff x="6678457" y="4452688"/>
            <a:chExt cx="3816096" cy="369332"/>
          </a:xfrm>
        </p:grpSpPr>
        <p:sp>
          <p:nvSpPr>
            <p:cNvPr id="91" name="Блок-схема: узел 90">
              <a:extLst>
                <a:ext uri="{FF2B5EF4-FFF2-40B4-BE49-F238E27FC236}">
                  <a16:creationId xmlns:a16="http://schemas.microsoft.com/office/drawing/2014/main" id="{051DE291-CEB2-4475-9EA8-BD282080B3A4}"/>
                </a:ext>
              </a:extLst>
            </p:cNvPr>
            <p:cNvSpPr/>
            <p:nvPr/>
          </p:nvSpPr>
          <p:spPr>
            <a:xfrm>
              <a:off x="6678457" y="4568658"/>
              <a:ext cx="258141" cy="236795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6AB23BE-80D6-4808-9918-EC26D646EB49}"/>
                </a:ext>
              </a:extLst>
            </p:cNvPr>
            <p:cNvSpPr txBox="1"/>
            <p:nvPr/>
          </p:nvSpPr>
          <p:spPr>
            <a:xfrm>
              <a:off x="6995518" y="4452688"/>
              <a:ext cx="349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Момент  продажи недвижимости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76947D3-5063-48A8-AC6B-E04C56514654}"/>
              </a:ext>
            </a:extLst>
          </p:cNvPr>
          <p:cNvGrpSpPr/>
          <p:nvPr/>
        </p:nvGrpSpPr>
        <p:grpSpPr>
          <a:xfrm>
            <a:off x="3634699" y="4171607"/>
            <a:ext cx="4868816" cy="2543959"/>
            <a:chOff x="886109" y="3957676"/>
            <a:chExt cx="4868816" cy="254395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9E5599D-7CCB-4F8C-9E47-F8E00CA6C901}"/>
                </a:ext>
              </a:extLst>
            </p:cNvPr>
            <p:cNvSpPr txBox="1"/>
            <p:nvPr/>
          </p:nvSpPr>
          <p:spPr>
            <a:xfrm>
              <a:off x="1954093" y="6132303"/>
              <a:ext cx="2414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Экономические циклы</a:t>
              </a:r>
            </a:p>
          </p:txBody>
        </p: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F79C149D-8B07-48A4-B480-428EDE1653E9}"/>
                </a:ext>
              </a:extLst>
            </p:cNvPr>
            <p:cNvCxnSpPr>
              <a:cxnSpLocks/>
            </p:cNvCxnSpPr>
            <p:nvPr/>
          </p:nvCxnSpPr>
          <p:spPr>
            <a:xfrm>
              <a:off x="1353107" y="3974592"/>
              <a:ext cx="0" cy="203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9C08EDC2-40FB-4A75-A9BB-EF70EFD5D7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3107" y="6004560"/>
              <a:ext cx="427114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E1A3883-AF47-4F57-82A9-714B357232CE}"/>
                </a:ext>
              </a:extLst>
            </p:cNvPr>
            <p:cNvSpPr txBox="1"/>
            <p:nvPr/>
          </p:nvSpPr>
          <p:spPr>
            <a:xfrm rot="16200000">
              <a:off x="730874" y="4112911"/>
              <a:ext cx="679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Цена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6E24C12-E1E6-4656-ABD7-3335A0C4DBC9}"/>
                </a:ext>
              </a:extLst>
            </p:cNvPr>
            <p:cNvSpPr txBox="1"/>
            <p:nvPr/>
          </p:nvSpPr>
          <p:spPr>
            <a:xfrm>
              <a:off x="4944831" y="6117571"/>
              <a:ext cx="810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Время</a:t>
              </a:r>
            </a:p>
          </p:txBody>
        </p:sp>
      </p:grpSp>
      <p:sp>
        <p:nvSpPr>
          <p:cNvPr id="31" name="Подзаголовок 2">
            <a:extLst>
              <a:ext uri="{FF2B5EF4-FFF2-40B4-BE49-F238E27FC236}">
                <a16:creationId xmlns:a16="http://schemas.microsoft.com/office/drawing/2014/main" id="{6468A182-FC4F-43D9-9D5C-1A9F19DF3CA7}"/>
              </a:ext>
            </a:extLst>
          </p:cNvPr>
          <p:cNvSpPr txBox="1">
            <a:spLocks/>
          </p:cNvSpPr>
          <p:nvPr/>
        </p:nvSpPr>
        <p:spPr>
          <a:xfrm>
            <a:off x="593071" y="445262"/>
            <a:ext cx="11005849" cy="37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i="0" dirty="0">
                <a:effectLst/>
                <a:ea typeface="Verdana" panose="020B0604030504040204" pitchFamily="34" charset="0"/>
              </a:rPr>
              <a:t>УСЛОВИЯ ИГРЫ (Вариант 1) 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648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E9CD9534-26FB-46C3-A12B-22C59B1A019D}"/>
              </a:ext>
            </a:extLst>
          </p:cNvPr>
          <p:cNvSpPr txBox="1">
            <a:spLocks/>
          </p:cNvSpPr>
          <p:nvPr/>
        </p:nvSpPr>
        <p:spPr>
          <a:xfrm>
            <a:off x="593071" y="445262"/>
            <a:ext cx="11005849" cy="37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i="0" dirty="0">
                <a:effectLst/>
                <a:ea typeface="Verdana" panose="020B0604030504040204" pitchFamily="34" charset="0"/>
              </a:rPr>
              <a:t>УСЛОВИЯ ИГРЫ (Вариант 2) 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DA0A5-F1FC-4B27-B419-B7B60B423DA8}"/>
              </a:ext>
            </a:extLst>
          </p:cNvPr>
          <p:cNvSpPr txBox="1"/>
          <p:nvPr/>
        </p:nvSpPr>
        <p:spPr>
          <a:xfrm>
            <a:off x="5410746" y="1013511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Ваш статус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34D90EE-5DCF-4140-A9DE-0CB687A7E703}"/>
              </a:ext>
            </a:extLst>
          </p:cNvPr>
          <p:cNvGrpSpPr/>
          <p:nvPr/>
        </p:nvGrpSpPr>
        <p:grpSpPr>
          <a:xfrm>
            <a:off x="1642813" y="1376748"/>
            <a:ext cx="8906363" cy="369332"/>
            <a:chOff x="1061821" y="1484846"/>
            <a:chExt cx="8906363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D30FEF-E1C8-4119-9C48-E572974E5183}"/>
                </a:ext>
              </a:extLst>
            </p:cNvPr>
            <p:cNvSpPr txBox="1"/>
            <p:nvPr/>
          </p:nvSpPr>
          <p:spPr>
            <a:xfrm>
              <a:off x="1061821" y="1484846"/>
              <a:ext cx="148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Вам 25-27лет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FACD8-5675-4442-83C3-094EE2036140}"/>
                </a:ext>
              </a:extLst>
            </p:cNvPr>
            <p:cNvSpPr txBox="1"/>
            <p:nvPr/>
          </p:nvSpPr>
          <p:spPr>
            <a:xfrm>
              <a:off x="2580291" y="1484846"/>
              <a:ext cx="2830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Вы не замужем/не женаты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8C0D8C-2324-4744-A885-7DE79A1B08FB}"/>
                </a:ext>
              </a:extLst>
            </p:cNvPr>
            <p:cNvSpPr txBox="1"/>
            <p:nvPr/>
          </p:nvSpPr>
          <p:spPr>
            <a:xfrm>
              <a:off x="5540049" y="1484846"/>
              <a:ext cx="4428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У вас есть образование, профессия, работа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CAEF0D5-9151-4657-AA67-65BC72E38A78}"/>
              </a:ext>
            </a:extLst>
          </p:cNvPr>
          <p:cNvSpPr txBox="1"/>
          <p:nvPr/>
        </p:nvSpPr>
        <p:spPr>
          <a:xfrm>
            <a:off x="4356676" y="1811180"/>
            <a:ext cx="396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Финансовые и материальные ресурсы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989628B-360F-4312-99B7-1174805FDC6E}"/>
              </a:ext>
            </a:extLst>
          </p:cNvPr>
          <p:cNvSpPr/>
          <p:nvPr/>
        </p:nvSpPr>
        <p:spPr>
          <a:xfrm>
            <a:off x="3294314" y="2345340"/>
            <a:ext cx="6692512" cy="368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Зарплата – 40 000 </a:t>
            </a:r>
            <a:r>
              <a:rPr lang="ru-RU" dirty="0" err="1"/>
              <a:t>руб</a:t>
            </a:r>
            <a:r>
              <a:rPr lang="ru-RU" dirty="0"/>
              <a:t>/</a:t>
            </a:r>
            <a:r>
              <a:rPr lang="ru-RU" dirty="0" err="1"/>
              <a:t>мес</a:t>
            </a:r>
            <a:r>
              <a:rPr lang="ru-RU" dirty="0"/>
              <a:t> + </a:t>
            </a:r>
            <a:r>
              <a:rPr lang="ru-RU" b="1" dirty="0">
                <a:solidFill>
                  <a:srgbClr val="1C9C44"/>
                </a:solidFill>
              </a:rPr>
              <a:t>наследство/сбережения 1 000 000   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26F9715-D330-4A82-8856-7475403FB580}"/>
              </a:ext>
            </a:extLst>
          </p:cNvPr>
          <p:cNvGrpSpPr/>
          <p:nvPr/>
        </p:nvGrpSpPr>
        <p:grpSpPr>
          <a:xfrm>
            <a:off x="3984966" y="3128474"/>
            <a:ext cx="4272149" cy="507165"/>
            <a:chOff x="4705662" y="2890972"/>
            <a:chExt cx="4272149" cy="507165"/>
          </a:xfrm>
        </p:grpSpPr>
        <p:pic>
          <p:nvPicPr>
            <p:cNvPr id="65" name="Рисунок 64" descr="Дом">
              <a:extLst>
                <a:ext uri="{FF2B5EF4-FFF2-40B4-BE49-F238E27FC236}">
                  <a16:creationId xmlns:a16="http://schemas.microsoft.com/office/drawing/2014/main" id="{A37D41E0-C3FA-40ED-BDE9-949863883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05662" y="2890972"/>
              <a:ext cx="468603" cy="46860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3C44CF1-7378-4270-9A12-F582C5DA5DF2}"/>
                </a:ext>
              </a:extLst>
            </p:cNvPr>
            <p:cNvSpPr txBox="1"/>
            <p:nvPr/>
          </p:nvSpPr>
          <p:spPr>
            <a:xfrm>
              <a:off x="5181002" y="3028805"/>
              <a:ext cx="3796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Ипотека на менее длительный срок</a:t>
              </a:r>
            </a:p>
          </p:txBody>
        </p:sp>
      </p:grpSp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2BB4D1D6-0DB6-4FF2-B2E4-1D04A02BBB84}"/>
              </a:ext>
            </a:extLst>
          </p:cNvPr>
          <p:cNvSpPr/>
          <p:nvPr/>
        </p:nvSpPr>
        <p:spPr>
          <a:xfrm>
            <a:off x="4391403" y="4111132"/>
            <a:ext cx="3816096" cy="1841039"/>
          </a:xfrm>
          <a:custGeom>
            <a:avLst/>
            <a:gdLst>
              <a:gd name="connsiteX0" fmla="*/ 0 w 3816096"/>
              <a:gd name="connsiteY0" fmla="*/ 1841039 h 1841039"/>
              <a:gd name="connsiteX1" fmla="*/ 24384 w 3816096"/>
              <a:gd name="connsiteY1" fmla="*/ 1755695 h 1841039"/>
              <a:gd name="connsiteX2" fmla="*/ 36576 w 3816096"/>
              <a:gd name="connsiteY2" fmla="*/ 1719119 h 1841039"/>
              <a:gd name="connsiteX3" fmla="*/ 60960 w 3816096"/>
              <a:gd name="connsiteY3" fmla="*/ 1682543 h 1841039"/>
              <a:gd name="connsiteX4" fmla="*/ 85344 w 3816096"/>
              <a:gd name="connsiteY4" fmla="*/ 1633775 h 1841039"/>
              <a:gd name="connsiteX5" fmla="*/ 134112 w 3816096"/>
              <a:gd name="connsiteY5" fmla="*/ 1560623 h 1841039"/>
              <a:gd name="connsiteX6" fmla="*/ 219456 w 3816096"/>
              <a:gd name="connsiteY6" fmla="*/ 1487471 h 1841039"/>
              <a:gd name="connsiteX7" fmla="*/ 268224 w 3816096"/>
              <a:gd name="connsiteY7" fmla="*/ 1450895 h 1841039"/>
              <a:gd name="connsiteX8" fmla="*/ 438912 w 3816096"/>
              <a:gd name="connsiteY8" fmla="*/ 1328975 h 1841039"/>
              <a:gd name="connsiteX9" fmla="*/ 548640 w 3816096"/>
              <a:gd name="connsiteY9" fmla="*/ 1304591 h 1841039"/>
              <a:gd name="connsiteX10" fmla="*/ 804672 w 3816096"/>
              <a:gd name="connsiteY10" fmla="*/ 1316783 h 1841039"/>
              <a:gd name="connsiteX11" fmla="*/ 890016 w 3816096"/>
              <a:gd name="connsiteY11" fmla="*/ 1341167 h 1841039"/>
              <a:gd name="connsiteX12" fmla="*/ 975360 w 3816096"/>
              <a:gd name="connsiteY12" fmla="*/ 1365551 h 1841039"/>
              <a:gd name="connsiteX13" fmla="*/ 1097280 w 3816096"/>
              <a:gd name="connsiteY13" fmla="*/ 1438703 h 1841039"/>
              <a:gd name="connsiteX14" fmla="*/ 1182624 w 3816096"/>
              <a:gd name="connsiteY14" fmla="*/ 1475279 h 1841039"/>
              <a:gd name="connsiteX15" fmla="*/ 1377696 w 3816096"/>
              <a:gd name="connsiteY15" fmla="*/ 1487471 h 1841039"/>
              <a:gd name="connsiteX16" fmla="*/ 1645920 w 3816096"/>
              <a:gd name="connsiteY16" fmla="*/ 1487471 h 1841039"/>
              <a:gd name="connsiteX17" fmla="*/ 1743456 w 3816096"/>
              <a:gd name="connsiteY17" fmla="*/ 1438703 h 1841039"/>
              <a:gd name="connsiteX18" fmla="*/ 1840992 w 3816096"/>
              <a:gd name="connsiteY18" fmla="*/ 1328975 h 1841039"/>
              <a:gd name="connsiteX19" fmla="*/ 1889760 w 3816096"/>
              <a:gd name="connsiteY19" fmla="*/ 1268015 h 1841039"/>
              <a:gd name="connsiteX20" fmla="*/ 1975104 w 3816096"/>
              <a:gd name="connsiteY20" fmla="*/ 1170479 h 1841039"/>
              <a:gd name="connsiteX21" fmla="*/ 2023872 w 3816096"/>
              <a:gd name="connsiteY21" fmla="*/ 1085135 h 1841039"/>
              <a:gd name="connsiteX22" fmla="*/ 2036064 w 3816096"/>
              <a:gd name="connsiteY22" fmla="*/ 1036367 h 1841039"/>
              <a:gd name="connsiteX23" fmla="*/ 2060448 w 3816096"/>
              <a:gd name="connsiteY23" fmla="*/ 999791 h 1841039"/>
              <a:gd name="connsiteX24" fmla="*/ 2109216 w 3816096"/>
              <a:gd name="connsiteY24" fmla="*/ 902255 h 1841039"/>
              <a:gd name="connsiteX25" fmla="*/ 2145792 w 3816096"/>
              <a:gd name="connsiteY25" fmla="*/ 853487 h 1841039"/>
              <a:gd name="connsiteX26" fmla="*/ 2170176 w 3816096"/>
              <a:gd name="connsiteY26" fmla="*/ 792527 h 1841039"/>
              <a:gd name="connsiteX27" fmla="*/ 2267712 w 3816096"/>
              <a:gd name="connsiteY27" fmla="*/ 682799 h 1841039"/>
              <a:gd name="connsiteX28" fmla="*/ 2389632 w 3816096"/>
              <a:gd name="connsiteY28" fmla="*/ 609647 h 1841039"/>
              <a:gd name="connsiteX29" fmla="*/ 2499360 w 3816096"/>
              <a:gd name="connsiteY29" fmla="*/ 634031 h 1841039"/>
              <a:gd name="connsiteX30" fmla="*/ 2535936 w 3816096"/>
              <a:gd name="connsiteY30" fmla="*/ 646223 h 1841039"/>
              <a:gd name="connsiteX31" fmla="*/ 2645664 w 3816096"/>
              <a:gd name="connsiteY31" fmla="*/ 707183 h 1841039"/>
              <a:gd name="connsiteX32" fmla="*/ 2682240 w 3816096"/>
              <a:gd name="connsiteY32" fmla="*/ 719375 h 1841039"/>
              <a:gd name="connsiteX33" fmla="*/ 2791968 w 3816096"/>
              <a:gd name="connsiteY33" fmla="*/ 768143 h 1841039"/>
              <a:gd name="connsiteX34" fmla="*/ 2962656 w 3816096"/>
              <a:gd name="connsiteY34" fmla="*/ 816911 h 1841039"/>
              <a:gd name="connsiteX35" fmla="*/ 3096768 w 3816096"/>
              <a:gd name="connsiteY35" fmla="*/ 877871 h 1841039"/>
              <a:gd name="connsiteX36" fmla="*/ 3267456 w 3816096"/>
              <a:gd name="connsiteY36" fmla="*/ 853487 h 1841039"/>
              <a:gd name="connsiteX37" fmla="*/ 3328416 w 3816096"/>
              <a:gd name="connsiteY37" fmla="*/ 792527 h 1841039"/>
              <a:gd name="connsiteX38" fmla="*/ 3413760 w 3816096"/>
              <a:gd name="connsiteY38" fmla="*/ 719375 h 1841039"/>
              <a:gd name="connsiteX39" fmla="*/ 3474720 w 3816096"/>
              <a:gd name="connsiteY39" fmla="*/ 634031 h 1841039"/>
              <a:gd name="connsiteX40" fmla="*/ 3486912 w 3816096"/>
              <a:gd name="connsiteY40" fmla="*/ 597455 h 1841039"/>
              <a:gd name="connsiteX41" fmla="*/ 3535680 w 3816096"/>
              <a:gd name="connsiteY41" fmla="*/ 524303 h 1841039"/>
              <a:gd name="connsiteX42" fmla="*/ 3584448 w 3816096"/>
              <a:gd name="connsiteY42" fmla="*/ 438959 h 1841039"/>
              <a:gd name="connsiteX43" fmla="*/ 3669792 w 3816096"/>
              <a:gd name="connsiteY43" fmla="*/ 317039 h 1841039"/>
              <a:gd name="connsiteX44" fmla="*/ 3706368 w 3816096"/>
              <a:gd name="connsiteY44" fmla="*/ 207311 h 1841039"/>
              <a:gd name="connsiteX45" fmla="*/ 3730752 w 3816096"/>
              <a:gd name="connsiteY45" fmla="*/ 158543 h 1841039"/>
              <a:gd name="connsiteX46" fmla="*/ 3755136 w 3816096"/>
              <a:gd name="connsiteY46" fmla="*/ 97583 h 1841039"/>
              <a:gd name="connsiteX47" fmla="*/ 3791712 w 3816096"/>
              <a:gd name="connsiteY47" fmla="*/ 61007 h 1841039"/>
              <a:gd name="connsiteX48" fmla="*/ 3816096 w 3816096"/>
              <a:gd name="connsiteY48" fmla="*/ 47 h 184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816096" h="1841039">
                <a:moveTo>
                  <a:pt x="0" y="1841039"/>
                </a:moveTo>
                <a:cubicBezTo>
                  <a:pt x="8128" y="1812591"/>
                  <a:pt x="15882" y="1784034"/>
                  <a:pt x="24384" y="1755695"/>
                </a:cubicBezTo>
                <a:cubicBezTo>
                  <a:pt x="28077" y="1743385"/>
                  <a:pt x="30829" y="1730614"/>
                  <a:pt x="36576" y="1719119"/>
                </a:cubicBezTo>
                <a:cubicBezTo>
                  <a:pt x="43129" y="1706013"/>
                  <a:pt x="53690" y="1695265"/>
                  <a:pt x="60960" y="1682543"/>
                </a:cubicBezTo>
                <a:cubicBezTo>
                  <a:pt x="69977" y="1666763"/>
                  <a:pt x="75993" y="1649360"/>
                  <a:pt x="85344" y="1633775"/>
                </a:cubicBezTo>
                <a:cubicBezTo>
                  <a:pt x="100422" y="1608645"/>
                  <a:pt x="109728" y="1576879"/>
                  <a:pt x="134112" y="1560623"/>
                </a:cubicBezTo>
                <a:cubicBezTo>
                  <a:pt x="212429" y="1508412"/>
                  <a:pt x="124849" y="1570252"/>
                  <a:pt x="219456" y="1487471"/>
                </a:cubicBezTo>
                <a:cubicBezTo>
                  <a:pt x="234748" y="1474090"/>
                  <a:pt x="252796" y="1464119"/>
                  <a:pt x="268224" y="1450895"/>
                </a:cubicBezTo>
                <a:cubicBezTo>
                  <a:pt x="324682" y="1402502"/>
                  <a:pt x="344299" y="1344744"/>
                  <a:pt x="438912" y="1328975"/>
                </a:cubicBezTo>
                <a:cubicBezTo>
                  <a:pt x="524741" y="1314670"/>
                  <a:pt x="488612" y="1324600"/>
                  <a:pt x="548640" y="1304591"/>
                </a:cubicBezTo>
                <a:cubicBezTo>
                  <a:pt x="633984" y="1308655"/>
                  <a:pt x="719503" y="1309970"/>
                  <a:pt x="804672" y="1316783"/>
                </a:cubicBezTo>
                <a:cubicBezTo>
                  <a:pt x="828955" y="1318726"/>
                  <a:pt x="865885" y="1333928"/>
                  <a:pt x="890016" y="1341167"/>
                </a:cubicBezTo>
                <a:cubicBezTo>
                  <a:pt x="918355" y="1349669"/>
                  <a:pt x="946912" y="1357423"/>
                  <a:pt x="975360" y="1365551"/>
                </a:cubicBezTo>
                <a:cubicBezTo>
                  <a:pt x="1029800" y="1401845"/>
                  <a:pt x="1020228" y="1396675"/>
                  <a:pt x="1097280" y="1438703"/>
                </a:cubicBezTo>
                <a:cubicBezTo>
                  <a:pt x="1111886" y="1446670"/>
                  <a:pt x="1161090" y="1473012"/>
                  <a:pt x="1182624" y="1475279"/>
                </a:cubicBezTo>
                <a:cubicBezTo>
                  <a:pt x="1247417" y="1482099"/>
                  <a:pt x="1312672" y="1483407"/>
                  <a:pt x="1377696" y="1487471"/>
                </a:cubicBezTo>
                <a:cubicBezTo>
                  <a:pt x="1482688" y="1504970"/>
                  <a:pt x="1511632" y="1515448"/>
                  <a:pt x="1645920" y="1487471"/>
                </a:cubicBezTo>
                <a:cubicBezTo>
                  <a:pt x="1681505" y="1480057"/>
                  <a:pt x="1743456" y="1438703"/>
                  <a:pt x="1743456" y="1438703"/>
                </a:cubicBezTo>
                <a:cubicBezTo>
                  <a:pt x="1795840" y="1360127"/>
                  <a:pt x="1736600" y="1443806"/>
                  <a:pt x="1840992" y="1328975"/>
                </a:cubicBezTo>
                <a:cubicBezTo>
                  <a:pt x="1858496" y="1309720"/>
                  <a:pt x="1872472" y="1287464"/>
                  <a:pt x="1889760" y="1268015"/>
                </a:cubicBezTo>
                <a:cubicBezTo>
                  <a:pt x="1967780" y="1180243"/>
                  <a:pt x="1911579" y="1259414"/>
                  <a:pt x="1975104" y="1170479"/>
                </a:cubicBezTo>
                <a:cubicBezTo>
                  <a:pt x="1993721" y="1144415"/>
                  <a:pt x="2012593" y="1115213"/>
                  <a:pt x="2023872" y="1085135"/>
                </a:cubicBezTo>
                <a:cubicBezTo>
                  <a:pt x="2029756" y="1069446"/>
                  <a:pt x="2029463" y="1051768"/>
                  <a:pt x="2036064" y="1036367"/>
                </a:cubicBezTo>
                <a:cubicBezTo>
                  <a:pt x="2041836" y="1022899"/>
                  <a:pt x="2053895" y="1012897"/>
                  <a:pt x="2060448" y="999791"/>
                </a:cubicBezTo>
                <a:cubicBezTo>
                  <a:pt x="2111698" y="897292"/>
                  <a:pt x="2007827" y="1054339"/>
                  <a:pt x="2109216" y="902255"/>
                </a:cubicBezTo>
                <a:cubicBezTo>
                  <a:pt x="2120488" y="885348"/>
                  <a:pt x="2135924" y="871250"/>
                  <a:pt x="2145792" y="853487"/>
                </a:cubicBezTo>
                <a:cubicBezTo>
                  <a:pt x="2156420" y="834356"/>
                  <a:pt x="2158916" y="811293"/>
                  <a:pt x="2170176" y="792527"/>
                </a:cubicBezTo>
                <a:cubicBezTo>
                  <a:pt x="2182877" y="771358"/>
                  <a:pt x="2245094" y="698955"/>
                  <a:pt x="2267712" y="682799"/>
                </a:cubicBezTo>
                <a:cubicBezTo>
                  <a:pt x="2306278" y="655252"/>
                  <a:pt x="2389632" y="609647"/>
                  <a:pt x="2389632" y="609647"/>
                </a:cubicBezTo>
                <a:cubicBezTo>
                  <a:pt x="2426208" y="617775"/>
                  <a:pt x="2463010" y="624944"/>
                  <a:pt x="2499360" y="634031"/>
                </a:cubicBezTo>
                <a:cubicBezTo>
                  <a:pt x="2511828" y="637148"/>
                  <a:pt x="2524441" y="640476"/>
                  <a:pt x="2535936" y="646223"/>
                </a:cubicBezTo>
                <a:cubicBezTo>
                  <a:pt x="2573360" y="664935"/>
                  <a:pt x="2608240" y="688471"/>
                  <a:pt x="2645664" y="707183"/>
                </a:cubicBezTo>
                <a:cubicBezTo>
                  <a:pt x="2657159" y="712930"/>
                  <a:pt x="2670377" y="714432"/>
                  <a:pt x="2682240" y="719375"/>
                </a:cubicBezTo>
                <a:cubicBezTo>
                  <a:pt x="2719187" y="734770"/>
                  <a:pt x="2754164" y="754994"/>
                  <a:pt x="2791968" y="768143"/>
                </a:cubicBezTo>
                <a:cubicBezTo>
                  <a:pt x="2847856" y="787582"/>
                  <a:pt x="2907360" y="795846"/>
                  <a:pt x="2962656" y="816911"/>
                </a:cubicBezTo>
                <a:cubicBezTo>
                  <a:pt x="3207847" y="910317"/>
                  <a:pt x="2941907" y="839156"/>
                  <a:pt x="3096768" y="877871"/>
                </a:cubicBezTo>
                <a:cubicBezTo>
                  <a:pt x="3153664" y="869743"/>
                  <a:pt x="3213526" y="873356"/>
                  <a:pt x="3267456" y="853487"/>
                </a:cubicBezTo>
                <a:cubicBezTo>
                  <a:pt x="3294421" y="843553"/>
                  <a:pt x="3306938" y="811619"/>
                  <a:pt x="3328416" y="792527"/>
                </a:cubicBezTo>
                <a:cubicBezTo>
                  <a:pt x="3386235" y="741132"/>
                  <a:pt x="3366840" y="774116"/>
                  <a:pt x="3413760" y="719375"/>
                </a:cubicBezTo>
                <a:cubicBezTo>
                  <a:pt x="3420387" y="711643"/>
                  <a:pt x="3467001" y="649469"/>
                  <a:pt x="3474720" y="634031"/>
                </a:cubicBezTo>
                <a:cubicBezTo>
                  <a:pt x="3480467" y="622536"/>
                  <a:pt x="3480671" y="608689"/>
                  <a:pt x="3486912" y="597455"/>
                </a:cubicBezTo>
                <a:cubicBezTo>
                  <a:pt x="3501144" y="571837"/>
                  <a:pt x="3520321" y="549262"/>
                  <a:pt x="3535680" y="524303"/>
                </a:cubicBezTo>
                <a:cubicBezTo>
                  <a:pt x="3552852" y="496398"/>
                  <a:pt x="3566857" y="466602"/>
                  <a:pt x="3584448" y="438959"/>
                </a:cubicBezTo>
                <a:cubicBezTo>
                  <a:pt x="3634860" y="359740"/>
                  <a:pt x="3615157" y="417203"/>
                  <a:pt x="3669792" y="317039"/>
                </a:cubicBezTo>
                <a:cubicBezTo>
                  <a:pt x="3712484" y="238770"/>
                  <a:pt x="3679615" y="278651"/>
                  <a:pt x="3706368" y="207311"/>
                </a:cubicBezTo>
                <a:cubicBezTo>
                  <a:pt x="3712750" y="190293"/>
                  <a:pt x="3723371" y="175151"/>
                  <a:pt x="3730752" y="158543"/>
                </a:cubicBezTo>
                <a:cubicBezTo>
                  <a:pt x="3739640" y="138544"/>
                  <a:pt x="3743537" y="116142"/>
                  <a:pt x="3755136" y="97583"/>
                </a:cubicBezTo>
                <a:cubicBezTo>
                  <a:pt x="3764274" y="82962"/>
                  <a:pt x="3779520" y="73199"/>
                  <a:pt x="3791712" y="61007"/>
                </a:cubicBezTo>
                <a:cubicBezTo>
                  <a:pt x="3804701" y="-3938"/>
                  <a:pt x="3783182" y="47"/>
                  <a:pt x="3816096" y="47"/>
                </a:cubicBezTo>
              </a:path>
            </a:pathLst>
          </a:cu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D52FA6E-B005-4500-9363-416E14AB9249}"/>
              </a:ext>
            </a:extLst>
          </p:cNvPr>
          <p:cNvGrpSpPr/>
          <p:nvPr/>
        </p:nvGrpSpPr>
        <p:grpSpPr>
          <a:xfrm>
            <a:off x="5709193" y="5499751"/>
            <a:ext cx="3432253" cy="489270"/>
            <a:chOff x="5709193" y="5499751"/>
            <a:chExt cx="3432253" cy="489270"/>
          </a:xfrm>
        </p:grpSpPr>
        <p:sp>
          <p:nvSpPr>
            <p:cNvPr id="90" name="Блок-схема: узел 89">
              <a:extLst>
                <a:ext uri="{FF2B5EF4-FFF2-40B4-BE49-F238E27FC236}">
                  <a16:creationId xmlns:a16="http://schemas.microsoft.com/office/drawing/2014/main" id="{1F25F0E0-F76A-4A44-A744-BCB2B502F319}"/>
                </a:ext>
              </a:extLst>
            </p:cNvPr>
            <p:cNvSpPr/>
            <p:nvPr/>
          </p:nvSpPr>
          <p:spPr>
            <a:xfrm>
              <a:off x="5709193" y="5499751"/>
              <a:ext cx="258141" cy="236795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A3BAC26-A7D7-461D-BF3C-6FDA925EFD48}"/>
                </a:ext>
              </a:extLst>
            </p:cNvPr>
            <p:cNvSpPr txBox="1"/>
            <p:nvPr/>
          </p:nvSpPr>
          <p:spPr>
            <a:xfrm>
              <a:off x="5991738" y="5619689"/>
              <a:ext cx="3149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Момент оформления ипотеки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0450F50-7702-4783-8A60-B369341ECAC5}"/>
              </a:ext>
            </a:extLst>
          </p:cNvPr>
          <p:cNvGrpSpPr/>
          <p:nvPr/>
        </p:nvGrpSpPr>
        <p:grpSpPr>
          <a:xfrm>
            <a:off x="6678457" y="4452688"/>
            <a:ext cx="3816096" cy="369332"/>
            <a:chOff x="6678457" y="4452688"/>
            <a:chExt cx="3816096" cy="369332"/>
          </a:xfrm>
        </p:grpSpPr>
        <p:sp>
          <p:nvSpPr>
            <p:cNvPr id="91" name="Блок-схема: узел 90">
              <a:extLst>
                <a:ext uri="{FF2B5EF4-FFF2-40B4-BE49-F238E27FC236}">
                  <a16:creationId xmlns:a16="http://schemas.microsoft.com/office/drawing/2014/main" id="{051DE291-CEB2-4475-9EA8-BD282080B3A4}"/>
                </a:ext>
              </a:extLst>
            </p:cNvPr>
            <p:cNvSpPr/>
            <p:nvPr/>
          </p:nvSpPr>
          <p:spPr>
            <a:xfrm>
              <a:off x="6678457" y="4568658"/>
              <a:ext cx="258141" cy="236795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6AB23BE-80D6-4808-9918-EC26D646EB49}"/>
                </a:ext>
              </a:extLst>
            </p:cNvPr>
            <p:cNvSpPr txBox="1"/>
            <p:nvPr/>
          </p:nvSpPr>
          <p:spPr>
            <a:xfrm>
              <a:off x="6995518" y="4452688"/>
              <a:ext cx="349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Момент  продажи недвижимости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76947D3-5063-48A8-AC6B-E04C56514654}"/>
              </a:ext>
            </a:extLst>
          </p:cNvPr>
          <p:cNvGrpSpPr/>
          <p:nvPr/>
        </p:nvGrpSpPr>
        <p:grpSpPr>
          <a:xfrm>
            <a:off x="3634699" y="4171607"/>
            <a:ext cx="4868816" cy="2543959"/>
            <a:chOff x="886109" y="3957676"/>
            <a:chExt cx="4868816" cy="254395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9E5599D-7CCB-4F8C-9E47-F8E00CA6C901}"/>
                </a:ext>
              </a:extLst>
            </p:cNvPr>
            <p:cNvSpPr txBox="1"/>
            <p:nvPr/>
          </p:nvSpPr>
          <p:spPr>
            <a:xfrm>
              <a:off x="1954093" y="6132303"/>
              <a:ext cx="2414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Экономические циклы</a:t>
              </a:r>
            </a:p>
          </p:txBody>
        </p: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F79C149D-8B07-48A4-B480-428EDE1653E9}"/>
                </a:ext>
              </a:extLst>
            </p:cNvPr>
            <p:cNvCxnSpPr>
              <a:cxnSpLocks/>
            </p:cNvCxnSpPr>
            <p:nvPr/>
          </p:nvCxnSpPr>
          <p:spPr>
            <a:xfrm>
              <a:off x="1353107" y="3974592"/>
              <a:ext cx="0" cy="203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9C08EDC2-40FB-4A75-A9BB-EF70EFD5D7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3107" y="6004560"/>
              <a:ext cx="427114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E1A3883-AF47-4F57-82A9-714B357232CE}"/>
                </a:ext>
              </a:extLst>
            </p:cNvPr>
            <p:cNvSpPr txBox="1"/>
            <p:nvPr/>
          </p:nvSpPr>
          <p:spPr>
            <a:xfrm rot="16200000">
              <a:off x="730874" y="4112911"/>
              <a:ext cx="679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Цена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6E24C12-E1E6-4656-ABD7-3335A0C4DBC9}"/>
                </a:ext>
              </a:extLst>
            </p:cNvPr>
            <p:cNvSpPr txBox="1"/>
            <p:nvPr/>
          </p:nvSpPr>
          <p:spPr>
            <a:xfrm>
              <a:off x="4944831" y="6117571"/>
              <a:ext cx="810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Время</a:t>
              </a:r>
            </a:p>
          </p:txBody>
        </p:sp>
      </p:grp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034788C-CD08-43AF-BD8F-3991350AADB0}"/>
              </a:ext>
            </a:extLst>
          </p:cNvPr>
          <p:cNvCxnSpPr>
            <a:cxnSpLocks/>
          </p:cNvCxnSpPr>
          <p:nvPr/>
        </p:nvCxnSpPr>
        <p:spPr>
          <a:xfrm flipH="1">
            <a:off x="8503515" y="2629989"/>
            <a:ext cx="492439" cy="400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4B3913E-222F-43AA-9EAA-FDA08BDA16DD}"/>
              </a:ext>
            </a:extLst>
          </p:cNvPr>
          <p:cNvSpPr txBox="1"/>
          <p:nvPr/>
        </p:nvSpPr>
        <p:spPr>
          <a:xfrm>
            <a:off x="7157345" y="2950055"/>
            <a:ext cx="386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Частичное досрочное гашение займа</a:t>
            </a:r>
          </a:p>
        </p:txBody>
      </p:sp>
    </p:spTree>
    <p:extLst>
      <p:ext uri="{BB962C8B-B14F-4D97-AF65-F5344CB8AC3E}">
        <p14:creationId xmlns:p14="http://schemas.microsoft.com/office/powerpoint/2010/main" val="3296441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 animBg="1"/>
      <p:bldP spid="81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5DA0A5-F1FC-4B27-B419-B7B60B423DA8}"/>
              </a:ext>
            </a:extLst>
          </p:cNvPr>
          <p:cNvSpPr txBox="1"/>
          <p:nvPr/>
        </p:nvSpPr>
        <p:spPr>
          <a:xfrm>
            <a:off x="5279394" y="874689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Ваш статус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7B904-30E6-4F15-92D4-CA80CE41B2B9}"/>
              </a:ext>
            </a:extLst>
          </p:cNvPr>
          <p:cNvSpPr txBox="1"/>
          <p:nvPr/>
        </p:nvSpPr>
        <p:spPr>
          <a:xfrm>
            <a:off x="7892494" y="3804775"/>
            <a:ext cx="167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Сдается в наём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34D90EE-5DCF-4140-A9DE-0CB687A7E703}"/>
              </a:ext>
            </a:extLst>
          </p:cNvPr>
          <p:cNvGrpSpPr/>
          <p:nvPr/>
        </p:nvGrpSpPr>
        <p:grpSpPr>
          <a:xfrm>
            <a:off x="1642813" y="1365494"/>
            <a:ext cx="8906363" cy="369332"/>
            <a:chOff x="1061821" y="1484846"/>
            <a:chExt cx="8906363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D30FEF-E1C8-4119-9C48-E572974E5183}"/>
                </a:ext>
              </a:extLst>
            </p:cNvPr>
            <p:cNvSpPr txBox="1"/>
            <p:nvPr/>
          </p:nvSpPr>
          <p:spPr>
            <a:xfrm>
              <a:off x="1061821" y="1484846"/>
              <a:ext cx="1488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Вам 25-27лет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FACD8-5675-4442-83C3-094EE2036140}"/>
                </a:ext>
              </a:extLst>
            </p:cNvPr>
            <p:cNvSpPr txBox="1"/>
            <p:nvPr/>
          </p:nvSpPr>
          <p:spPr>
            <a:xfrm>
              <a:off x="2580291" y="1484846"/>
              <a:ext cx="2830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Вы не замужем/не женаты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8C0D8C-2324-4744-A885-7DE79A1B08FB}"/>
                </a:ext>
              </a:extLst>
            </p:cNvPr>
            <p:cNvSpPr txBox="1"/>
            <p:nvPr/>
          </p:nvSpPr>
          <p:spPr>
            <a:xfrm>
              <a:off x="5540049" y="1484846"/>
              <a:ext cx="4428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У вас есть образование, профессия, работа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6FEB405-C346-4BC7-B865-19E33CFEACF3}"/>
              </a:ext>
            </a:extLst>
          </p:cNvPr>
          <p:cNvGrpSpPr/>
          <p:nvPr/>
        </p:nvGrpSpPr>
        <p:grpSpPr>
          <a:xfrm>
            <a:off x="593071" y="2239037"/>
            <a:ext cx="10994274" cy="381574"/>
            <a:chOff x="574436" y="2428885"/>
            <a:chExt cx="10994274" cy="38157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8784841-3AE9-415E-92D0-7081D7949FF7}"/>
                </a:ext>
              </a:extLst>
            </p:cNvPr>
            <p:cNvSpPr txBox="1"/>
            <p:nvPr/>
          </p:nvSpPr>
          <p:spPr>
            <a:xfrm>
              <a:off x="3456996" y="2441127"/>
              <a:ext cx="8111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1C9C44"/>
                  </a:solidFill>
                </a:rPr>
                <a:t>Наследство/сбережения – 1 000 000 </a:t>
              </a:r>
              <a:r>
                <a:rPr lang="ru-RU" b="1" dirty="0" err="1">
                  <a:solidFill>
                    <a:srgbClr val="1C9C44"/>
                  </a:solidFill>
                </a:rPr>
                <a:t>руб</a:t>
              </a:r>
              <a:r>
                <a:rPr lang="ru-RU" b="1" dirty="0">
                  <a:solidFill>
                    <a:srgbClr val="1C9C44"/>
                  </a:solidFill>
                </a:rPr>
                <a:t> + </a:t>
              </a:r>
              <a:r>
                <a:rPr lang="ru-RU" b="1" dirty="0" err="1">
                  <a:solidFill>
                    <a:srgbClr val="1C9C44"/>
                  </a:solidFill>
                </a:rPr>
                <a:t>гостинка</a:t>
              </a:r>
              <a:r>
                <a:rPr lang="ru-RU" b="1" dirty="0">
                  <a:solidFill>
                    <a:srgbClr val="1C9C44"/>
                  </a:solidFill>
                </a:rPr>
                <a:t> 18 </a:t>
              </a:r>
              <a:r>
                <a:rPr lang="ru-RU" b="1" dirty="0" err="1">
                  <a:solidFill>
                    <a:srgbClr val="1C9C44"/>
                  </a:solidFill>
                </a:rPr>
                <a:t>кв.м</a:t>
              </a:r>
              <a:r>
                <a:rPr lang="ru-RU" b="1" dirty="0">
                  <a:solidFill>
                    <a:srgbClr val="1C9C44"/>
                  </a:solidFill>
                </a:rPr>
                <a:t>. р-н </a:t>
              </a:r>
              <a:r>
                <a:rPr lang="ru-RU" b="1" dirty="0" err="1">
                  <a:solidFill>
                    <a:srgbClr val="1C9C44"/>
                  </a:solidFill>
                </a:rPr>
                <a:t>Дальхимпрома</a:t>
              </a:r>
              <a:endParaRPr lang="ru-RU" b="1" dirty="0">
                <a:solidFill>
                  <a:srgbClr val="1C9C44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931514-0056-4537-94E0-25F321080AFA}"/>
                </a:ext>
              </a:extLst>
            </p:cNvPr>
            <p:cNvSpPr txBox="1"/>
            <p:nvPr/>
          </p:nvSpPr>
          <p:spPr>
            <a:xfrm>
              <a:off x="574436" y="2428885"/>
              <a:ext cx="3246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Зарплата – 40 000 </a:t>
              </a:r>
              <a:r>
                <a:rPr lang="ru-RU" dirty="0" err="1"/>
                <a:t>руб</a:t>
              </a:r>
              <a:r>
                <a:rPr lang="ru-RU" dirty="0"/>
                <a:t>/</a:t>
              </a:r>
              <a:r>
                <a:rPr lang="ru-RU" dirty="0" err="1"/>
                <a:t>мес</a:t>
              </a:r>
              <a:endParaRPr lang="ru-RU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A127942-5C84-4B09-8665-900C2FF0DE35}"/>
              </a:ext>
            </a:extLst>
          </p:cNvPr>
          <p:cNvGrpSpPr/>
          <p:nvPr/>
        </p:nvGrpSpPr>
        <p:grpSpPr>
          <a:xfrm>
            <a:off x="841248" y="3357662"/>
            <a:ext cx="2118414" cy="1830933"/>
            <a:chOff x="841248" y="3357662"/>
            <a:chExt cx="2118414" cy="183093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36ABD03-8CA4-4A95-BFC7-2C6D62A6AE75}"/>
                </a:ext>
              </a:extLst>
            </p:cNvPr>
            <p:cNvSpPr/>
            <p:nvPr/>
          </p:nvSpPr>
          <p:spPr>
            <a:xfrm>
              <a:off x="841248" y="3357662"/>
              <a:ext cx="2118414" cy="183093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Дом">
              <a:extLst>
                <a:ext uri="{FF2B5EF4-FFF2-40B4-BE49-F238E27FC236}">
                  <a16:creationId xmlns:a16="http://schemas.microsoft.com/office/drawing/2014/main" id="{2D98C3C4-FE13-42CE-BA1D-E9FD61986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68218" y="3358878"/>
              <a:ext cx="468603" cy="46860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F1DCE5-9E66-4FA4-8719-344ECDA195CB}"/>
                </a:ext>
              </a:extLst>
            </p:cNvPr>
            <p:cNvSpPr txBox="1"/>
            <p:nvPr/>
          </p:nvSpPr>
          <p:spPr>
            <a:xfrm>
              <a:off x="987647" y="3931476"/>
              <a:ext cx="19720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Жилье по ипотеке</a:t>
              </a:r>
            </a:p>
            <a:p>
              <a:r>
                <a:rPr lang="ru-RU" dirty="0"/>
                <a:t>1-2-х комнатная</a:t>
              </a:r>
            </a:p>
            <a:p>
              <a:r>
                <a:rPr lang="ru-RU" dirty="0"/>
                <a:t>в центре или в </a:t>
              </a:r>
            </a:p>
            <a:p>
              <a:r>
                <a:rPr lang="ru-RU" dirty="0"/>
                <a:t>новостройке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D967BE1-B55B-463A-B42A-64FE280AF359}"/>
              </a:ext>
            </a:extLst>
          </p:cNvPr>
          <p:cNvGrpSpPr/>
          <p:nvPr/>
        </p:nvGrpSpPr>
        <p:grpSpPr>
          <a:xfrm>
            <a:off x="7031449" y="3284604"/>
            <a:ext cx="4440301" cy="610871"/>
            <a:chOff x="7031449" y="3284604"/>
            <a:chExt cx="4440301" cy="610871"/>
          </a:xfrm>
        </p:grpSpPr>
        <p:pic>
          <p:nvPicPr>
            <p:cNvPr id="14" name="Рисунок 13" descr="Дом">
              <a:extLst>
                <a:ext uri="{FF2B5EF4-FFF2-40B4-BE49-F238E27FC236}">
                  <a16:creationId xmlns:a16="http://schemas.microsoft.com/office/drawing/2014/main" id="{31FA6B34-EBF6-44F2-B9E1-002DF742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31449" y="3284604"/>
              <a:ext cx="610871" cy="61087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2DD250B-D7DC-42F2-AD87-257857433361}"/>
                </a:ext>
              </a:extLst>
            </p:cNvPr>
            <p:cNvSpPr txBox="1"/>
            <p:nvPr/>
          </p:nvSpPr>
          <p:spPr>
            <a:xfrm>
              <a:off x="7692254" y="3417486"/>
              <a:ext cx="3779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Гостинка</a:t>
              </a:r>
              <a:r>
                <a:rPr lang="ru-RU" dirty="0"/>
                <a:t> 18 </a:t>
              </a:r>
              <a:r>
                <a:rPr lang="ru-RU" dirty="0" err="1"/>
                <a:t>кв.м</a:t>
              </a:r>
              <a:r>
                <a:rPr lang="ru-RU" dirty="0"/>
                <a:t>. р-н </a:t>
              </a:r>
              <a:r>
                <a:rPr lang="ru-RU" dirty="0" err="1"/>
                <a:t>Дальхимпрома</a:t>
              </a:r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018D853-F1AF-4650-8D13-4A8B9236E6A9}"/>
              </a:ext>
            </a:extLst>
          </p:cNvPr>
          <p:cNvGrpSpPr/>
          <p:nvPr/>
        </p:nvGrpSpPr>
        <p:grpSpPr>
          <a:xfrm>
            <a:off x="3456382" y="3602152"/>
            <a:ext cx="2164374" cy="865454"/>
            <a:chOff x="3456382" y="3602152"/>
            <a:chExt cx="2164374" cy="86545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FF37DDD-BD4F-48B7-9A27-7D975ADA9331}"/>
                </a:ext>
              </a:extLst>
            </p:cNvPr>
            <p:cNvSpPr/>
            <p:nvPr/>
          </p:nvSpPr>
          <p:spPr>
            <a:xfrm>
              <a:off x="3456382" y="3602152"/>
              <a:ext cx="2164374" cy="865454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55DB03-0844-41FC-834B-A5E6347173E4}"/>
                </a:ext>
              </a:extLst>
            </p:cNvPr>
            <p:cNvSpPr txBox="1"/>
            <p:nvPr/>
          </p:nvSpPr>
          <p:spPr>
            <a:xfrm>
              <a:off x="3456382" y="3713952"/>
              <a:ext cx="2094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/>
                <a:t>Ипотека </a:t>
              </a:r>
            </a:p>
            <a:p>
              <a:pPr algn="ctr"/>
              <a:r>
                <a:rPr lang="ru-RU" dirty="0"/>
                <a:t>на </a:t>
              </a:r>
              <a:r>
                <a:rPr lang="ru-RU" dirty="0">
                  <a:solidFill>
                    <a:srgbClr val="DE0000"/>
                  </a:solidFill>
                </a:rPr>
                <a:t>небольшой</a:t>
              </a:r>
              <a:r>
                <a:rPr lang="ru-RU" dirty="0"/>
                <a:t> срок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CE8A534-1884-4263-B718-8C657DC9CFB0}"/>
              </a:ext>
            </a:extLst>
          </p:cNvPr>
          <p:cNvSpPr txBox="1"/>
          <p:nvPr/>
        </p:nvSpPr>
        <p:spPr>
          <a:xfrm>
            <a:off x="2761319" y="5258038"/>
            <a:ext cx="2859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Наследство – 1 000 000 </a:t>
            </a:r>
            <a:r>
              <a:rPr lang="ru-RU" dirty="0" err="1"/>
              <a:t>руб</a:t>
            </a:r>
            <a:endParaRPr lang="ru-RU" dirty="0"/>
          </a:p>
          <a:p>
            <a:r>
              <a:rPr lang="ru-RU" dirty="0"/>
              <a:t>Как первоначальный взнос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407BB6E-18C7-4F00-B329-FB8629518A15}"/>
              </a:ext>
            </a:extLst>
          </p:cNvPr>
          <p:cNvGrpSpPr/>
          <p:nvPr/>
        </p:nvGrpSpPr>
        <p:grpSpPr>
          <a:xfrm>
            <a:off x="7031449" y="5021211"/>
            <a:ext cx="4428328" cy="610871"/>
            <a:chOff x="7031449" y="5021211"/>
            <a:chExt cx="4428328" cy="610871"/>
          </a:xfrm>
        </p:grpSpPr>
        <p:pic>
          <p:nvPicPr>
            <p:cNvPr id="51" name="Рисунок 50" descr="Дом">
              <a:extLst>
                <a:ext uri="{FF2B5EF4-FFF2-40B4-BE49-F238E27FC236}">
                  <a16:creationId xmlns:a16="http://schemas.microsoft.com/office/drawing/2014/main" id="{2DBA8A13-9218-449C-8B75-7AF45F08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31449" y="5021211"/>
              <a:ext cx="610871" cy="61087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8834DFA-CF29-4C7A-9208-754404607EDE}"/>
                </a:ext>
              </a:extLst>
            </p:cNvPr>
            <p:cNvSpPr txBox="1"/>
            <p:nvPr/>
          </p:nvSpPr>
          <p:spPr>
            <a:xfrm>
              <a:off x="7680281" y="5164345"/>
              <a:ext cx="3779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Гостинка</a:t>
              </a:r>
              <a:r>
                <a:rPr lang="ru-RU" dirty="0"/>
                <a:t> 18 </a:t>
              </a:r>
              <a:r>
                <a:rPr lang="ru-RU" dirty="0" err="1"/>
                <a:t>кв.м</a:t>
              </a:r>
              <a:r>
                <a:rPr lang="ru-RU" dirty="0"/>
                <a:t>. р-н </a:t>
              </a:r>
              <a:r>
                <a:rPr lang="ru-RU" dirty="0" err="1"/>
                <a:t>Дальхимпрома</a:t>
              </a:r>
              <a:endParaRPr lang="ru-RU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60D80C7-AF75-4DDE-B507-D43C270B0892}"/>
              </a:ext>
            </a:extLst>
          </p:cNvPr>
          <p:cNvSpPr txBox="1"/>
          <p:nvPr/>
        </p:nvSpPr>
        <p:spPr>
          <a:xfrm>
            <a:off x="6729890" y="5551634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Продается</a:t>
            </a: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F5E1C4F8-A817-41BE-A96E-2C967794A9E5}"/>
              </a:ext>
            </a:extLst>
          </p:cNvPr>
          <p:cNvCxnSpPr>
            <a:cxnSpLocks/>
          </p:cNvCxnSpPr>
          <p:nvPr/>
        </p:nvCxnSpPr>
        <p:spPr>
          <a:xfrm flipH="1" flipV="1">
            <a:off x="4701703" y="4542525"/>
            <a:ext cx="1907418" cy="10145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85AE5507-58CF-49E9-9E50-9795C2225DE9}"/>
              </a:ext>
            </a:extLst>
          </p:cNvPr>
          <p:cNvCxnSpPr>
            <a:cxnSpLocks/>
          </p:cNvCxnSpPr>
          <p:nvPr/>
        </p:nvCxnSpPr>
        <p:spPr>
          <a:xfrm flipV="1">
            <a:off x="4090832" y="4542525"/>
            <a:ext cx="179193" cy="6460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C5038A8-6F9D-40FC-B054-EFCDC6A6F108}"/>
              </a:ext>
            </a:extLst>
          </p:cNvPr>
          <p:cNvGrpSpPr/>
          <p:nvPr/>
        </p:nvGrpSpPr>
        <p:grpSpPr>
          <a:xfrm>
            <a:off x="5894306" y="4098274"/>
            <a:ext cx="3563128" cy="369332"/>
            <a:chOff x="5894306" y="4098274"/>
            <a:chExt cx="3563128" cy="369332"/>
          </a:xfrm>
        </p:grpSpPr>
        <p:pic>
          <p:nvPicPr>
            <p:cNvPr id="19" name="Рисунок 18" descr="Рубль">
              <a:extLst>
                <a:ext uri="{FF2B5EF4-FFF2-40B4-BE49-F238E27FC236}">
                  <a16:creationId xmlns:a16="http://schemas.microsoft.com/office/drawing/2014/main" id="{4158A0A7-A76E-4687-93B8-304C24CD5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29890" y="4155836"/>
              <a:ext cx="265159" cy="265159"/>
            </a:xfrm>
            <a:prstGeom prst="rect">
              <a:avLst/>
            </a:prstGeom>
          </p:spPr>
        </p:pic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6227E6D1-394D-4B26-9C4D-EF2F3FAFD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4306" y="4293383"/>
              <a:ext cx="712344" cy="61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3B7F80-B025-440D-A7EF-9D58C23D7DCA}"/>
                </a:ext>
              </a:extLst>
            </p:cNvPr>
            <p:cNvSpPr txBox="1"/>
            <p:nvPr/>
          </p:nvSpPr>
          <p:spPr>
            <a:xfrm>
              <a:off x="7031449" y="4098274"/>
              <a:ext cx="2425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На погашение ипотеки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E87AEA-EB67-4505-BB80-131B7AAF43BD}"/>
              </a:ext>
            </a:extLst>
          </p:cNvPr>
          <p:cNvGrpSpPr/>
          <p:nvPr/>
        </p:nvGrpSpPr>
        <p:grpSpPr>
          <a:xfrm>
            <a:off x="7152218" y="5931218"/>
            <a:ext cx="2693419" cy="369332"/>
            <a:chOff x="7152218" y="5931218"/>
            <a:chExt cx="2693419" cy="369332"/>
          </a:xfrm>
        </p:grpSpPr>
        <p:pic>
          <p:nvPicPr>
            <p:cNvPr id="52" name="Рисунок 51" descr="Рубль">
              <a:extLst>
                <a:ext uri="{FF2B5EF4-FFF2-40B4-BE49-F238E27FC236}">
                  <a16:creationId xmlns:a16="http://schemas.microsoft.com/office/drawing/2014/main" id="{D6F8E5C8-571D-4783-8B9A-A1382CE00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52218" y="5971674"/>
              <a:ext cx="265159" cy="26515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53AB9BA-E99F-41A7-B5D4-61607628B159}"/>
                </a:ext>
              </a:extLst>
            </p:cNvPr>
            <p:cNvSpPr txBox="1"/>
            <p:nvPr/>
          </p:nvSpPr>
          <p:spPr>
            <a:xfrm>
              <a:off x="7419652" y="5931218"/>
              <a:ext cx="2425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На погашение ипотеки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5488F83-EA14-4B53-AD94-3AE984635B5C}"/>
              </a:ext>
            </a:extLst>
          </p:cNvPr>
          <p:cNvSpPr txBox="1"/>
          <p:nvPr/>
        </p:nvSpPr>
        <p:spPr>
          <a:xfrm>
            <a:off x="6892170" y="46641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ИЛИ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B273E9-370B-42B2-9951-30E22823BC05}"/>
              </a:ext>
            </a:extLst>
          </p:cNvPr>
          <p:cNvSpPr txBox="1"/>
          <p:nvPr/>
        </p:nvSpPr>
        <p:spPr>
          <a:xfrm>
            <a:off x="3751990" y="1811180"/>
            <a:ext cx="509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Доступные финансовые и материальные ресурсы</a:t>
            </a:r>
          </a:p>
        </p:txBody>
      </p:sp>
      <p:sp>
        <p:nvSpPr>
          <p:cNvPr id="50" name="Подзаголовок 2">
            <a:extLst>
              <a:ext uri="{FF2B5EF4-FFF2-40B4-BE49-F238E27FC236}">
                <a16:creationId xmlns:a16="http://schemas.microsoft.com/office/drawing/2014/main" id="{39CD4C0C-AE4C-4139-BEBE-8CB08957AAF3}"/>
              </a:ext>
            </a:extLst>
          </p:cNvPr>
          <p:cNvSpPr txBox="1">
            <a:spLocks/>
          </p:cNvSpPr>
          <p:nvPr/>
        </p:nvSpPr>
        <p:spPr>
          <a:xfrm>
            <a:off x="593071" y="445262"/>
            <a:ext cx="11005849" cy="37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i="0" dirty="0">
                <a:effectLst/>
                <a:ea typeface="Verdana" panose="020B0604030504040204" pitchFamily="34" charset="0"/>
              </a:rPr>
              <a:t>УСЛОВИЯ ИГРЫ (Вариант 3) 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97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49" grpId="0"/>
      <p:bldP spid="54" grpId="0"/>
      <p:bldP spid="45" grpId="0"/>
      <p:bldP spid="47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F3E4BE2-5493-4B3C-862D-BA4F2000AAB9}"/>
              </a:ext>
            </a:extLst>
          </p:cNvPr>
          <p:cNvSpPr txBox="1">
            <a:spLocks/>
          </p:cNvSpPr>
          <p:nvPr/>
        </p:nvSpPr>
        <p:spPr>
          <a:xfrm>
            <a:off x="593074" y="97535"/>
            <a:ext cx="11005851" cy="1553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Итог  игры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«</a:t>
            </a:r>
            <a:r>
              <a:rPr lang="ru-RU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Решение жилищной проблемы на основе информационных и инвестиционных ресурсов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540DBC0-10F0-48CE-B167-EB42ED7F9C47}"/>
              </a:ext>
            </a:extLst>
          </p:cNvPr>
          <p:cNvSpPr txBox="1">
            <a:spLocks/>
          </p:cNvSpPr>
          <p:nvPr/>
        </p:nvSpPr>
        <p:spPr>
          <a:xfrm>
            <a:off x="593074" y="2267712"/>
            <a:ext cx="11005851" cy="40477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Дети имеют возможность прикоснуться к вполне реальной задаче, оценить её сложность и многовариантность.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Корректное решение этой проблемы без применения знаний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финансовой грамотности невозможно.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Но проблема решаемая, поскольку в современном мире есть доступ к финансовым и информационным ресурсам. 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для успешного приемлемого решения необходимы не только знания, но и умение ими пользоваться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17962AA-0F92-4571-9FA8-15EBB636AB83}"/>
              </a:ext>
            </a:extLst>
          </p:cNvPr>
          <p:cNvSpPr txBox="1">
            <a:spLocks/>
          </p:cNvSpPr>
          <p:nvPr/>
        </p:nvSpPr>
        <p:spPr>
          <a:xfrm>
            <a:off x="504933" y="4774441"/>
            <a:ext cx="11005849" cy="83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399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61CB7A6-402C-4345-83EA-941F3F3CAB99}"/>
              </a:ext>
            </a:extLst>
          </p:cNvPr>
          <p:cNvSpPr txBox="1">
            <a:spLocks/>
          </p:cNvSpPr>
          <p:nvPr/>
        </p:nvSpPr>
        <p:spPr>
          <a:xfrm>
            <a:off x="1122343" y="879231"/>
            <a:ext cx="9947313" cy="2366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Финансовая грамотность — это тот багаж знаний, умений и навыков их применения, который во многом определяет и формирует будущее современного школьника.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62295EC-9A38-4B9A-93D2-22FF779B6360}"/>
              </a:ext>
            </a:extLst>
          </p:cNvPr>
          <p:cNvSpPr txBox="1">
            <a:spLocks/>
          </p:cNvSpPr>
          <p:nvPr/>
        </p:nvSpPr>
        <p:spPr>
          <a:xfrm>
            <a:off x="1122343" y="3612404"/>
            <a:ext cx="9947313" cy="2366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Задача учителя дать детям первые навыки финансовой грамотности уже сегодня</a:t>
            </a:r>
          </a:p>
        </p:txBody>
      </p:sp>
    </p:spTree>
    <p:extLst>
      <p:ext uri="{BB962C8B-B14F-4D97-AF65-F5344CB8AC3E}">
        <p14:creationId xmlns:p14="http://schemas.microsoft.com/office/powerpoint/2010/main" val="262258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fad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6D5EA-7E63-4CF2-BBFE-400296A3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8465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61CB7A6-402C-4345-83EA-941F3F3CAB99}"/>
              </a:ext>
            </a:extLst>
          </p:cNvPr>
          <p:cNvSpPr txBox="1">
            <a:spLocks/>
          </p:cNvSpPr>
          <p:nvPr/>
        </p:nvSpPr>
        <p:spPr>
          <a:xfrm>
            <a:off x="1036050" y="1996275"/>
            <a:ext cx="9947313" cy="1382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Финансовая грамотность — это практические навыки, требуемые ежедневно на протяжении всей жизни современного человека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46E8D1F-061B-4C39-8867-E75A76DB2A96}"/>
              </a:ext>
            </a:extLst>
          </p:cNvPr>
          <p:cNvSpPr txBox="1">
            <a:spLocks/>
          </p:cNvSpPr>
          <p:nvPr/>
        </p:nvSpPr>
        <p:spPr>
          <a:xfrm>
            <a:off x="1036050" y="432806"/>
            <a:ext cx="9947313" cy="124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Багаж знаний по финансовой грамотности не ограничивается базовыми понятиями – деньги, кредит, налоги, депозит и т.д.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F00D5D-74D2-4217-B7A9-2302AC91F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823" y="3626539"/>
            <a:ext cx="1061049" cy="9230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9C85D9-F868-4046-8B8B-D5910668B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260" y="3307361"/>
            <a:ext cx="698740" cy="1242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63A1D6-70EF-4AA0-BE10-DEB65A3A1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130" y="3350493"/>
            <a:ext cx="655608" cy="119907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88F4526-2B8C-4CBC-BE74-4414C458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049" y="4708082"/>
            <a:ext cx="9947313" cy="1344057"/>
          </a:xfrm>
        </p:spPr>
        <p:txBody>
          <a:bodyPr>
            <a:noAutofit/>
          </a:bodyPr>
          <a:lstStyle/>
          <a:p>
            <a:pPr algn="just"/>
            <a:r>
              <a:rPr lang="ru-RU" sz="27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Финансовая грамотность — фундаментальная категория наиболее полно характеризующая рациональность поведение человека в современном мире экономических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4086977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000">
        <p15:prstTrans prst="pageCurlDouble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0B4BA-7E88-4414-B8BB-559FB8A24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1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География и финансовая грамотность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8D25A-4371-4B92-8198-928089E80FE2}"/>
              </a:ext>
            </a:extLst>
          </p:cNvPr>
          <p:cNvSpPr txBox="1"/>
          <p:nvPr/>
        </p:nvSpPr>
        <p:spPr>
          <a:xfrm>
            <a:off x="838200" y="2543909"/>
            <a:ext cx="10650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Попытка найти место финансовой грамотности при изучении географии привела к появлению уроков в виде обучающих игр на актуальные  для детей темы.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30021-A619-4B6C-9B30-7CD7FB6DA5CE}"/>
              </a:ext>
            </a:extLst>
          </p:cNvPr>
          <p:cNvSpPr txBox="1"/>
          <p:nvPr/>
        </p:nvSpPr>
        <p:spPr>
          <a:xfrm>
            <a:off x="1732084" y="4232033"/>
            <a:ext cx="8727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Например – «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Решение жилищной проблемы на основе </a:t>
            </a:r>
            <a:r>
              <a:rPr lang="ru-RU" sz="2800" dirty="0">
                <a:solidFill>
                  <a:prstClr val="black"/>
                </a:solidFill>
              </a:rPr>
              <a:t>инвестиционных и информационных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ресурсов»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/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51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000">
        <p15:prstTrans prst="pageCurlDouble"/>
      </p:transition>
    </mc:Choice>
    <mc:Fallback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E9CD9534-26FB-46C3-A12B-22C59B1A019D}"/>
              </a:ext>
            </a:extLst>
          </p:cNvPr>
          <p:cNvSpPr txBox="1">
            <a:spLocks/>
          </p:cNvSpPr>
          <p:nvPr/>
        </p:nvSpPr>
        <p:spPr>
          <a:xfrm>
            <a:off x="593075" y="1345330"/>
            <a:ext cx="11005849" cy="837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i="0" dirty="0">
                <a:effectLst/>
                <a:ea typeface="Verdana" panose="020B0604030504040204" pitchFamily="34" charset="0"/>
              </a:rPr>
              <a:t>Собственное жилье – актуальная проблема для молодых людей, включая школьников 10-11 классов. 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EA1804B-660B-4CDE-8CA6-47E7557415C3}"/>
              </a:ext>
            </a:extLst>
          </p:cNvPr>
          <p:cNvSpPr txBox="1">
            <a:spLocks/>
          </p:cNvSpPr>
          <p:nvPr/>
        </p:nvSpPr>
        <p:spPr>
          <a:xfrm>
            <a:off x="593074" y="3534158"/>
            <a:ext cx="11005849" cy="197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000" i="0" dirty="0">
                <a:effectLst/>
                <a:ea typeface="Verdana" panose="020B0604030504040204" pitchFamily="34" charset="0"/>
              </a:rPr>
              <a:t>Тема урока в виде обучающей финансовой игры по поиску вариантов решения жилищной проблемы не требует особой мотивационной аргументации со стороны учителя.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88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6000">
        <p15:prstTrans prst="pageCurlDouble"/>
      </p:transition>
    </mc:Choice>
    <mc:Fallback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E9CD9534-26FB-46C3-A12B-22C59B1A019D}"/>
              </a:ext>
            </a:extLst>
          </p:cNvPr>
          <p:cNvSpPr txBox="1">
            <a:spLocks/>
          </p:cNvSpPr>
          <p:nvPr/>
        </p:nvSpPr>
        <p:spPr>
          <a:xfrm>
            <a:off x="593075" y="1979788"/>
            <a:ext cx="11005849" cy="2898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В современном мире человек</a:t>
            </a:r>
            <a:r>
              <a:rPr lang="ru-RU" sz="28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весьма и весьма мобилен. Причины, по которым люди переезжают на новое место постоянного проживания разнообразные – от поиска работы, до медицинских показаний.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15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6F04FE-C828-443F-A051-6C4B624D37D7}"/>
              </a:ext>
            </a:extLst>
          </p:cNvPr>
          <p:cNvSpPr txBox="1"/>
          <p:nvPr/>
        </p:nvSpPr>
        <p:spPr>
          <a:xfrm>
            <a:off x="1476785" y="268504"/>
            <a:ext cx="923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Доступно перемещение по огромной территории России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D52000-01AD-4651-B3D5-78C9ECBC6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15" y="1382826"/>
            <a:ext cx="8368167" cy="52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21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A201D6-64D1-4653-A9EC-B42371794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237" y="1185903"/>
            <a:ext cx="7409524" cy="54095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7007C0-E3A2-4745-8509-858B1078D1E7}"/>
              </a:ext>
            </a:extLst>
          </p:cNvPr>
          <p:cNvSpPr txBox="1"/>
          <p:nvPr/>
        </p:nvSpPr>
        <p:spPr>
          <a:xfrm>
            <a:off x="770663" y="262573"/>
            <a:ext cx="10650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Мотив перемещения – поиск более высокооплачиваемой работы</a:t>
            </a:r>
          </a:p>
        </p:txBody>
      </p:sp>
      <p:sp>
        <p:nvSpPr>
          <p:cNvPr id="6" name="Стрелка: изогнутая вправо 5">
            <a:extLst>
              <a:ext uri="{FF2B5EF4-FFF2-40B4-BE49-F238E27FC236}">
                <a16:creationId xmlns:a16="http://schemas.microsoft.com/office/drawing/2014/main" id="{065AB9E8-B2C2-4DA4-A404-E526140706E0}"/>
              </a:ext>
            </a:extLst>
          </p:cNvPr>
          <p:cNvSpPr/>
          <p:nvPr/>
        </p:nvSpPr>
        <p:spPr>
          <a:xfrm rot="6087768">
            <a:off x="5752796" y="657029"/>
            <a:ext cx="922846" cy="5543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93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F8166-5C85-49EA-808E-FB7A30D2F37E}"/>
              </a:ext>
            </a:extLst>
          </p:cNvPr>
          <p:cNvSpPr txBox="1"/>
          <p:nvPr/>
        </p:nvSpPr>
        <p:spPr>
          <a:xfrm>
            <a:off x="3664083" y="442374"/>
            <a:ext cx="486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Климатические пояса России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3DC98C-3485-4AB0-BD36-3576E807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263" y="1958608"/>
            <a:ext cx="5253652" cy="4696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E6C093-9045-4706-BC6D-8AA8B542C4C8}"/>
              </a:ext>
            </a:extLst>
          </p:cNvPr>
          <p:cNvSpPr txBox="1"/>
          <p:nvPr/>
        </p:nvSpPr>
        <p:spPr>
          <a:xfrm>
            <a:off x="838791" y="904039"/>
            <a:ext cx="10073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Информация для выбора более комфортных природных условий места проживания</a:t>
            </a:r>
          </a:p>
        </p:txBody>
      </p:sp>
    </p:spTree>
    <p:extLst>
      <p:ext uri="{BB962C8B-B14F-4D97-AF65-F5344CB8AC3E}">
        <p14:creationId xmlns:p14="http://schemas.microsoft.com/office/powerpoint/2010/main" val="384786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682</Words>
  <Application>Microsoft Office PowerPoint</Application>
  <PresentationFormat>Широкоэкранный</PresentationFormat>
  <Paragraphs>104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Office Theme</vt:lpstr>
      <vt:lpstr>1_Office Theme</vt:lpstr>
      <vt:lpstr>«Формирование финансовой грамотности школьников методом обучающей игры на уроках географии»</vt:lpstr>
      <vt:lpstr>Презентация PowerPoint</vt:lpstr>
      <vt:lpstr>Финансовая грамотность — фундаментальная категория наиболее полно характеризующая рациональность поведение человека в современном мире экономических отношений </vt:lpstr>
      <vt:lpstr>География и финансовая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 Семенов</dc:creator>
  <cp:lastModifiedBy>Петр Семенов</cp:lastModifiedBy>
  <cp:revision>49</cp:revision>
  <dcterms:created xsi:type="dcterms:W3CDTF">2022-04-20T06:12:00Z</dcterms:created>
  <dcterms:modified xsi:type="dcterms:W3CDTF">2022-04-27T05:07:20Z</dcterms:modified>
</cp:coreProperties>
</file>