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580000"/>
    <a:srgbClr val="FFCD2F"/>
    <a:srgbClr val="064606"/>
    <a:srgbClr val="FF0000"/>
    <a:srgbClr val="960000"/>
    <a:srgbClr val="7A0000"/>
    <a:srgbClr val="003300"/>
    <a:srgbClr val="CC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8204448" cy="1008112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660033"/>
                </a:solidFill>
                <a:ea typeface="SimSun" pitchFamily="2" charset="-122"/>
              </a:rPr>
              <a:t>Формирование финансовой грамотности на уроках истории</a:t>
            </a:r>
            <a:r>
              <a:rPr lang="ru-RU" sz="3200" b="1" i="1" dirty="0" smtClean="0">
                <a:solidFill>
                  <a:srgbClr val="660033"/>
                </a:solidFill>
              </a:rPr>
              <a:t>.</a:t>
            </a:r>
            <a:endParaRPr lang="ru-RU" sz="3200" b="1" i="1" dirty="0">
              <a:solidFill>
                <a:srgbClr val="66003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2276872"/>
            <a:ext cx="3990499" cy="2376264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rgbClr val="660033"/>
                </a:solidFill>
              </a:rPr>
              <a:t>Автор:</a:t>
            </a:r>
          </a:p>
          <a:p>
            <a:pPr algn="r"/>
            <a:r>
              <a:rPr lang="ru-RU" b="1" dirty="0">
                <a:solidFill>
                  <a:srgbClr val="660033"/>
                </a:solidFill>
              </a:rPr>
              <a:t> </a:t>
            </a:r>
            <a:r>
              <a:rPr lang="ru-RU" b="1" dirty="0" smtClean="0">
                <a:solidFill>
                  <a:srgbClr val="660033"/>
                </a:solidFill>
              </a:rPr>
              <a:t>Михневич </a:t>
            </a:r>
            <a:r>
              <a:rPr lang="ru-RU" b="1" dirty="0" smtClean="0">
                <a:solidFill>
                  <a:srgbClr val="660033"/>
                </a:solidFill>
              </a:rPr>
              <a:t>Ирина Александровна</a:t>
            </a:r>
            <a:endParaRPr lang="ru-RU" b="1" dirty="0" smtClean="0">
              <a:solidFill>
                <a:srgbClr val="660033"/>
              </a:solidFill>
            </a:endParaRPr>
          </a:p>
          <a:p>
            <a:pPr algn="r"/>
            <a:r>
              <a:rPr lang="ru-RU" b="1" dirty="0" smtClean="0">
                <a:solidFill>
                  <a:srgbClr val="660033"/>
                </a:solidFill>
              </a:rPr>
              <a:t>Учитель истории и обществознания </a:t>
            </a:r>
          </a:p>
          <a:p>
            <a:pPr algn="r"/>
            <a:r>
              <a:rPr lang="ru-RU" b="1" dirty="0" smtClean="0">
                <a:solidFill>
                  <a:srgbClr val="660033"/>
                </a:solidFill>
              </a:rPr>
              <a:t>МАОУ «СОШ №12 им. В. Н. </a:t>
            </a:r>
            <a:r>
              <a:rPr lang="ru-RU" b="1" dirty="0" err="1" smtClean="0">
                <a:solidFill>
                  <a:srgbClr val="660033"/>
                </a:solidFill>
              </a:rPr>
              <a:t>Сметанкина</a:t>
            </a:r>
            <a:r>
              <a:rPr lang="ru-RU" b="1" dirty="0" smtClean="0">
                <a:solidFill>
                  <a:srgbClr val="660033"/>
                </a:solidFill>
              </a:rPr>
              <a:t>»</a:t>
            </a:r>
            <a:endParaRPr lang="ru-RU" b="1" dirty="0">
              <a:solidFill>
                <a:srgbClr val="660033"/>
              </a:solidFill>
            </a:endParaRPr>
          </a:p>
        </p:txBody>
      </p:sp>
      <p:pic>
        <p:nvPicPr>
          <p:cNvPr id="1026" name="Picture 2" descr="https://www.justmedia.ru/upload/media/files/MRJ_75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450109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23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roprikol.ru/wp-content/uploads/2020/07/kartinki-znak-voprosa-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08920"/>
            <a:ext cx="241320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348880"/>
            <a:ext cx="7668840" cy="406531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Могли ли развиваться рыночные отношения в России в условиях крепостнической системы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Были ли экономические реформы Петра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подготовлены еще в годы царствования Алексея Михайловича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 ли в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веке совмещать потребительский стиль жизни современного человека с философией сбережения и самоограничения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Прием </a:t>
            </a:r>
            <a:r>
              <a:rPr lang="ru-RU" sz="3200" b="1" i="1" dirty="0" smtClean="0">
                <a:solidFill>
                  <a:srgbClr val="580000"/>
                </a:solidFill>
              </a:rPr>
              <a:t>«Создание проблемной ситуации» </a:t>
            </a:r>
            <a:endParaRPr lang="ru-RU" sz="3200" b="1" i="1" dirty="0">
              <a:solidFill>
                <a:srgbClr val="5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9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5841" y="1649729"/>
            <a:ext cx="4608785" cy="3882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 smtClean="0"/>
              <a:t>Рассмотрм</a:t>
            </a:r>
            <a:r>
              <a:rPr lang="ru-RU" b="1" dirty="0" smtClean="0"/>
              <a:t> иллюстрацию: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Кто изображен на ней</a:t>
            </a:r>
            <a:r>
              <a:rPr lang="en-US" b="1" dirty="0" smtClean="0">
                <a:solidFill>
                  <a:srgbClr val="7030A0"/>
                </a:solidFill>
              </a:rPr>
              <a:t>?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Зачем пришла женщина</a:t>
            </a:r>
            <a:r>
              <a:rPr lang="en-US" b="1" dirty="0" smtClean="0">
                <a:solidFill>
                  <a:srgbClr val="7030A0"/>
                </a:solidFill>
              </a:rPr>
              <a:t>?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Каким видом предпринимательства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занят хозяин дома</a:t>
            </a:r>
            <a:r>
              <a:rPr lang="en-US" b="1" dirty="0" smtClean="0">
                <a:solidFill>
                  <a:srgbClr val="7030A0"/>
                </a:solidFill>
              </a:rPr>
              <a:t>?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Из чего складывается его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   прибыль</a:t>
            </a:r>
            <a:r>
              <a:rPr lang="en-US" b="1" dirty="0" smtClean="0">
                <a:solidFill>
                  <a:srgbClr val="7030A0"/>
                </a:solidFill>
              </a:rPr>
              <a:t>?</a:t>
            </a:r>
            <a:endParaRPr lang="ru-RU" b="1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Прием</a:t>
            </a:r>
            <a:r>
              <a:rPr lang="ru-RU" sz="3200" dirty="0" smtClean="0">
                <a:solidFill>
                  <a:srgbClr val="7A0000"/>
                </a:solidFill>
              </a:rPr>
              <a:t> </a:t>
            </a:r>
            <a:r>
              <a:rPr lang="ru-RU" sz="3200" b="1" dirty="0" smtClean="0">
                <a:solidFill>
                  <a:srgbClr val="7A0000"/>
                </a:solidFill>
              </a:rPr>
              <a:t>«Исторические загадки»</a:t>
            </a:r>
            <a:endParaRPr lang="ru-RU" sz="3200" b="1" dirty="0">
              <a:solidFill>
                <a:srgbClr val="7A0000"/>
              </a:solidFill>
            </a:endParaRPr>
          </a:p>
        </p:txBody>
      </p:sp>
      <p:sp>
        <p:nvSpPr>
          <p:cNvPr id="4" name="AutoShape 2" descr="https://cdn1.ozone.ru/s3/multimedia-5/601805954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cdn1.ozone.ru/s3/multimedia-5/601805954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cdn1.ozone.ru/s3/multimedia-5/601805954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cdn1.ozone.ru/s3/multimedia-5/6018059549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1" name="Picture 9" descr="C:\Users\User\Downloads\60180595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49729"/>
            <a:ext cx="3117346" cy="52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09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082117"/>
            <a:ext cx="8640959" cy="46805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«Обмен почти всех вывозимых за границу товаров производился на серебряные талеры, которые хранились в Государственной казне. Из этих монет изготавливали русские деньги, на что уходило немало труда и дополнительных  бюджетных средств. Один талер оценивался в 50 копеек, а монет получалось примерно на 64 копейки. Введение в России в обращение талера, как самой крупной монеты, решило бы и проблему унификации с европейской денежной системой, и значительно снизило бы расходы на монетную чеканку»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580000"/>
                </a:solidFill>
              </a:rPr>
              <a:t>Почему начинается переделка талеров в российские рубли с 1654 года</a:t>
            </a:r>
            <a:r>
              <a:rPr lang="en-US" b="1" dirty="0" smtClean="0">
                <a:solidFill>
                  <a:srgbClr val="580000"/>
                </a:solidFill>
              </a:rPr>
              <a:t>?</a:t>
            </a:r>
            <a:endParaRPr lang="ru-RU" b="1" dirty="0" smtClean="0">
              <a:solidFill>
                <a:srgbClr val="58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5272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Прием</a:t>
            </a:r>
            <a:r>
              <a:rPr lang="ru-RU" sz="3200" dirty="0" smtClean="0">
                <a:solidFill>
                  <a:srgbClr val="660033"/>
                </a:solidFill>
              </a:rPr>
              <a:t> </a:t>
            </a:r>
            <a:r>
              <a:rPr lang="ru-RU" sz="3200" b="1" i="1" dirty="0" smtClean="0">
                <a:solidFill>
                  <a:srgbClr val="660033"/>
                </a:solidFill>
              </a:rPr>
              <a:t>«Исторический факт»</a:t>
            </a:r>
            <a:endParaRPr lang="ru-RU" sz="3200" b="1" i="1" dirty="0">
              <a:solidFill>
                <a:srgbClr val="660033"/>
              </a:solidFill>
            </a:endParaRPr>
          </a:p>
        </p:txBody>
      </p:sp>
      <p:pic>
        <p:nvPicPr>
          <p:cNvPr id="4098" name="Picture 2" descr="https://www.numisbids.com/sales/hosted/hdrauch/104/image009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26755"/>
            <a:ext cx="3419872" cy="158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rarecoins.ru/assets/images/foto-lotov/03-160_k6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226755"/>
            <a:ext cx="3058498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3779912" y="5754463"/>
            <a:ext cx="198072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76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4087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Сколько </a:t>
            </a:r>
            <a:r>
              <a:rPr lang="ru-RU" b="1" dirty="0">
                <a:solidFill>
                  <a:srgbClr val="FF0000"/>
                </a:solidFill>
              </a:rPr>
              <a:t>денег у Ломоносова  оставалось на бумагу, обувь и прочие нужды</a:t>
            </a:r>
            <a:r>
              <a:rPr lang="en-US" b="1" dirty="0">
                <a:solidFill>
                  <a:srgbClr val="FF0000"/>
                </a:solidFill>
              </a:rPr>
              <a:t>?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М.В</a:t>
            </a:r>
            <a:r>
              <a:rPr lang="ru-RU" dirty="0">
                <a:solidFill>
                  <a:schemeClr val="tx1"/>
                </a:solidFill>
              </a:rPr>
              <a:t>. Ломоносов в 19 </a:t>
            </a:r>
            <a:r>
              <a:rPr lang="ru-RU" dirty="0" smtClean="0">
                <a:solidFill>
                  <a:schemeClr val="tx1"/>
                </a:solidFill>
              </a:rPr>
              <a:t>лет, скрыв свое крестьянское происхождение, поступил в Славяно-греко-латинскую академию. Спустя годы Ломоносов вспоминал, как трудно давалось ему учение: </a:t>
            </a:r>
          </a:p>
          <a:p>
            <a:pPr marL="0" indent="0" algn="just">
              <a:buNone/>
            </a:pPr>
            <a:r>
              <a:rPr lang="ru-RU" i="1" dirty="0" smtClean="0">
                <a:solidFill>
                  <a:schemeClr val="tx1"/>
                </a:solidFill>
              </a:rPr>
              <a:t>«Несказанная бедность: имея один алтын в день жалования, нельзя было иметь на пропитание в день  больше как на денежку хлеба и денежку квасу, прочее на бумагу, на обувь и другие нужды.»</a:t>
            </a:r>
            <a:endParaRPr lang="ru-RU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User\Downloads\0026a9-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640"/>
            <a:ext cx="389992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8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3285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«Постановили брать проценты только до третьего платежа («Установили до третьего раза»), если кредитор берет деньги «в треть», то есть 50% годовых («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оже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емлет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треть куны»); если кто возьмет с должника 2 реза «в треть», то может взыскать и основную сумму долга («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аже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кто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возмет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2 раза, то ему исто»); а кто возьмёт три таких же ряда, тот не должен требовать назад тело долга («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ли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возметь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 резы, то исто ему не взятии»). 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580000"/>
                </a:solidFill>
              </a:rPr>
              <a:t>Задание 1: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580000"/>
                </a:solidFill>
              </a:rPr>
              <a:t>Древнерусское обозначение ссудных процентов – это_______</a:t>
            </a:r>
            <a:r>
              <a:rPr lang="en-US" dirty="0" smtClean="0">
                <a:solidFill>
                  <a:srgbClr val="580000"/>
                </a:solidFill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580000"/>
                </a:solidFill>
              </a:rPr>
              <a:t>C</a:t>
            </a:r>
            <a:r>
              <a:rPr lang="ru-RU" dirty="0" err="1" smtClean="0">
                <a:solidFill>
                  <a:srgbClr val="580000"/>
                </a:solidFill>
              </a:rPr>
              <a:t>уть</a:t>
            </a:r>
            <a:r>
              <a:rPr lang="ru-RU" dirty="0" smtClean="0">
                <a:solidFill>
                  <a:srgbClr val="580000"/>
                </a:solidFill>
              </a:rPr>
              <a:t> Устава о резах в том, что выплата долга должна прекращаться в установленный срок. Верно ли, данное утверждение</a:t>
            </a:r>
            <a:r>
              <a:rPr lang="en-US" dirty="0" smtClean="0">
                <a:solidFill>
                  <a:srgbClr val="580000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645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Прием </a:t>
            </a:r>
            <a:r>
              <a:rPr lang="ru-RU" sz="3200" b="1" i="1" dirty="0" smtClean="0">
                <a:solidFill>
                  <a:srgbClr val="660033"/>
                </a:solidFill>
              </a:rPr>
              <a:t>«Локальный и целостный анализ текста»</a:t>
            </a:r>
            <a:endParaRPr lang="ru-RU" sz="3200" b="1" i="1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0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807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Какие защитные меры для должников вводились согласно тексту Устава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Одна из норм устава гласит, что если заимодавец сам ограничил  платежный период двумя годами, он получает назад также _______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  <a:r>
              <a:rPr lang="ru-RU" b="1" dirty="0" smtClean="0">
                <a:solidFill>
                  <a:schemeClr val="tx1"/>
                </a:solidFill>
              </a:rPr>
              <a:t>, то есть само тело долга.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Какое значение имеет Устав для истории страны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660033"/>
                </a:solidFill>
              </a:rPr>
              <a:t>Задание 2: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660033"/>
                </a:solidFill>
              </a:rPr>
              <a:t>Приведите пример из социальных реалий, демонстрирующей зависимость людей от высоких процентов по займам.</a:t>
            </a: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AutoShape 2" descr="https://bluebird42.ru/wp-content/uploads/2017/06/1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s://fsd.videouroki.net/products/conspekty/pravo10/19-p-pravo-i-drugie-sfery-obshchestva.files/image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5352306" cy="279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5696" y="2996952"/>
            <a:ext cx="1296144" cy="576064"/>
          </a:xfrm>
          <a:prstGeom prst="rect">
            <a:avLst/>
          </a:prstGeom>
          <a:solidFill>
            <a:srgbClr val="FFCD2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56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12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843"/>
            <a:ext cx="9117648" cy="682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5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179</TotalTime>
  <Words>488</Words>
  <Application>Microsoft Office PowerPoint</Application>
  <PresentationFormat>Экран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Формирование финансовой грамотности на уроках истории.</vt:lpstr>
      <vt:lpstr>Прием «Создание проблемной ситуации» </vt:lpstr>
      <vt:lpstr>Прием «Исторические загадки»</vt:lpstr>
      <vt:lpstr>Прием «Исторический факт»</vt:lpstr>
      <vt:lpstr>Презентация PowerPoint</vt:lpstr>
      <vt:lpstr>Прием «Локальный и целостный анализ текста»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финансовой грамотности на уроках истории.</dc:title>
  <dc:creator>User</dc:creator>
  <cp:lastModifiedBy>Вероника В. Балицкая</cp:lastModifiedBy>
  <cp:revision>20</cp:revision>
  <dcterms:created xsi:type="dcterms:W3CDTF">2022-03-25T04:07:08Z</dcterms:created>
  <dcterms:modified xsi:type="dcterms:W3CDTF">2022-04-28T02:53:52Z</dcterms:modified>
</cp:coreProperties>
</file>