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6.jpg" ContentType="image/png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7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43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97" r:id="rId2"/>
    <p:sldMasterId id="2147483704" r:id="rId3"/>
  </p:sldMasterIdLst>
  <p:notesMasterIdLst>
    <p:notesMasterId r:id="rId24"/>
  </p:notesMasterIdLst>
  <p:sldIdLst>
    <p:sldId id="494" r:id="rId4"/>
    <p:sldId id="453" r:id="rId5"/>
    <p:sldId id="452" r:id="rId6"/>
    <p:sldId id="467" r:id="rId7"/>
    <p:sldId id="471" r:id="rId8"/>
    <p:sldId id="480" r:id="rId9"/>
    <p:sldId id="473" r:id="rId10"/>
    <p:sldId id="470" r:id="rId11"/>
    <p:sldId id="476" r:id="rId12"/>
    <p:sldId id="479" r:id="rId13"/>
    <p:sldId id="475" r:id="rId14"/>
    <p:sldId id="474" r:id="rId15"/>
    <p:sldId id="487" r:id="rId16"/>
    <p:sldId id="485" r:id="rId17"/>
    <p:sldId id="486" r:id="rId18"/>
    <p:sldId id="488" r:id="rId19"/>
    <p:sldId id="454" r:id="rId20"/>
    <p:sldId id="256" r:id="rId21"/>
    <p:sldId id="455" r:id="rId22"/>
    <p:sldId id="492" r:id="rId2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A1"/>
    <a:srgbClr val="00A2E8"/>
    <a:srgbClr val="3F48CC"/>
    <a:srgbClr val="99D9EA"/>
    <a:srgbClr val="F8F6F3"/>
    <a:srgbClr val="FE7E0D"/>
    <a:srgbClr val="45AE5A"/>
    <a:srgbClr val="F9F6F3"/>
    <a:srgbClr val="696EBE"/>
    <a:srgbClr val="FAC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6" autoAdjust="0"/>
    <p:restoredTop sz="94663"/>
  </p:normalViewPr>
  <p:slideViewPr>
    <p:cSldViewPr snapToGrid="0" snapToObjects="1">
      <p:cViewPr varScale="1">
        <p:scale>
          <a:sx n="96" d="100"/>
          <a:sy n="96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3;&#1072;%20&#1072;&#1088;&#1093;&#1080;&#1074;&#1072;&#1094;&#1080;&#1102;\&#1044;&#1054;&#1051;-&#1080;&#1075;&#1088;&#1072;_&#1057;&#1090;&#1072;&#1090;&#1080;&#1089;&#1090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3;&#1072;%20&#1072;&#1088;&#1093;&#1080;&#1074;&#1072;&#1094;&#1080;&#1102;\&#1044;&#1054;&#1051;-&#1080;&#1075;&#1088;&#1072;_&#1057;&#1090;&#1072;&#1090;&#1080;&#1089;&#1090;&#1080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3;&#1072;%20&#1072;&#1088;&#1093;&#1080;&#1074;&#1072;&#1094;&#1080;&#1102;\&#1044;&#1054;&#1051;-&#1080;&#1075;&#1088;&#1072;_&#1057;&#1090;&#1072;&#1090;&#1080;&#1089;&#1090;&#1080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графика!$A$15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графика!$B$14:$D$14</c:f>
              <c:strCache>
                <c:ptCount val="3"/>
                <c:pt idx="0">
                  <c:v>Школы</c:v>
                </c:pt>
                <c:pt idx="1">
                  <c:v>Профессиональные образовательные организации</c:v>
                </c:pt>
                <c:pt idx="2">
                  <c:v>Организации для детей-сирот и детей, оставшихся без попечения родителей</c:v>
                </c:pt>
              </c:strCache>
            </c:strRef>
          </c:cat>
          <c:val>
            <c:numRef>
              <c:f>графика!$B$15:$D$15</c:f>
              <c:numCache>
                <c:formatCode>General</c:formatCode>
                <c:ptCount val="3"/>
                <c:pt idx="0">
                  <c:v>207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C-4A0C-BB7E-73BC956DA43D}"/>
            </c:ext>
          </c:extLst>
        </c:ser>
        <c:ser>
          <c:idx val="1"/>
          <c:order val="1"/>
          <c:tx>
            <c:strRef>
              <c:f>графика!$A$16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графика!$B$14:$D$14</c:f>
              <c:strCache>
                <c:ptCount val="3"/>
                <c:pt idx="0">
                  <c:v>Школы</c:v>
                </c:pt>
                <c:pt idx="1">
                  <c:v>Профессиональные образовательные организации</c:v>
                </c:pt>
                <c:pt idx="2">
                  <c:v>Организации для детей-сирот и детей, оставшихся без попечения родителей</c:v>
                </c:pt>
              </c:strCache>
            </c:strRef>
          </c:cat>
          <c:val>
            <c:numRef>
              <c:f>графика!$B$16:$D$16</c:f>
              <c:numCache>
                <c:formatCode>General</c:formatCode>
                <c:ptCount val="3"/>
                <c:pt idx="0">
                  <c:v>109</c:v>
                </c:pt>
                <c:pt idx="1">
                  <c:v>26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C-4A0C-BB7E-73BC956DA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891071"/>
        <c:axId val="246900639"/>
      </c:barChart>
      <c:catAx>
        <c:axId val="24689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900639"/>
        <c:crosses val="autoZero"/>
        <c:auto val="1"/>
        <c:lblAlgn val="ctr"/>
        <c:lblOffset val="100"/>
        <c:noMultiLvlLbl val="0"/>
      </c:catAx>
      <c:valAx>
        <c:axId val="24690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89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графика!$M$15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графика!$N$14:$P$14</c:f>
              <c:strCache>
                <c:ptCount val="3"/>
                <c:pt idx="0">
                  <c:v>Школы</c:v>
                </c:pt>
                <c:pt idx="1">
                  <c:v>Профессиональные образовательные организации</c:v>
                </c:pt>
                <c:pt idx="2">
                  <c:v>Организации для детей-сирот и детей, оставшихся без попечения родителей</c:v>
                </c:pt>
              </c:strCache>
            </c:strRef>
          </c:cat>
          <c:val>
            <c:numRef>
              <c:f>графика!$N$15:$P$15</c:f>
              <c:numCache>
                <c:formatCode>General</c:formatCode>
                <c:ptCount val="3"/>
                <c:pt idx="0">
                  <c:v>91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8-4278-9063-B9A945F11AE2}"/>
            </c:ext>
          </c:extLst>
        </c:ser>
        <c:ser>
          <c:idx val="1"/>
          <c:order val="1"/>
          <c:tx>
            <c:strRef>
              <c:f>графика!$M$16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графика!$N$14:$P$14</c:f>
              <c:strCache>
                <c:ptCount val="3"/>
                <c:pt idx="0">
                  <c:v>Школы</c:v>
                </c:pt>
                <c:pt idx="1">
                  <c:v>Профессиональные образовательные организации</c:v>
                </c:pt>
                <c:pt idx="2">
                  <c:v>Организации для детей-сирот и детей, оставшихся без попечения родителей</c:v>
                </c:pt>
              </c:strCache>
            </c:strRef>
          </c:cat>
          <c:val>
            <c:numRef>
              <c:f>графика!$N$16:$P$16</c:f>
              <c:numCache>
                <c:formatCode>General</c:formatCode>
                <c:ptCount val="3"/>
                <c:pt idx="0">
                  <c:v>109</c:v>
                </c:pt>
                <c:pt idx="1">
                  <c:v>26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8-4278-9063-B9A945F11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98319"/>
        <c:axId val="196692911"/>
      </c:barChart>
      <c:catAx>
        <c:axId val="19669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92911"/>
        <c:crosses val="autoZero"/>
        <c:auto val="1"/>
        <c:lblAlgn val="ctr"/>
        <c:lblOffset val="100"/>
        <c:noMultiLvlLbl val="0"/>
      </c:catAx>
      <c:valAx>
        <c:axId val="196692911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98319"/>
        <c:crosses val="autoZero"/>
        <c:crossBetween val="between"/>
        <c:majorUnit val="50"/>
        <c:min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графика!$A$4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графика!$B$3:$D$3</c:f>
              <c:strCache>
                <c:ptCount val="3"/>
                <c:pt idx="0">
                  <c:v>Школы</c:v>
                </c:pt>
                <c:pt idx="1">
                  <c:v>Организации для детей-сирот и детей, оставшихся без попечения родителей</c:v>
                </c:pt>
                <c:pt idx="2">
                  <c:v>Иные организации</c:v>
                </c:pt>
              </c:strCache>
            </c:strRef>
          </c:cat>
          <c:val>
            <c:numRef>
              <c:f>графика!$B$4:$D$4</c:f>
              <c:numCache>
                <c:formatCode>General</c:formatCode>
                <c:ptCount val="3"/>
                <c:pt idx="0">
                  <c:v>16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4-4959-986F-1E24B5F59E00}"/>
            </c:ext>
          </c:extLst>
        </c:ser>
        <c:ser>
          <c:idx val="1"/>
          <c:order val="1"/>
          <c:tx>
            <c:strRef>
              <c:f>графика!$A$5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графика!$B$3:$D$3</c:f>
              <c:strCache>
                <c:ptCount val="3"/>
                <c:pt idx="0">
                  <c:v>Школы</c:v>
                </c:pt>
                <c:pt idx="1">
                  <c:v>Организации для детей-сирот и детей, оставшихся без попечения родителей</c:v>
                </c:pt>
                <c:pt idx="2">
                  <c:v>Иные организации</c:v>
                </c:pt>
              </c:strCache>
            </c:strRef>
          </c:cat>
          <c:val>
            <c:numRef>
              <c:f>графика!$B$5:$D$5</c:f>
              <c:numCache>
                <c:formatCode>General</c:formatCode>
                <c:ptCount val="3"/>
                <c:pt idx="0">
                  <c:v>21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4-4959-986F-1E24B5F59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94159"/>
        <c:axId val="196697071"/>
      </c:barChart>
      <c:catAx>
        <c:axId val="19669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97071"/>
        <c:crosses val="autoZero"/>
        <c:auto val="1"/>
        <c:lblAlgn val="ctr"/>
        <c:lblOffset val="100"/>
        <c:noMultiLvlLbl val="0"/>
      </c:catAx>
      <c:valAx>
        <c:axId val="19669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9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334D2-A014-420D-B7C9-C8F9D36470B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D608F3E4-B4B4-413A-865C-9D5F99511E2D}">
      <dgm:prSet phldrT="[Текст]"/>
      <dgm:spPr>
        <a:noFill/>
        <a:ln>
          <a:solidFill>
            <a:srgbClr val="00A2E8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23.09.2020 </a:t>
          </a:r>
        </a:p>
        <a:p>
          <a:pPr>
            <a:spcAft>
              <a:spcPts val="0"/>
            </a:spcAft>
          </a:pPr>
          <a:endParaRPr lang="ru-RU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Внедрение основ финансовой грамотности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 деятельность дошкольных образовательных организаций</a:t>
          </a:r>
          <a:endParaRPr lang="ru-RU" dirty="0">
            <a:solidFill>
              <a:schemeClr val="tx1"/>
            </a:solidFill>
          </a:endParaRPr>
        </a:p>
      </dgm:t>
    </dgm:pt>
    <dgm:pt modelId="{A330113D-870F-4122-9B0B-57202EF99211}" type="parTrans" cxnId="{DF042F92-2A16-471E-8225-C9CDA7972A55}">
      <dgm:prSet/>
      <dgm:spPr/>
      <dgm:t>
        <a:bodyPr/>
        <a:lstStyle/>
        <a:p>
          <a:endParaRPr lang="ru-RU"/>
        </a:p>
      </dgm:t>
    </dgm:pt>
    <dgm:pt modelId="{50B540A3-D88B-46F3-B6CD-41F82D5660EE}" type="sibTrans" cxnId="{DF042F92-2A16-471E-8225-C9CDA7972A55}">
      <dgm:prSet/>
      <dgm:spPr/>
      <dgm:t>
        <a:bodyPr/>
        <a:lstStyle/>
        <a:p>
          <a:endParaRPr lang="ru-RU"/>
        </a:p>
      </dgm:t>
    </dgm:pt>
    <dgm:pt modelId="{E1B9ACC1-DD93-407F-A5DE-01B6EC06CD01}">
      <dgm:prSet phldrT="[Текст]"/>
      <dgm:spPr>
        <a:noFill/>
        <a:ln>
          <a:solidFill>
            <a:srgbClr val="00A2E8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26.11.2020</a:t>
          </a:r>
        </a:p>
        <a:p>
          <a:pPr>
            <a:spcAft>
              <a:spcPts val="0"/>
            </a:spcAft>
          </a:pPr>
          <a:endParaRPr lang="ru-RU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Внедрение финансовой грамотности в  образовательный процесс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 системе СПО</a:t>
          </a:r>
          <a:endParaRPr lang="ru-RU" dirty="0">
            <a:solidFill>
              <a:schemeClr val="tx1"/>
            </a:solidFill>
          </a:endParaRPr>
        </a:p>
      </dgm:t>
    </dgm:pt>
    <dgm:pt modelId="{202830D2-5966-4EA6-8875-C96863656FB6}" type="parTrans" cxnId="{53E10684-DB1E-48A9-8E50-B3711DE31969}">
      <dgm:prSet/>
      <dgm:spPr/>
      <dgm:t>
        <a:bodyPr/>
        <a:lstStyle/>
        <a:p>
          <a:endParaRPr lang="ru-RU"/>
        </a:p>
      </dgm:t>
    </dgm:pt>
    <dgm:pt modelId="{5FA11F53-6A32-47AE-B8FA-8525E49E38DA}" type="sibTrans" cxnId="{53E10684-DB1E-48A9-8E50-B3711DE31969}">
      <dgm:prSet/>
      <dgm:spPr/>
      <dgm:t>
        <a:bodyPr/>
        <a:lstStyle/>
        <a:p>
          <a:endParaRPr lang="ru-RU"/>
        </a:p>
      </dgm:t>
    </dgm:pt>
    <dgm:pt modelId="{CE12F9D8-7203-4D9C-957C-F8331ACCE477}">
      <dgm:prSet phldrT="[Текст]"/>
      <dgm:spPr>
        <a:noFill/>
        <a:ln>
          <a:solidFill>
            <a:srgbClr val="00A2E8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20.04.2021 </a:t>
          </a:r>
        </a:p>
        <a:p>
          <a:pPr>
            <a:spcAft>
              <a:spcPts val="0"/>
            </a:spcAft>
          </a:pPr>
          <a:endParaRPr lang="ru-RU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Мультимедийные игры  по финансовой грамотности: опыт внедрения в ДОО</a:t>
          </a:r>
          <a:endParaRPr lang="ru-RU" dirty="0">
            <a:solidFill>
              <a:schemeClr val="tx1"/>
            </a:solidFill>
          </a:endParaRPr>
        </a:p>
      </dgm:t>
    </dgm:pt>
    <dgm:pt modelId="{AA525D0A-A01E-406B-8B92-12D54EB19D6A}" type="parTrans" cxnId="{39DC2588-7D93-45D9-BE86-9B7FEC7AC70D}">
      <dgm:prSet/>
      <dgm:spPr/>
      <dgm:t>
        <a:bodyPr/>
        <a:lstStyle/>
        <a:p>
          <a:endParaRPr lang="ru-RU"/>
        </a:p>
      </dgm:t>
    </dgm:pt>
    <dgm:pt modelId="{66E2258B-C647-4940-9B3D-B77A8DA549A8}" type="sibTrans" cxnId="{39DC2588-7D93-45D9-BE86-9B7FEC7AC70D}">
      <dgm:prSet/>
      <dgm:spPr/>
      <dgm:t>
        <a:bodyPr/>
        <a:lstStyle/>
        <a:p>
          <a:endParaRPr lang="ru-RU"/>
        </a:p>
      </dgm:t>
    </dgm:pt>
    <dgm:pt modelId="{1DF0E1B1-C65A-4128-982D-03A74399230A}">
      <dgm:prSet phldrT="[Текст]"/>
      <dgm:spPr>
        <a:noFill/>
        <a:ln>
          <a:solidFill>
            <a:srgbClr val="00A2E8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29.09.2021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Методики проведения внеурочных занятий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по финансовой грамотности</a:t>
          </a:r>
        </a:p>
      </dgm:t>
    </dgm:pt>
    <dgm:pt modelId="{107EC83C-C056-4D3E-BBC7-4AB5820AE0E8}" type="parTrans" cxnId="{3F12B39D-7273-4F8C-8F6D-131CA4235774}">
      <dgm:prSet/>
      <dgm:spPr/>
      <dgm:t>
        <a:bodyPr/>
        <a:lstStyle/>
        <a:p>
          <a:endParaRPr lang="ru-RU"/>
        </a:p>
      </dgm:t>
    </dgm:pt>
    <dgm:pt modelId="{C8F71DDE-EDA4-4A7D-ADDB-3F79414FB1FD}" type="sibTrans" cxnId="{3F12B39D-7273-4F8C-8F6D-131CA4235774}">
      <dgm:prSet/>
      <dgm:spPr/>
      <dgm:t>
        <a:bodyPr/>
        <a:lstStyle/>
        <a:p>
          <a:endParaRPr lang="ru-RU"/>
        </a:p>
      </dgm:t>
    </dgm:pt>
    <dgm:pt modelId="{50E2A52B-80B8-4EFD-9069-EB08C8EC5B14}">
      <dgm:prSet phldrT="[Текст]"/>
      <dgm:spPr>
        <a:noFill/>
        <a:ln>
          <a:solidFill>
            <a:srgbClr val="00A2E8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26-28.01.2022 </a:t>
          </a:r>
        </a:p>
        <a:p>
          <a:pPr>
            <a:spcAft>
              <a:spcPts val="0"/>
            </a:spcAft>
          </a:pPr>
          <a:endParaRPr lang="ru-RU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Открытый урок «Школа финансов Буратино»</a:t>
          </a:r>
        </a:p>
      </dgm:t>
    </dgm:pt>
    <dgm:pt modelId="{F784F7BE-07B9-447C-A118-0E62E186657E}" type="parTrans" cxnId="{0C694799-90B0-47E6-850C-05883426618B}">
      <dgm:prSet/>
      <dgm:spPr/>
      <dgm:t>
        <a:bodyPr/>
        <a:lstStyle/>
        <a:p>
          <a:endParaRPr lang="ru-RU"/>
        </a:p>
      </dgm:t>
    </dgm:pt>
    <dgm:pt modelId="{DD61BE75-6BD0-42EA-BA5C-7098C5F7B4FB}" type="sibTrans" cxnId="{0C694799-90B0-47E6-850C-05883426618B}">
      <dgm:prSet/>
      <dgm:spPr/>
      <dgm:t>
        <a:bodyPr/>
        <a:lstStyle/>
        <a:p>
          <a:endParaRPr lang="ru-RU"/>
        </a:p>
      </dgm:t>
    </dgm:pt>
    <dgm:pt modelId="{58492E09-47E9-4942-B5C1-6CBD6C0DFCE6}">
      <dgm:prSet phldrT="[Текст]"/>
      <dgm:spPr>
        <a:noFill/>
        <a:ln>
          <a:solidFill>
            <a:srgbClr val="00A2E8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31.03.2022 </a:t>
          </a:r>
        </a:p>
        <a:p>
          <a:pPr>
            <a:spcAft>
              <a:spcPts val="0"/>
            </a:spcAft>
          </a:pPr>
          <a:endParaRPr lang="ru-RU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Внедрение финансовой грамотности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в образовательный процесс</a:t>
          </a:r>
        </a:p>
      </dgm:t>
    </dgm:pt>
    <dgm:pt modelId="{E00C7D54-A6B8-4C73-B1FD-7A17C31B0FA3}" type="parTrans" cxnId="{71E621A4-DF96-41BF-A188-31910F73C7CF}">
      <dgm:prSet/>
      <dgm:spPr/>
      <dgm:t>
        <a:bodyPr/>
        <a:lstStyle/>
        <a:p>
          <a:endParaRPr lang="ru-RU"/>
        </a:p>
      </dgm:t>
    </dgm:pt>
    <dgm:pt modelId="{9EB0F0C3-9575-4D12-9E23-EC62CFF45D65}" type="sibTrans" cxnId="{71E621A4-DF96-41BF-A188-31910F73C7CF}">
      <dgm:prSet/>
      <dgm:spPr/>
      <dgm:t>
        <a:bodyPr/>
        <a:lstStyle/>
        <a:p>
          <a:endParaRPr lang="ru-RU"/>
        </a:p>
      </dgm:t>
    </dgm:pt>
    <dgm:pt modelId="{702C1E3D-C913-44DB-94E2-44C8901BD9B5}" type="pres">
      <dgm:prSet presAssocID="{23F334D2-A014-420D-B7C9-C8F9D36470B5}" presName="Name0" presStyleCnt="0">
        <dgm:presLayoutVars>
          <dgm:dir/>
          <dgm:resizeHandles val="exact"/>
        </dgm:presLayoutVars>
      </dgm:prSet>
      <dgm:spPr/>
    </dgm:pt>
    <dgm:pt modelId="{31EC5582-6FBF-4FA2-B4A3-A4338988C08D}" type="pres">
      <dgm:prSet presAssocID="{D608F3E4-B4B4-413A-865C-9D5F99511E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B679D-5D54-426E-B9DC-532219F4D041}" type="pres">
      <dgm:prSet presAssocID="{50B540A3-D88B-46F3-B6CD-41F82D5660E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50F48E0-4075-4828-B51A-9E3850DEAD1D}" type="pres">
      <dgm:prSet presAssocID="{50B540A3-D88B-46F3-B6CD-41F82D5660EE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A4B6B8BD-9B60-4579-9CB7-D25C96B7EF27}" type="pres">
      <dgm:prSet presAssocID="{E1B9ACC1-DD93-407F-A5DE-01B6EC06CD0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B687-31F0-4D2E-8FD3-E15A36217F79}" type="pres">
      <dgm:prSet presAssocID="{5FA11F53-6A32-47AE-B8FA-8525E49E38D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0899545-6F04-4532-BA75-0B1547D0306A}" type="pres">
      <dgm:prSet presAssocID="{5FA11F53-6A32-47AE-B8FA-8525E49E38DA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27822177-70FB-452A-8E63-242FDDC11FA6}" type="pres">
      <dgm:prSet presAssocID="{CE12F9D8-7203-4D9C-957C-F8331ACCE477}" presName="node" presStyleLbl="node1" presStyleIdx="2" presStyleCnt="6" custLinFactNeighborX="137" custLinFactNeighborY="-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E93CC-D181-4B17-846B-DC983C3947C7}" type="pres">
      <dgm:prSet presAssocID="{66E2258B-C647-4940-9B3D-B77A8DA549A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C7C26C0-B30A-48D0-ACD6-2EB9D4317A9F}" type="pres">
      <dgm:prSet presAssocID="{66E2258B-C647-4940-9B3D-B77A8DA549A8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7013ED30-ED48-4B65-A39D-86C4A893CFB4}" type="pres">
      <dgm:prSet presAssocID="{1DF0E1B1-C65A-4128-982D-03A7439923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F3040-A210-4FDF-B473-D1D8639073DE}" type="pres">
      <dgm:prSet presAssocID="{C8F71DDE-EDA4-4A7D-ADDB-3F79414FB1F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7D71478-3202-4AC4-82B2-F93E99BB5860}" type="pres">
      <dgm:prSet presAssocID="{C8F71DDE-EDA4-4A7D-ADDB-3F79414FB1FD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7FAB4C97-3612-43C3-BF22-42FD9029BEF0}" type="pres">
      <dgm:prSet presAssocID="{50E2A52B-80B8-4EFD-9069-EB08C8EC5B1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74D2D-ABFD-4B1F-BEC4-CD6DE907BA06}" type="pres">
      <dgm:prSet presAssocID="{DD61BE75-6BD0-42EA-BA5C-7098C5F7B4FB}" presName="sibTrans" presStyleLbl="sibTrans1D1" presStyleIdx="4" presStyleCnt="5"/>
      <dgm:spPr/>
      <dgm:t>
        <a:bodyPr/>
        <a:lstStyle/>
        <a:p>
          <a:endParaRPr lang="ru-RU"/>
        </a:p>
      </dgm:t>
    </dgm:pt>
    <dgm:pt modelId="{8C547A49-FBDD-437A-B6E8-2CF52CF3EA28}" type="pres">
      <dgm:prSet presAssocID="{DD61BE75-6BD0-42EA-BA5C-7098C5F7B4FB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15EE54B2-713B-4B9C-9374-F2838AA3EDE2}" type="pres">
      <dgm:prSet presAssocID="{58492E09-47E9-4942-B5C1-6CBD6C0DFCE6}" presName="node" presStyleLbl="node1" presStyleIdx="5" presStyleCnt="6" custLinFactNeighborX="137" custLinFactNeighborY="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B827ED-421F-4536-8D78-B529A6553A0C}" type="presOf" srcId="{58492E09-47E9-4942-B5C1-6CBD6C0DFCE6}" destId="{15EE54B2-713B-4B9C-9374-F2838AA3EDE2}" srcOrd="0" destOrd="0" presId="urn:microsoft.com/office/officeart/2005/8/layout/bProcess3"/>
    <dgm:cxn modelId="{12866E06-31F2-4A22-8927-7F9D0B8F7E5E}" type="presOf" srcId="{DD61BE75-6BD0-42EA-BA5C-7098C5F7B4FB}" destId="{8C547A49-FBDD-437A-B6E8-2CF52CF3EA28}" srcOrd="1" destOrd="0" presId="urn:microsoft.com/office/officeart/2005/8/layout/bProcess3"/>
    <dgm:cxn modelId="{6F702D1F-9244-4795-93ED-2BBD6285A0CA}" type="presOf" srcId="{66E2258B-C647-4940-9B3D-B77A8DA549A8}" destId="{BC7C26C0-B30A-48D0-ACD6-2EB9D4317A9F}" srcOrd="1" destOrd="0" presId="urn:microsoft.com/office/officeart/2005/8/layout/bProcess3"/>
    <dgm:cxn modelId="{24442565-93C5-43F1-B659-968635C8461B}" type="presOf" srcId="{1DF0E1B1-C65A-4128-982D-03A74399230A}" destId="{7013ED30-ED48-4B65-A39D-86C4A893CFB4}" srcOrd="0" destOrd="0" presId="urn:microsoft.com/office/officeart/2005/8/layout/bProcess3"/>
    <dgm:cxn modelId="{F5356A27-3C5C-4A81-A42D-D16830877E35}" type="presOf" srcId="{23F334D2-A014-420D-B7C9-C8F9D36470B5}" destId="{702C1E3D-C913-44DB-94E2-44C8901BD9B5}" srcOrd="0" destOrd="0" presId="urn:microsoft.com/office/officeart/2005/8/layout/bProcess3"/>
    <dgm:cxn modelId="{E513C161-4B9D-4440-BE0E-AC9D52536595}" type="presOf" srcId="{5FA11F53-6A32-47AE-B8FA-8525E49E38DA}" destId="{40899545-6F04-4532-BA75-0B1547D0306A}" srcOrd="1" destOrd="0" presId="urn:microsoft.com/office/officeart/2005/8/layout/bProcess3"/>
    <dgm:cxn modelId="{39DC2588-7D93-45D9-BE86-9B7FEC7AC70D}" srcId="{23F334D2-A014-420D-B7C9-C8F9D36470B5}" destId="{CE12F9D8-7203-4D9C-957C-F8331ACCE477}" srcOrd="2" destOrd="0" parTransId="{AA525D0A-A01E-406B-8B92-12D54EB19D6A}" sibTransId="{66E2258B-C647-4940-9B3D-B77A8DA549A8}"/>
    <dgm:cxn modelId="{2389A541-2E72-443D-8A55-EBF9C3D0068D}" type="presOf" srcId="{50B540A3-D88B-46F3-B6CD-41F82D5660EE}" destId="{186B679D-5D54-426E-B9DC-532219F4D041}" srcOrd="0" destOrd="0" presId="urn:microsoft.com/office/officeart/2005/8/layout/bProcess3"/>
    <dgm:cxn modelId="{708447E0-F2E8-4FA6-927C-44684B2254DF}" type="presOf" srcId="{C8F71DDE-EDA4-4A7D-ADDB-3F79414FB1FD}" destId="{7E7F3040-A210-4FDF-B473-D1D8639073DE}" srcOrd="0" destOrd="0" presId="urn:microsoft.com/office/officeart/2005/8/layout/bProcess3"/>
    <dgm:cxn modelId="{248D9BD6-AAAF-4EB4-870B-16BCF08D07D6}" type="presOf" srcId="{DD61BE75-6BD0-42EA-BA5C-7098C5F7B4FB}" destId="{13874D2D-ABFD-4B1F-BEC4-CD6DE907BA06}" srcOrd="0" destOrd="0" presId="urn:microsoft.com/office/officeart/2005/8/layout/bProcess3"/>
    <dgm:cxn modelId="{081D4CF7-34A5-4843-8874-C61DF815908D}" type="presOf" srcId="{D608F3E4-B4B4-413A-865C-9D5F99511E2D}" destId="{31EC5582-6FBF-4FA2-B4A3-A4338988C08D}" srcOrd="0" destOrd="0" presId="urn:microsoft.com/office/officeart/2005/8/layout/bProcess3"/>
    <dgm:cxn modelId="{16B1F7A1-8F99-4B3C-AA21-091682C90EC8}" type="presOf" srcId="{50E2A52B-80B8-4EFD-9069-EB08C8EC5B14}" destId="{7FAB4C97-3612-43C3-BF22-42FD9029BEF0}" srcOrd="0" destOrd="0" presId="urn:microsoft.com/office/officeart/2005/8/layout/bProcess3"/>
    <dgm:cxn modelId="{71E621A4-DF96-41BF-A188-31910F73C7CF}" srcId="{23F334D2-A014-420D-B7C9-C8F9D36470B5}" destId="{58492E09-47E9-4942-B5C1-6CBD6C0DFCE6}" srcOrd="5" destOrd="0" parTransId="{E00C7D54-A6B8-4C73-B1FD-7A17C31B0FA3}" sibTransId="{9EB0F0C3-9575-4D12-9E23-EC62CFF45D65}"/>
    <dgm:cxn modelId="{24ED6BDE-8845-49ED-A68E-EACF9E3B00D8}" type="presOf" srcId="{50B540A3-D88B-46F3-B6CD-41F82D5660EE}" destId="{650F48E0-4075-4828-B51A-9E3850DEAD1D}" srcOrd="1" destOrd="0" presId="urn:microsoft.com/office/officeart/2005/8/layout/bProcess3"/>
    <dgm:cxn modelId="{74A9993B-8147-4D9B-9E6C-AB00760D1BFF}" type="presOf" srcId="{66E2258B-C647-4940-9B3D-B77A8DA549A8}" destId="{3E1E93CC-D181-4B17-846B-DC983C3947C7}" srcOrd="0" destOrd="0" presId="urn:microsoft.com/office/officeart/2005/8/layout/bProcess3"/>
    <dgm:cxn modelId="{0C694799-90B0-47E6-850C-05883426618B}" srcId="{23F334D2-A014-420D-B7C9-C8F9D36470B5}" destId="{50E2A52B-80B8-4EFD-9069-EB08C8EC5B14}" srcOrd="4" destOrd="0" parTransId="{F784F7BE-07B9-447C-A118-0E62E186657E}" sibTransId="{DD61BE75-6BD0-42EA-BA5C-7098C5F7B4FB}"/>
    <dgm:cxn modelId="{23B5152E-7889-4CC5-86D4-1CB88E57739E}" type="presOf" srcId="{C8F71DDE-EDA4-4A7D-ADDB-3F79414FB1FD}" destId="{67D71478-3202-4AC4-82B2-F93E99BB5860}" srcOrd="1" destOrd="0" presId="urn:microsoft.com/office/officeart/2005/8/layout/bProcess3"/>
    <dgm:cxn modelId="{53E10684-DB1E-48A9-8E50-B3711DE31969}" srcId="{23F334D2-A014-420D-B7C9-C8F9D36470B5}" destId="{E1B9ACC1-DD93-407F-A5DE-01B6EC06CD01}" srcOrd="1" destOrd="0" parTransId="{202830D2-5966-4EA6-8875-C96863656FB6}" sibTransId="{5FA11F53-6A32-47AE-B8FA-8525E49E38DA}"/>
    <dgm:cxn modelId="{3F12B39D-7273-4F8C-8F6D-131CA4235774}" srcId="{23F334D2-A014-420D-B7C9-C8F9D36470B5}" destId="{1DF0E1B1-C65A-4128-982D-03A74399230A}" srcOrd="3" destOrd="0" parTransId="{107EC83C-C056-4D3E-BBC7-4AB5820AE0E8}" sibTransId="{C8F71DDE-EDA4-4A7D-ADDB-3F79414FB1FD}"/>
    <dgm:cxn modelId="{DF042F92-2A16-471E-8225-C9CDA7972A55}" srcId="{23F334D2-A014-420D-B7C9-C8F9D36470B5}" destId="{D608F3E4-B4B4-413A-865C-9D5F99511E2D}" srcOrd="0" destOrd="0" parTransId="{A330113D-870F-4122-9B0B-57202EF99211}" sibTransId="{50B540A3-D88B-46F3-B6CD-41F82D5660EE}"/>
    <dgm:cxn modelId="{B181DD45-6FE0-43EA-BA11-CB3AF4F2B7DB}" type="presOf" srcId="{E1B9ACC1-DD93-407F-A5DE-01B6EC06CD01}" destId="{A4B6B8BD-9B60-4579-9CB7-D25C96B7EF27}" srcOrd="0" destOrd="0" presId="urn:microsoft.com/office/officeart/2005/8/layout/bProcess3"/>
    <dgm:cxn modelId="{34C39F3F-5A1C-49A6-92F1-82EE6709EEA8}" type="presOf" srcId="{5FA11F53-6A32-47AE-B8FA-8525E49E38DA}" destId="{9ECEB687-31F0-4D2E-8FD3-E15A36217F79}" srcOrd="0" destOrd="0" presId="urn:microsoft.com/office/officeart/2005/8/layout/bProcess3"/>
    <dgm:cxn modelId="{2E44A338-2F65-49EB-97CF-6982A9DBCA04}" type="presOf" srcId="{CE12F9D8-7203-4D9C-957C-F8331ACCE477}" destId="{27822177-70FB-452A-8E63-242FDDC11FA6}" srcOrd="0" destOrd="0" presId="urn:microsoft.com/office/officeart/2005/8/layout/bProcess3"/>
    <dgm:cxn modelId="{CB3C9DC6-A4A6-4728-80CB-FE22C1388D14}" type="presParOf" srcId="{702C1E3D-C913-44DB-94E2-44C8901BD9B5}" destId="{31EC5582-6FBF-4FA2-B4A3-A4338988C08D}" srcOrd="0" destOrd="0" presId="urn:microsoft.com/office/officeart/2005/8/layout/bProcess3"/>
    <dgm:cxn modelId="{2BCCA508-029E-4DF5-9DC6-44F3B16B1C6F}" type="presParOf" srcId="{702C1E3D-C913-44DB-94E2-44C8901BD9B5}" destId="{186B679D-5D54-426E-B9DC-532219F4D041}" srcOrd="1" destOrd="0" presId="urn:microsoft.com/office/officeart/2005/8/layout/bProcess3"/>
    <dgm:cxn modelId="{3F42074A-D75D-42D3-9812-96171D82B126}" type="presParOf" srcId="{186B679D-5D54-426E-B9DC-532219F4D041}" destId="{650F48E0-4075-4828-B51A-9E3850DEAD1D}" srcOrd="0" destOrd="0" presId="urn:microsoft.com/office/officeart/2005/8/layout/bProcess3"/>
    <dgm:cxn modelId="{22ECB7DA-06D7-4944-B2B5-B5FA2D3036F0}" type="presParOf" srcId="{702C1E3D-C913-44DB-94E2-44C8901BD9B5}" destId="{A4B6B8BD-9B60-4579-9CB7-D25C96B7EF27}" srcOrd="2" destOrd="0" presId="urn:microsoft.com/office/officeart/2005/8/layout/bProcess3"/>
    <dgm:cxn modelId="{F4A74C6B-B3EB-4BAD-8F86-DDE9680DA2FC}" type="presParOf" srcId="{702C1E3D-C913-44DB-94E2-44C8901BD9B5}" destId="{9ECEB687-31F0-4D2E-8FD3-E15A36217F79}" srcOrd="3" destOrd="0" presId="urn:microsoft.com/office/officeart/2005/8/layout/bProcess3"/>
    <dgm:cxn modelId="{6CFA0997-C73E-426A-99E7-21E5E3E698EE}" type="presParOf" srcId="{9ECEB687-31F0-4D2E-8FD3-E15A36217F79}" destId="{40899545-6F04-4532-BA75-0B1547D0306A}" srcOrd="0" destOrd="0" presId="urn:microsoft.com/office/officeart/2005/8/layout/bProcess3"/>
    <dgm:cxn modelId="{22B7A7F3-929C-4DCE-BC34-85F4D49B95BE}" type="presParOf" srcId="{702C1E3D-C913-44DB-94E2-44C8901BD9B5}" destId="{27822177-70FB-452A-8E63-242FDDC11FA6}" srcOrd="4" destOrd="0" presId="urn:microsoft.com/office/officeart/2005/8/layout/bProcess3"/>
    <dgm:cxn modelId="{88CBC1C0-3296-4FD7-B2BA-62238AE3AED1}" type="presParOf" srcId="{702C1E3D-C913-44DB-94E2-44C8901BD9B5}" destId="{3E1E93CC-D181-4B17-846B-DC983C3947C7}" srcOrd="5" destOrd="0" presId="urn:microsoft.com/office/officeart/2005/8/layout/bProcess3"/>
    <dgm:cxn modelId="{C2A27CA2-4B7D-4B61-97BE-D71F6C03F97A}" type="presParOf" srcId="{3E1E93CC-D181-4B17-846B-DC983C3947C7}" destId="{BC7C26C0-B30A-48D0-ACD6-2EB9D4317A9F}" srcOrd="0" destOrd="0" presId="urn:microsoft.com/office/officeart/2005/8/layout/bProcess3"/>
    <dgm:cxn modelId="{3EC4AE82-466F-489E-BE23-0F846C1B5309}" type="presParOf" srcId="{702C1E3D-C913-44DB-94E2-44C8901BD9B5}" destId="{7013ED30-ED48-4B65-A39D-86C4A893CFB4}" srcOrd="6" destOrd="0" presId="urn:microsoft.com/office/officeart/2005/8/layout/bProcess3"/>
    <dgm:cxn modelId="{948C2DB4-5CE7-432C-A2A6-37A69834382E}" type="presParOf" srcId="{702C1E3D-C913-44DB-94E2-44C8901BD9B5}" destId="{7E7F3040-A210-4FDF-B473-D1D8639073DE}" srcOrd="7" destOrd="0" presId="urn:microsoft.com/office/officeart/2005/8/layout/bProcess3"/>
    <dgm:cxn modelId="{EC9488FC-DB46-4CA2-A134-5E5E089D1B51}" type="presParOf" srcId="{7E7F3040-A210-4FDF-B473-D1D8639073DE}" destId="{67D71478-3202-4AC4-82B2-F93E99BB5860}" srcOrd="0" destOrd="0" presId="urn:microsoft.com/office/officeart/2005/8/layout/bProcess3"/>
    <dgm:cxn modelId="{987AA194-C24D-4078-B2FB-48200AC7B054}" type="presParOf" srcId="{702C1E3D-C913-44DB-94E2-44C8901BD9B5}" destId="{7FAB4C97-3612-43C3-BF22-42FD9029BEF0}" srcOrd="8" destOrd="0" presId="urn:microsoft.com/office/officeart/2005/8/layout/bProcess3"/>
    <dgm:cxn modelId="{EBECB3AF-2D20-4319-91A5-4D2914FD787E}" type="presParOf" srcId="{702C1E3D-C913-44DB-94E2-44C8901BD9B5}" destId="{13874D2D-ABFD-4B1F-BEC4-CD6DE907BA06}" srcOrd="9" destOrd="0" presId="urn:microsoft.com/office/officeart/2005/8/layout/bProcess3"/>
    <dgm:cxn modelId="{DE84A585-242C-445F-99E8-2BA73DA82849}" type="presParOf" srcId="{13874D2D-ABFD-4B1F-BEC4-CD6DE907BA06}" destId="{8C547A49-FBDD-437A-B6E8-2CF52CF3EA28}" srcOrd="0" destOrd="0" presId="urn:microsoft.com/office/officeart/2005/8/layout/bProcess3"/>
    <dgm:cxn modelId="{8D3C7E9E-9D91-411A-B80A-B7E5BB4B7A0F}" type="presParOf" srcId="{702C1E3D-C913-44DB-94E2-44C8901BD9B5}" destId="{15EE54B2-713B-4B9C-9374-F2838AA3EDE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B679D-5D54-426E-B9DC-532219F4D041}">
      <dsp:nvSpPr>
        <dsp:cNvPr id="0" name=""/>
        <dsp:cNvSpPr/>
      </dsp:nvSpPr>
      <dsp:spPr>
        <a:xfrm>
          <a:off x="2795511" y="646127"/>
          <a:ext cx="4981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1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1374" y="689203"/>
        <a:ext cx="26438" cy="5287"/>
      </dsp:txXfrm>
    </dsp:sp>
    <dsp:sp modelId="{31EC5582-6FBF-4FA2-B4A3-A4338988C08D}">
      <dsp:nvSpPr>
        <dsp:cNvPr id="0" name=""/>
        <dsp:cNvSpPr/>
      </dsp:nvSpPr>
      <dsp:spPr>
        <a:xfrm>
          <a:off x="498343" y="2156"/>
          <a:ext cx="2298968" cy="1379381"/>
        </a:xfrm>
        <a:prstGeom prst="rect">
          <a:avLst/>
        </a:prstGeom>
        <a:noFill/>
        <a:ln w="12700" cap="flat" cmpd="sng" algn="ctr">
          <a:solidFill>
            <a:srgbClr val="00A2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23.09.2020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Внедрение основ финансовой грамотности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 деятельность дошкольных образовательных организаций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98343" y="2156"/>
        <a:ext cx="2298968" cy="1379381"/>
      </dsp:txXfrm>
    </dsp:sp>
    <dsp:sp modelId="{9ECEB687-31F0-4D2E-8FD3-E15A36217F79}">
      <dsp:nvSpPr>
        <dsp:cNvPr id="0" name=""/>
        <dsp:cNvSpPr/>
      </dsp:nvSpPr>
      <dsp:spPr>
        <a:xfrm>
          <a:off x="5623243" y="643975"/>
          <a:ext cx="501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871"/>
              </a:moveTo>
              <a:lnTo>
                <a:pt x="267756" y="47871"/>
              </a:lnTo>
              <a:lnTo>
                <a:pt x="267756" y="45720"/>
              </a:lnTo>
              <a:lnTo>
                <a:pt x="5013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60601" y="687051"/>
        <a:ext cx="26595" cy="5287"/>
      </dsp:txXfrm>
    </dsp:sp>
    <dsp:sp modelId="{A4B6B8BD-9B60-4579-9CB7-D25C96B7EF27}">
      <dsp:nvSpPr>
        <dsp:cNvPr id="0" name=""/>
        <dsp:cNvSpPr/>
      </dsp:nvSpPr>
      <dsp:spPr>
        <a:xfrm>
          <a:off x="3326074" y="2156"/>
          <a:ext cx="2298968" cy="1379381"/>
        </a:xfrm>
        <a:prstGeom prst="rect">
          <a:avLst/>
        </a:prstGeom>
        <a:noFill/>
        <a:ln w="12700" cap="flat" cmpd="sng" algn="ctr">
          <a:solidFill>
            <a:srgbClr val="00A2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26.11.2020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Внедрение финансовой грамотности в  образовательный процесс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 системе СПО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326074" y="2156"/>
        <a:ext cx="2298968" cy="1379381"/>
      </dsp:txXfrm>
    </dsp:sp>
    <dsp:sp modelId="{3E1E93CC-D181-4B17-846B-DC983C3947C7}">
      <dsp:nvSpPr>
        <dsp:cNvPr id="0" name=""/>
        <dsp:cNvSpPr/>
      </dsp:nvSpPr>
      <dsp:spPr>
        <a:xfrm>
          <a:off x="1647827" y="1377586"/>
          <a:ext cx="5658612" cy="500314"/>
        </a:xfrm>
        <a:custGeom>
          <a:avLst/>
          <a:gdLst/>
          <a:ahLst/>
          <a:cxnLst/>
          <a:rect l="0" t="0" r="0" b="0"/>
          <a:pathLst>
            <a:path>
              <a:moveTo>
                <a:pt x="5658612" y="0"/>
              </a:moveTo>
              <a:lnTo>
                <a:pt x="5658612" y="267257"/>
              </a:lnTo>
              <a:lnTo>
                <a:pt x="0" y="267257"/>
              </a:lnTo>
              <a:lnTo>
                <a:pt x="0" y="50031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35047" y="1625099"/>
        <a:ext cx="284173" cy="5287"/>
      </dsp:txXfrm>
    </dsp:sp>
    <dsp:sp modelId="{27822177-70FB-452A-8E63-242FDDC11FA6}">
      <dsp:nvSpPr>
        <dsp:cNvPr id="0" name=""/>
        <dsp:cNvSpPr/>
      </dsp:nvSpPr>
      <dsp:spPr>
        <a:xfrm>
          <a:off x="6156955" y="4"/>
          <a:ext cx="2298968" cy="1379381"/>
        </a:xfrm>
        <a:prstGeom prst="rect">
          <a:avLst/>
        </a:prstGeom>
        <a:noFill/>
        <a:ln w="12700" cap="flat" cmpd="sng" algn="ctr">
          <a:solidFill>
            <a:srgbClr val="00A2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20.04.2021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Мультимедийные игры  по финансовой грамотности: опыт внедрения в ДОО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156955" y="4"/>
        <a:ext cx="2298968" cy="1379381"/>
      </dsp:txXfrm>
    </dsp:sp>
    <dsp:sp modelId="{7E7F3040-A210-4FDF-B473-D1D8639073DE}">
      <dsp:nvSpPr>
        <dsp:cNvPr id="0" name=""/>
        <dsp:cNvSpPr/>
      </dsp:nvSpPr>
      <dsp:spPr>
        <a:xfrm>
          <a:off x="2795511" y="2554271"/>
          <a:ext cx="4981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1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1374" y="2597347"/>
        <a:ext cx="26438" cy="5287"/>
      </dsp:txXfrm>
    </dsp:sp>
    <dsp:sp modelId="{7013ED30-ED48-4B65-A39D-86C4A893CFB4}">
      <dsp:nvSpPr>
        <dsp:cNvPr id="0" name=""/>
        <dsp:cNvSpPr/>
      </dsp:nvSpPr>
      <dsp:spPr>
        <a:xfrm>
          <a:off x="498343" y="1910300"/>
          <a:ext cx="2298968" cy="1379381"/>
        </a:xfrm>
        <a:prstGeom prst="rect">
          <a:avLst/>
        </a:prstGeom>
        <a:noFill/>
        <a:ln w="12700" cap="flat" cmpd="sng" algn="ctr">
          <a:solidFill>
            <a:srgbClr val="00A2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29.09.2021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Методики проведения внеурочных занятий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 финансовой грамотности</a:t>
          </a:r>
        </a:p>
      </dsp:txBody>
      <dsp:txXfrm>
        <a:off x="498343" y="1910300"/>
        <a:ext cx="2298968" cy="1379381"/>
      </dsp:txXfrm>
    </dsp:sp>
    <dsp:sp modelId="{13874D2D-ABFD-4B1F-BEC4-CD6DE907BA06}">
      <dsp:nvSpPr>
        <dsp:cNvPr id="0" name=""/>
        <dsp:cNvSpPr/>
      </dsp:nvSpPr>
      <dsp:spPr>
        <a:xfrm>
          <a:off x="5623243" y="2554271"/>
          <a:ext cx="501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756" y="45720"/>
              </a:lnTo>
              <a:lnTo>
                <a:pt x="267756" y="47871"/>
              </a:lnTo>
              <a:lnTo>
                <a:pt x="501312" y="4787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60601" y="2597347"/>
        <a:ext cx="26595" cy="5287"/>
      </dsp:txXfrm>
    </dsp:sp>
    <dsp:sp modelId="{7FAB4C97-3612-43C3-BF22-42FD9029BEF0}">
      <dsp:nvSpPr>
        <dsp:cNvPr id="0" name=""/>
        <dsp:cNvSpPr/>
      </dsp:nvSpPr>
      <dsp:spPr>
        <a:xfrm>
          <a:off x="3326074" y="1910300"/>
          <a:ext cx="2298968" cy="1379381"/>
        </a:xfrm>
        <a:prstGeom prst="rect">
          <a:avLst/>
        </a:prstGeom>
        <a:noFill/>
        <a:ln w="12700" cap="flat" cmpd="sng" algn="ctr">
          <a:solidFill>
            <a:srgbClr val="00A2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26-28.01.2022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Открытый урок «Школа финансов Буратино»</a:t>
          </a:r>
        </a:p>
      </dsp:txBody>
      <dsp:txXfrm>
        <a:off x="3326074" y="1910300"/>
        <a:ext cx="2298968" cy="1379381"/>
      </dsp:txXfrm>
    </dsp:sp>
    <dsp:sp modelId="{15EE54B2-713B-4B9C-9374-F2838AA3EDE2}">
      <dsp:nvSpPr>
        <dsp:cNvPr id="0" name=""/>
        <dsp:cNvSpPr/>
      </dsp:nvSpPr>
      <dsp:spPr>
        <a:xfrm>
          <a:off x="6156955" y="1912452"/>
          <a:ext cx="2298968" cy="1379381"/>
        </a:xfrm>
        <a:prstGeom prst="rect">
          <a:avLst/>
        </a:prstGeom>
        <a:noFill/>
        <a:ln w="12700" cap="flat" cmpd="sng" algn="ctr">
          <a:solidFill>
            <a:srgbClr val="00A2E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31.03.2022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Внедрение финансовой грамотности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 образовательный процесс</a:t>
          </a:r>
        </a:p>
      </dsp:txBody>
      <dsp:txXfrm>
        <a:off x="6156955" y="1912452"/>
        <a:ext cx="2298968" cy="137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mmco-expo.ru/?utm_source=mmco_email&amp;utm_medium=total&amp;utm_campaign=1904&amp;utm_content=1904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3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37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00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034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62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87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hlinkClick r:id="rId3"/>
              </a:rPr>
              <a:t>https://online.mmco-expo.ru/?utm_source=mmco_email&amp;utm_medium=total&amp;utm_campaign=1904&amp;utm_content=1904</a:t>
            </a:r>
            <a:r>
              <a:rPr lang="ru-RU" sz="90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5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7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Пользуйтесь</a:t>
            </a:r>
            <a:r>
              <a:rPr lang="ru-RU" baseline="0" dirty="0"/>
              <a:t> официальными источниками информации.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EB12F-99FA-4AEF-9134-AE5507F129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99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0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4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21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37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7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17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1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8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CE691F8F-A548-D045-B811-323E9FE85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1238" y="1219200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3AF0171D-2096-9F41-9034-284218A5C7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9052" y="1707731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429F4D9-496D-BD40-9D28-2ED959D0C3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8358" y="82323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F475DE03-556B-F84D-B5BA-31BD7E4FE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2940" y="314876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C070D2C0-5DF4-8F41-AB1B-20C943B57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4380" y="3648879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DF0CCC42-8F19-F24E-9DFE-85918670A6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8357" y="2771396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44277DCA-96C7-954D-ADAE-37FA4246D3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2940" y="507682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92876156-5067-C64C-847E-97117BD9A1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8357" y="4680478"/>
            <a:ext cx="1355725" cy="1728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B139F26-9153-4749-90FB-FEFB86C3AC02}"/>
              </a:ext>
            </a:extLst>
          </p:cNvPr>
          <p:cNvSpPr/>
          <p:nvPr userDrawn="1"/>
        </p:nvSpPr>
        <p:spPr>
          <a:xfrm>
            <a:off x="-1" y="488197"/>
            <a:ext cx="389823" cy="633031"/>
          </a:xfrm>
          <a:prstGeom prst="rect">
            <a:avLst/>
          </a:prstGeom>
          <a:solidFill>
            <a:srgbClr val="0F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466D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0887A-1C34-F84E-91CF-FEEF713B7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179701" y="2456625"/>
            <a:ext cx="749222" cy="212280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D53869E1-C880-BD44-96A1-E0D79BEA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25" y="488197"/>
            <a:ext cx="7955525" cy="633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Palatino" pitchFamily="2" charset="0"/>
                <a:ea typeface="Palatino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1A12A6-E7C0-A143-A978-ABF38ADA21A3}"/>
              </a:ext>
            </a:extLst>
          </p:cNvPr>
          <p:cNvSpPr txBox="1">
            <a:spLocks/>
          </p:cNvSpPr>
          <p:nvPr userDrawn="1"/>
        </p:nvSpPr>
        <p:spPr>
          <a:xfrm>
            <a:off x="559825" y="4869656"/>
            <a:ext cx="1400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Версия от 12.04.2022</a:t>
            </a:r>
          </a:p>
        </p:txBody>
      </p:sp>
    </p:spTree>
    <p:extLst>
      <p:ext uri="{BB962C8B-B14F-4D97-AF65-F5344CB8AC3E}">
        <p14:creationId xmlns:p14="http://schemas.microsoft.com/office/powerpoint/2010/main" val="927863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2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2" y="4654175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35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9" y="323850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 b="0">
                <a:solidFill>
                  <a:schemeClr val="tx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2" y="1478756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041" y="2993232"/>
            <a:ext cx="8493919" cy="1826419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4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3558" y="2883694"/>
            <a:ext cx="4327922" cy="1977629"/>
          </a:xfr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2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6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65000"/>
            <a:ext cx="9144000" cy="259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65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5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5" y="4654175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35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25307" r="70425" b="1572"/>
          <a:stretch/>
        </p:blipFill>
        <p:spPr>
          <a:xfrm>
            <a:off x="4617000" y="-1"/>
            <a:ext cx="4536000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2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AB90-DF29-416B-9FF7-247C0C428821}" type="datetime1">
              <a:rPr lang="ru-RU" smtClean="0">
                <a:solidFill>
                  <a:prstClr val="black"/>
                </a:solidFill>
              </a:rPr>
              <a:pPr/>
              <a:t>28.04.2022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8207-93C8-47F9-9C87-8BAA169517D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25"/>
            <a:ext cx="8493918" cy="1727597"/>
          </a:xfr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8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2" y="2847975"/>
            <a:ext cx="3444479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1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2962" y="4654175"/>
            <a:ext cx="3444479" cy="207148"/>
          </a:xfrm>
        </p:spPr>
        <p:txBody>
          <a:bodyPr anchor="b"/>
          <a:lstStyle>
            <a:lvl1pPr>
              <a:spcBef>
                <a:spcPts val="0"/>
              </a:spcBef>
              <a:defRPr sz="135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9" y="323850"/>
            <a:ext cx="2728793" cy="6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50" b="0">
                <a:solidFill>
                  <a:schemeClr val="tx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042" y="1478756"/>
            <a:ext cx="8493917" cy="13287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041" y="2993232"/>
            <a:ext cx="8493919" cy="1826419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6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3558" y="2883694"/>
            <a:ext cx="4327922" cy="1977629"/>
          </a:xfr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2962" y="828676"/>
            <a:ext cx="4165997" cy="1473993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65000"/>
            <a:ext cx="9144000" cy="259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65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255" y="2847975"/>
            <a:ext cx="3046808" cy="15882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255" y="4654175"/>
            <a:ext cx="3046808" cy="207148"/>
          </a:xfrm>
        </p:spPr>
        <p:txBody>
          <a:bodyPr anchor="b"/>
          <a:lstStyle>
            <a:lvl1pPr>
              <a:spcBef>
                <a:spcPts val="0"/>
              </a:spcBef>
              <a:defRPr sz="1350" cap="none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25307" r="70425" b="1572"/>
          <a:stretch/>
        </p:blipFill>
        <p:spPr>
          <a:xfrm>
            <a:off x="4617000" y="-1"/>
            <a:ext cx="4536000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1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AB90-DF29-416B-9FF7-247C0C428821}" type="datetime1">
              <a:rPr lang="ru-RU" smtClean="0">
                <a:solidFill>
                  <a:prstClr val="black"/>
                </a:solidFill>
              </a:rPr>
              <a:pPr/>
              <a:t>28.04.2022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8207-93C8-47F9-9C87-8BAA169517D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1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25"/>
            <a:ext cx="8493918" cy="1727597"/>
          </a:xfr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7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держка 7">
            <a:extLst>
              <a:ext uri="{FF2B5EF4-FFF2-40B4-BE49-F238E27FC236}">
                <a16:creationId xmlns:a16="http://schemas.microsoft.com/office/drawing/2014/main" id="{5A1798D1-1BB4-C5D9-218B-D2520B4C91A9}"/>
              </a:ext>
            </a:extLst>
          </p:cNvPr>
          <p:cNvSpPr/>
          <p:nvPr userDrawn="1"/>
        </p:nvSpPr>
        <p:spPr>
          <a:xfrm>
            <a:off x="0" y="0"/>
            <a:ext cx="5174299" cy="514350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18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id="{E0F98A2A-7148-6D36-2BCC-F1409B8017D9}"/>
              </a:ext>
            </a:extLst>
          </p:cNvPr>
          <p:cNvSpPr/>
          <p:nvPr userDrawn="1"/>
        </p:nvSpPr>
        <p:spPr>
          <a:xfrm>
            <a:off x="0" y="0"/>
            <a:ext cx="5307607" cy="5143500"/>
          </a:xfrm>
          <a:prstGeom prst="homePlate">
            <a:avLst>
              <a:gd name="adj" fmla="val 278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id="{E0F98A2A-7148-6D36-2BCC-F1409B8017D9}"/>
              </a:ext>
            </a:extLst>
          </p:cNvPr>
          <p:cNvSpPr/>
          <p:nvPr userDrawn="1"/>
        </p:nvSpPr>
        <p:spPr>
          <a:xfrm>
            <a:off x="0" y="0"/>
            <a:ext cx="5307607" cy="5143500"/>
          </a:xfrm>
          <a:prstGeom prst="homePlate">
            <a:avLst>
              <a:gd name="adj" fmla="val 216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15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1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404" y="1807369"/>
            <a:ext cx="6118946" cy="1628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1B9F2CC-C042-064B-B147-DE2A1FE8E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3" y="1807369"/>
            <a:ext cx="2023467" cy="1628775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1250" b="1" cap="all" spc="23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995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250FA8B7-F60E-74F5-9C5E-A5AA09B4E8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25"/>
            <a:ext cx="8493918" cy="1727597"/>
          </a:xfr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cap="none" spc="23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</p:spTree>
    <p:extLst>
      <p:ext uri="{BB962C8B-B14F-4D97-AF65-F5344CB8AC3E}">
        <p14:creationId xmlns:p14="http://schemas.microsoft.com/office/powerpoint/2010/main" val="219390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59" r:id="rId3"/>
    <p:sldLayoutId id="2147483691" r:id="rId4"/>
    <p:sldLayoutId id="2147483692" r:id="rId5"/>
    <p:sldLayoutId id="2147483693" r:id="rId6"/>
    <p:sldLayoutId id="2147483685" r:id="rId7"/>
    <p:sldLayoutId id="2147483682" r:id="rId8"/>
    <p:sldLayoutId id="2147483690" r:id="rId9"/>
    <p:sldLayoutId id="2147483689" r:id="rId10"/>
    <p:sldLayoutId id="2147483694" r:id="rId11"/>
    <p:sldLayoutId id="2147483695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1" y="830629"/>
            <a:ext cx="8493919" cy="4552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5" y="1481739"/>
            <a:ext cx="8490345" cy="2071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78" y="323850"/>
            <a:ext cx="6329363" cy="243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0556" y="323851"/>
            <a:ext cx="558403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325041" y="650081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61"/>
            <a:ext cx="928475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1" y="830629"/>
            <a:ext cx="8493919" cy="4552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5" y="1481739"/>
            <a:ext cx="8490345" cy="2071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78" y="323850"/>
            <a:ext cx="6329363" cy="243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0556" y="323851"/>
            <a:ext cx="558403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325041" y="650081"/>
            <a:ext cx="84939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1" y="328361"/>
            <a:ext cx="928475" cy="2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://doligra.ru/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nsionfg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ensionfg.ru/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ligra.ru/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dni-fg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7.sv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ligra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227" y="2667739"/>
            <a:ext cx="3482988" cy="1430483"/>
          </a:xfrm>
        </p:spPr>
        <p:txBody>
          <a:bodyPr/>
          <a:lstStyle/>
          <a:p>
            <a:r>
              <a:rPr lang="ru-RU" sz="1400" dirty="0"/>
              <a:t>ДЕЯТЕЛЬНОСТЬ БАНКА РОССИИ ПО СОДЕЙСТВИЮ ВНЕДРЕНИЯ ФИНАНСОВОЙ ГРАМОТНОСТИ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ОБРАЗОВАТЕЛЬНЫЙ ПРОЦЕСС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227" y="4727014"/>
            <a:ext cx="3046808" cy="207148"/>
          </a:xfrm>
        </p:spPr>
        <p:txBody>
          <a:bodyPr/>
          <a:lstStyle/>
          <a:p>
            <a:r>
              <a:rPr lang="ru-RU" sz="1050" dirty="0" smtClean="0"/>
              <a:t>Апрель </a:t>
            </a:r>
            <a:r>
              <a:rPr lang="en-US" sz="1050" dirty="0" smtClean="0"/>
              <a:t>202</a:t>
            </a:r>
            <a:r>
              <a:rPr lang="ru-RU" sz="1050" dirty="0" smtClean="0"/>
              <a:t>2 г.</a:t>
            </a:r>
            <a:endParaRPr lang="ru-RU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527548" y="3641326"/>
            <a:ext cx="334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  <a:latin typeface="Arial"/>
              </a:rPr>
              <a:t>Главный эксперт</a:t>
            </a:r>
            <a:endParaRPr lang="ru-RU" sz="1200" dirty="0">
              <a:solidFill>
                <a:prstClr val="white"/>
              </a:solidFill>
              <a:latin typeface="Arial"/>
            </a:endParaRPr>
          </a:p>
          <a:p>
            <a:r>
              <a:rPr lang="ru-RU" sz="1200" dirty="0">
                <a:solidFill>
                  <a:prstClr val="white"/>
                </a:solidFill>
                <a:latin typeface="Arial"/>
              </a:rPr>
              <a:t>Отдела </a:t>
            </a:r>
            <a:r>
              <a:rPr lang="ru-RU" sz="1200" dirty="0" smtClean="0">
                <a:solidFill>
                  <a:prstClr val="white"/>
                </a:solidFill>
                <a:latin typeface="Arial"/>
              </a:rPr>
              <a:t>финансовой грамотности </a:t>
            </a:r>
            <a:r>
              <a:rPr lang="ru-RU" sz="1200" dirty="0">
                <a:solidFill>
                  <a:prstClr val="white"/>
                </a:solidFill>
                <a:latin typeface="Arial"/>
              </a:rPr>
              <a:t>Дальневосточного ГУ Банка России</a:t>
            </a:r>
          </a:p>
          <a:p>
            <a:endParaRPr lang="ru-RU" sz="1200" dirty="0">
              <a:solidFill>
                <a:prstClr val="white"/>
              </a:solidFill>
              <a:latin typeface="Arial"/>
            </a:endParaRPr>
          </a:p>
          <a:p>
            <a:r>
              <a:rPr lang="ru-RU" sz="1200" dirty="0" smtClean="0">
                <a:solidFill>
                  <a:prstClr val="white"/>
                </a:solidFill>
                <a:latin typeface="Arial"/>
              </a:rPr>
              <a:t>Сергиенко Евгения Флюсовна</a:t>
            </a:r>
            <a:endParaRPr lang="ru-RU" sz="12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4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object 15"/>
          <p:cNvGrpSpPr/>
          <p:nvPr/>
        </p:nvGrpSpPr>
        <p:grpSpPr>
          <a:xfrm>
            <a:off x="2649888" y="1009650"/>
            <a:ext cx="1835502" cy="1676701"/>
            <a:chOff x="9851135" y="1810511"/>
            <a:chExt cx="1943100" cy="2217420"/>
          </a:xfrm>
        </p:grpSpPr>
        <p:pic>
          <p:nvPicPr>
            <p:cNvPr id="6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0091" y="1839467"/>
              <a:ext cx="1885188" cy="2159507"/>
            </a:xfrm>
            <a:prstGeom prst="rect">
              <a:avLst/>
            </a:prstGeom>
          </p:spPr>
        </p:pic>
        <p:sp>
          <p:nvSpPr>
            <p:cNvPr id="67" name="object 17"/>
            <p:cNvSpPr/>
            <p:nvPr/>
          </p:nvSpPr>
          <p:spPr>
            <a:xfrm>
              <a:off x="9865613" y="1824989"/>
              <a:ext cx="1914525" cy="2188845"/>
            </a:xfrm>
            <a:custGeom>
              <a:avLst/>
              <a:gdLst/>
              <a:ahLst/>
              <a:cxnLst/>
              <a:rect l="l" t="t" r="r" b="b"/>
              <a:pathLst>
                <a:path w="1914525" h="2188845">
                  <a:moveTo>
                    <a:pt x="0" y="2188463"/>
                  </a:moveTo>
                  <a:lnTo>
                    <a:pt x="1914144" y="2188463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2188463"/>
                  </a:lnTo>
                  <a:close/>
                </a:path>
              </a:pathLst>
            </a:custGeom>
            <a:ln w="28956">
              <a:solidFill>
                <a:srgbClr val="259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Игры по финансовой грамотности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40293"/>
              </p:ext>
            </p:extLst>
          </p:nvPr>
        </p:nvGraphicFramePr>
        <p:xfrm>
          <a:off x="64578" y="2914296"/>
          <a:ext cx="8995660" cy="199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baseline="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Название</a:t>
                      </a:r>
                      <a:r>
                        <a:rPr sz="1100" b="1" spc="-6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baseline="0" dirty="0">
                          <a:latin typeface="Arial"/>
                          <a:cs typeface="Arial"/>
                        </a:rPr>
                        <a:t>игры</a:t>
                      </a:r>
                      <a:endParaRPr sz="1100" baseline="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baseline="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200" baseline="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8044" marR="200025" indent="-6604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baseline="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Тема</a:t>
                      </a:r>
                      <a:endParaRPr sz="1100" baseline="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461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spc="-15" baseline="0" dirty="0" smtClean="0">
                          <a:latin typeface="Microsoft Sans Serif"/>
                          <a:cs typeface="Microsoft Sans Serif"/>
                        </a:rPr>
                        <a:t> Личный финансовый план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334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200"/>
                        </a:spcAft>
                      </a:pP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 Финансовая безопасность</a:t>
                      </a:r>
                      <a:endParaRPr lang="ru-RU" sz="1100" spc="-10" baseline="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Отработка финансовых терминов и понятий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636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sz="1100" b="1" spc="-3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baseline="0" dirty="0">
                          <a:latin typeface="Arial"/>
                          <a:cs typeface="Arial"/>
                        </a:rPr>
                        <a:t>участников</a:t>
                      </a:r>
                      <a:endParaRPr sz="1100" baseline="0" dirty="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855" indent="0" algn="ctr">
                        <a:lnSpc>
                          <a:spcPct val="180000"/>
                        </a:lnSpc>
                        <a:spcBef>
                          <a:spcPts val="994"/>
                        </a:spcBef>
                      </a:pPr>
                      <a:r>
                        <a:rPr lang="ru-RU" sz="1100" i="0" baseline="0" dirty="0" smtClean="0">
                          <a:latin typeface="Microsoft Sans Serif"/>
                          <a:cs typeface="Microsoft Sans Serif"/>
                        </a:rPr>
                        <a:t>Не ограничено</a:t>
                      </a:r>
                      <a:endParaRPr sz="1100" i="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От 5 до 25 человек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636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3080" marR="400050" indent="-1054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baseline="0" dirty="0" smtClean="0">
                          <a:latin typeface="Microsoft Sans Serif"/>
                          <a:cs typeface="Microsoft Sans Serif"/>
                        </a:rPr>
                        <a:t>От 6 человек                             (3 команды)</a:t>
                      </a: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Возраст</a:t>
                      </a:r>
                      <a:r>
                        <a:rPr sz="1100" b="1" spc="-2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baseline="0" dirty="0">
                          <a:latin typeface="Arial"/>
                          <a:cs typeface="Arial"/>
                        </a:rPr>
                        <a:t>участников</a:t>
                      </a:r>
                      <a:endParaRPr sz="1100" baseline="0" dirty="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100" spc="-5" baseline="0" dirty="0" smtClean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en-US" sz="1100" spc="-5" baseline="0" dirty="0" smtClean="0">
                          <a:latin typeface="Microsoft Sans Serif"/>
                          <a:cs typeface="Microsoft Sans Serif"/>
                        </a:rPr>
                        <a:t>-1</a:t>
                      </a: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lang="en-US" sz="1100" spc="-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aseline="0" dirty="0" err="1" smtClean="0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13</a:t>
                      </a:r>
                      <a:r>
                        <a:rPr lang="en-US" sz="1100" spc="-5" baseline="0" dirty="0" smtClean="0">
                          <a:latin typeface="Microsoft Sans Serif"/>
                          <a:cs typeface="Microsoft Sans Serif"/>
                        </a:rPr>
                        <a:t>-1</a:t>
                      </a: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100" spc="-4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aseline="0" dirty="0">
                          <a:latin typeface="Microsoft Sans Serif"/>
                          <a:cs typeface="Microsoft Sans Serif"/>
                        </a:rPr>
                        <a:t>лет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100" baseline="0" dirty="0" smtClean="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lang="en-US" sz="1100" baseline="0" dirty="0" smtClean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lang="ru-RU" sz="1100" baseline="0" dirty="0" smtClean="0"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100" spc="-1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aseline="0" dirty="0">
                          <a:latin typeface="Microsoft Sans Serif"/>
                          <a:cs typeface="Microsoft Sans Serif"/>
                        </a:rPr>
                        <a:t>лет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7039022" y="2900916"/>
            <a:ext cx="188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Настольная игра «</a:t>
            </a:r>
            <a:r>
              <a:rPr lang="ru-RU" sz="1200" b="1" dirty="0" err="1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Финансики</a:t>
            </a:r>
            <a:r>
              <a:rPr lang="ru-RU" sz="1200" b="1" dirty="0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rgbClr val="38A7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" b="2956"/>
          <a:stretch/>
        </p:blipFill>
        <p:spPr>
          <a:xfrm>
            <a:off x="4845059" y="996060"/>
            <a:ext cx="1820977" cy="1663321"/>
          </a:xfrm>
          <a:prstGeom prst="rect">
            <a:avLst/>
          </a:prstGeom>
        </p:spPr>
      </p:pic>
      <p:sp>
        <p:nvSpPr>
          <p:cNvPr id="22" name="object 7"/>
          <p:cNvSpPr/>
          <p:nvPr/>
        </p:nvSpPr>
        <p:spPr>
          <a:xfrm>
            <a:off x="4831024" y="1008249"/>
            <a:ext cx="1820977" cy="1663323"/>
          </a:xfrm>
          <a:custGeom>
            <a:avLst/>
            <a:gdLst/>
            <a:ahLst/>
            <a:cxnLst/>
            <a:rect l="l" t="t" r="r" b="b"/>
            <a:pathLst>
              <a:path w="1987550" h="2188845">
                <a:moveTo>
                  <a:pt x="0" y="2188463"/>
                </a:moveTo>
                <a:lnTo>
                  <a:pt x="1987296" y="2188463"/>
                </a:lnTo>
                <a:lnTo>
                  <a:pt x="1987296" y="0"/>
                </a:lnTo>
                <a:lnTo>
                  <a:pt x="0" y="0"/>
                </a:lnTo>
                <a:lnTo>
                  <a:pt x="0" y="2188463"/>
                </a:lnTo>
                <a:close/>
              </a:path>
            </a:pathLst>
          </a:custGeom>
          <a:ln w="28956">
            <a:solidFill>
              <a:srgbClr val="259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4485390" y="2900915"/>
            <a:ext cx="244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70" b="1" dirty="0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 игра </a:t>
            </a:r>
          </a:p>
          <a:p>
            <a:pPr algn="ctr"/>
            <a:r>
              <a:rPr lang="ru-RU" sz="1170" b="1" dirty="0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«Финансовая безопасность»</a:t>
            </a:r>
            <a:endParaRPr lang="ru-RU" sz="1170" b="1" dirty="0">
              <a:solidFill>
                <a:srgbClr val="38A7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854" y="1024198"/>
            <a:ext cx="1806310" cy="1647603"/>
          </a:xfrm>
          <a:prstGeom prst="rect">
            <a:avLst/>
          </a:prstGeom>
        </p:spPr>
      </p:pic>
      <p:sp>
        <p:nvSpPr>
          <p:cNvPr id="25" name="object 17"/>
          <p:cNvSpPr/>
          <p:nvPr/>
        </p:nvSpPr>
        <p:spPr>
          <a:xfrm>
            <a:off x="7007889" y="1008248"/>
            <a:ext cx="1806310" cy="1671477"/>
          </a:xfrm>
          <a:custGeom>
            <a:avLst/>
            <a:gdLst/>
            <a:ahLst/>
            <a:cxnLst/>
            <a:rect l="l" t="t" r="r" b="b"/>
            <a:pathLst>
              <a:path w="1914525" h="2188845">
                <a:moveTo>
                  <a:pt x="0" y="2188463"/>
                </a:moveTo>
                <a:lnTo>
                  <a:pt x="1914144" y="2188463"/>
                </a:lnTo>
                <a:lnTo>
                  <a:pt x="1914144" y="0"/>
                </a:lnTo>
                <a:lnTo>
                  <a:pt x="0" y="0"/>
                </a:lnTo>
                <a:lnTo>
                  <a:pt x="0" y="2188463"/>
                </a:lnTo>
                <a:close/>
              </a:path>
            </a:pathLst>
          </a:custGeom>
          <a:ln w="28956">
            <a:solidFill>
              <a:srgbClr val="259F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230116" y="2895213"/>
            <a:ext cx="244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70" b="1" dirty="0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Деловая игра </a:t>
            </a:r>
          </a:p>
          <a:p>
            <a:pPr algn="ctr"/>
            <a:r>
              <a:rPr lang="ru-RU" sz="1170" b="1" dirty="0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«Личные финансы»</a:t>
            </a:r>
            <a:endParaRPr lang="ru-RU" sz="1170" b="1" dirty="0">
              <a:solidFill>
                <a:srgbClr val="38A7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798" y="262631"/>
            <a:ext cx="6613379" cy="42624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Участники проекта «Игры по финансовой грамотности» в Приморском крае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32566" y="837831"/>
            <a:ext cx="38988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Муниципальные образования Приморского края, на территории которых проводились игры по финансовой грамотности в 2021 году</a:t>
            </a:r>
            <a:endParaRPr lang="ru-RU" dirty="0"/>
          </a:p>
        </p:txBody>
      </p:sp>
      <p:graphicFrame>
        <p:nvGraphicFramePr>
          <p:cNvPr id="57" name="Диаграмма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049138"/>
              </p:ext>
            </p:extLst>
          </p:nvPr>
        </p:nvGraphicFramePr>
        <p:xfrm>
          <a:off x="240940" y="1547446"/>
          <a:ext cx="4572000" cy="316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556069" y="871383"/>
            <a:ext cx="3898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Количество организаций, проводивших игры по финансовой грамотности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78" y="1553412"/>
            <a:ext cx="3247768" cy="32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706" y="375401"/>
            <a:ext cx="6118946" cy="42624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Как принять участие в</a:t>
            </a:r>
            <a:r>
              <a:rPr lang="en-US" sz="2000" dirty="0" smtClean="0"/>
              <a:t> </a:t>
            </a:r>
            <a:r>
              <a:rPr lang="ru-RU" sz="2000" dirty="0" smtClean="0"/>
              <a:t>проекте                       «Игры по финансовой грамотности»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0" name="object 4"/>
          <p:cNvGrpSpPr/>
          <p:nvPr/>
        </p:nvGrpSpPr>
        <p:grpSpPr>
          <a:xfrm>
            <a:off x="7602081" y="1795763"/>
            <a:ext cx="1049693" cy="1086922"/>
            <a:chOff x="9932657" y="2201787"/>
            <a:chExt cx="1564640" cy="1551940"/>
          </a:xfrm>
        </p:grpSpPr>
        <p:sp>
          <p:nvSpPr>
            <p:cNvPr id="111" name="object 5"/>
            <p:cNvSpPr/>
            <p:nvPr/>
          </p:nvSpPr>
          <p:spPr>
            <a:xfrm>
              <a:off x="9932657" y="2201787"/>
              <a:ext cx="1564640" cy="1551940"/>
            </a:xfrm>
            <a:custGeom>
              <a:avLst/>
              <a:gdLst/>
              <a:ahLst/>
              <a:cxnLst/>
              <a:rect l="l" t="t" r="r" b="b"/>
              <a:pathLst>
                <a:path w="1564640" h="1551939">
                  <a:moveTo>
                    <a:pt x="788585" y="0"/>
                  </a:moveTo>
                  <a:lnTo>
                    <a:pt x="740597" y="1417"/>
                  </a:lnTo>
                  <a:lnTo>
                    <a:pt x="693362" y="5614"/>
                  </a:lnTo>
                  <a:lnTo>
                    <a:pt x="646964" y="12510"/>
                  </a:lnTo>
                  <a:lnTo>
                    <a:pt x="601485" y="22024"/>
                  </a:lnTo>
                  <a:lnTo>
                    <a:pt x="557009" y="34073"/>
                  </a:lnTo>
                  <a:lnTo>
                    <a:pt x="513618" y="48576"/>
                  </a:lnTo>
                  <a:lnTo>
                    <a:pt x="471396" y="65452"/>
                  </a:lnTo>
                  <a:lnTo>
                    <a:pt x="430424" y="84620"/>
                  </a:lnTo>
                  <a:lnTo>
                    <a:pt x="390787" y="105996"/>
                  </a:lnTo>
                  <a:lnTo>
                    <a:pt x="352567" y="129502"/>
                  </a:lnTo>
                  <a:lnTo>
                    <a:pt x="315847" y="155053"/>
                  </a:lnTo>
                  <a:lnTo>
                    <a:pt x="280710" y="182570"/>
                  </a:lnTo>
                  <a:lnTo>
                    <a:pt x="247238" y="211971"/>
                  </a:lnTo>
                  <a:lnTo>
                    <a:pt x="215516" y="243174"/>
                  </a:lnTo>
                  <a:lnTo>
                    <a:pt x="185625" y="276098"/>
                  </a:lnTo>
                  <a:lnTo>
                    <a:pt x="157649" y="310661"/>
                  </a:lnTo>
                  <a:lnTo>
                    <a:pt x="131671" y="346781"/>
                  </a:lnTo>
                  <a:lnTo>
                    <a:pt x="107773" y="384378"/>
                  </a:lnTo>
                  <a:lnTo>
                    <a:pt x="86038" y="423370"/>
                  </a:lnTo>
                  <a:lnTo>
                    <a:pt x="66550" y="463674"/>
                  </a:lnTo>
                  <a:lnTo>
                    <a:pt x="49391" y="505211"/>
                  </a:lnTo>
                  <a:lnTo>
                    <a:pt x="34645" y="547897"/>
                  </a:lnTo>
                  <a:lnTo>
                    <a:pt x="22394" y="591653"/>
                  </a:lnTo>
                  <a:lnTo>
                    <a:pt x="12721" y="636395"/>
                  </a:lnTo>
                  <a:lnTo>
                    <a:pt x="5709" y="682043"/>
                  </a:lnTo>
                  <a:lnTo>
                    <a:pt x="1441" y="728516"/>
                  </a:lnTo>
                  <a:lnTo>
                    <a:pt x="0" y="775731"/>
                  </a:lnTo>
                  <a:lnTo>
                    <a:pt x="1441" y="823042"/>
                  </a:lnTo>
                  <a:lnTo>
                    <a:pt x="5709" y="869596"/>
                  </a:lnTo>
                  <a:lnTo>
                    <a:pt x="12721" y="915312"/>
                  </a:lnTo>
                  <a:lnTo>
                    <a:pt x="22394" y="960110"/>
                  </a:lnTo>
                  <a:lnTo>
                    <a:pt x="34645" y="1003909"/>
                  </a:lnTo>
                  <a:lnTo>
                    <a:pt x="49391" y="1046629"/>
                  </a:lnTo>
                  <a:lnTo>
                    <a:pt x="66550" y="1088188"/>
                  </a:lnTo>
                  <a:lnTo>
                    <a:pt x="86038" y="1128507"/>
                  </a:lnTo>
                  <a:lnTo>
                    <a:pt x="107773" y="1167504"/>
                  </a:lnTo>
                  <a:lnTo>
                    <a:pt x="131671" y="1205099"/>
                  </a:lnTo>
                  <a:lnTo>
                    <a:pt x="157649" y="1241210"/>
                  </a:lnTo>
                  <a:lnTo>
                    <a:pt x="185625" y="1275759"/>
                  </a:lnTo>
                  <a:lnTo>
                    <a:pt x="215516" y="1308663"/>
                  </a:lnTo>
                  <a:lnTo>
                    <a:pt x="247238" y="1339842"/>
                  </a:lnTo>
                  <a:lnTo>
                    <a:pt x="280710" y="1369215"/>
                  </a:lnTo>
                  <a:lnTo>
                    <a:pt x="315847" y="1396702"/>
                  </a:lnTo>
                  <a:lnTo>
                    <a:pt x="352567" y="1422222"/>
                  </a:lnTo>
                  <a:lnTo>
                    <a:pt x="390787" y="1445695"/>
                  </a:lnTo>
                  <a:lnTo>
                    <a:pt x="430424" y="1467039"/>
                  </a:lnTo>
                  <a:lnTo>
                    <a:pt x="471396" y="1486175"/>
                  </a:lnTo>
                  <a:lnTo>
                    <a:pt x="513618" y="1503020"/>
                  </a:lnTo>
                  <a:lnTo>
                    <a:pt x="557009" y="1517496"/>
                  </a:lnTo>
                  <a:lnTo>
                    <a:pt x="601485" y="1529520"/>
                  </a:lnTo>
                  <a:lnTo>
                    <a:pt x="646964" y="1539013"/>
                  </a:lnTo>
                  <a:lnTo>
                    <a:pt x="693362" y="1545893"/>
                  </a:lnTo>
                  <a:lnTo>
                    <a:pt x="740597" y="1550081"/>
                  </a:lnTo>
                  <a:lnTo>
                    <a:pt x="788585" y="1551494"/>
                  </a:lnTo>
                  <a:lnTo>
                    <a:pt x="836672" y="1550081"/>
                  </a:lnTo>
                  <a:lnTo>
                    <a:pt x="883988" y="1545893"/>
                  </a:lnTo>
                  <a:lnTo>
                    <a:pt x="930451" y="1539013"/>
                  </a:lnTo>
                  <a:lnTo>
                    <a:pt x="975979" y="1529520"/>
                  </a:lnTo>
                  <a:lnTo>
                    <a:pt x="1020491" y="1517496"/>
                  </a:lnTo>
                  <a:lnTo>
                    <a:pt x="1063903" y="1503020"/>
                  </a:lnTo>
                  <a:lnTo>
                    <a:pt x="1106135" y="1486175"/>
                  </a:lnTo>
                  <a:lnTo>
                    <a:pt x="1147105" y="1467039"/>
                  </a:lnTo>
                  <a:lnTo>
                    <a:pt x="1186731" y="1445695"/>
                  </a:lnTo>
                  <a:lnTo>
                    <a:pt x="1224931" y="1422222"/>
                  </a:lnTo>
                  <a:lnTo>
                    <a:pt x="1261623" y="1396702"/>
                  </a:lnTo>
                  <a:lnTo>
                    <a:pt x="1296725" y="1369215"/>
                  </a:lnTo>
                  <a:lnTo>
                    <a:pt x="1330156" y="1339842"/>
                  </a:lnTo>
                  <a:lnTo>
                    <a:pt x="1361834" y="1308663"/>
                  </a:lnTo>
                  <a:lnTo>
                    <a:pt x="1391676" y="1275759"/>
                  </a:lnTo>
                  <a:lnTo>
                    <a:pt x="1419601" y="1241210"/>
                  </a:lnTo>
                  <a:lnTo>
                    <a:pt x="1445527" y="1205099"/>
                  </a:lnTo>
                  <a:lnTo>
                    <a:pt x="1469373" y="1167504"/>
                  </a:lnTo>
                  <a:lnTo>
                    <a:pt x="1491056" y="1128507"/>
                  </a:lnTo>
                  <a:lnTo>
                    <a:pt x="1510494" y="1088188"/>
                  </a:lnTo>
                  <a:lnTo>
                    <a:pt x="1527607" y="1046629"/>
                  </a:lnTo>
                  <a:lnTo>
                    <a:pt x="1542311" y="1003909"/>
                  </a:lnTo>
                  <a:lnTo>
                    <a:pt x="1554525" y="960110"/>
                  </a:lnTo>
                  <a:lnTo>
                    <a:pt x="1564183" y="915208"/>
                  </a:lnTo>
                  <a:lnTo>
                    <a:pt x="1564167" y="636395"/>
                  </a:lnTo>
                  <a:lnTo>
                    <a:pt x="1554525" y="591653"/>
                  </a:lnTo>
                  <a:lnTo>
                    <a:pt x="1542311" y="547897"/>
                  </a:lnTo>
                  <a:lnTo>
                    <a:pt x="1527607" y="505211"/>
                  </a:lnTo>
                  <a:lnTo>
                    <a:pt x="1510494" y="463674"/>
                  </a:lnTo>
                  <a:lnTo>
                    <a:pt x="1491056" y="423370"/>
                  </a:lnTo>
                  <a:lnTo>
                    <a:pt x="1469373" y="384378"/>
                  </a:lnTo>
                  <a:lnTo>
                    <a:pt x="1445527" y="346781"/>
                  </a:lnTo>
                  <a:lnTo>
                    <a:pt x="1419601" y="310661"/>
                  </a:lnTo>
                  <a:lnTo>
                    <a:pt x="1391676" y="276098"/>
                  </a:lnTo>
                  <a:lnTo>
                    <a:pt x="1361834" y="243174"/>
                  </a:lnTo>
                  <a:lnTo>
                    <a:pt x="1330156" y="211971"/>
                  </a:lnTo>
                  <a:lnTo>
                    <a:pt x="1296725" y="182570"/>
                  </a:lnTo>
                  <a:lnTo>
                    <a:pt x="1261623" y="155053"/>
                  </a:lnTo>
                  <a:lnTo>
                    <a:pt x="1224931" y="129502"/>
                  </a:lnTo>
                  <a:lnTo>
                    <a:pt x="1186731" y="105996"/>
                  </a:lnTo>
                  <a:lnTo>
                    <a:pt x="1147105" y="84620"/>
                  </a:lnTo>
                  <a:lnTo>
                    <a:pt x="1106135" y="65452"/>
                  </a:lnTo>
                  <a:lnTo>
                    <a:pt x="1063903" y="48576"/>
                  </a:lnTo>
                  <a:lnTo>
                    <a:pt x="1020491" y="34073"/>
                  </a:lnTo>
                  <a:lnTo>
                    <a:pt x="975979" y="22024"/>
                  </a:lnTo>
                  <a:lnTo>
                    <a:pt x="930451" y="12510"/>
                  </a:lnTo>
                  <a:lnTo>
                    <a:pt x="883988" y="5614"/>
                  </a:lnTo>
                  <a:lnTo>
                    <a:pt x="836672" y="1417"/>
                  </a:lnTo>
                  <a:lnTo>
                    <a:pt x="788585" y="0"/>
                  </a:lnTo>
                  <a:close/>
                </a:path>
              </a:pathLst>
            </a:custGeom>
            <a:solidFill>
              <a:srgbClr val="D7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6"/>
            <p:cNvSpPr/>
            <p:nvPr/>
          </p:nvSpPr>
          <p:spPr>
            <a:xfrm>
              <a:off x="10382425" y="2645313"/>
              <a:ext cx="1082675" cy="1108075"/>
            </a:xfrm>
            <a:custGeom>
              <a:avLst/>
              <a:gdLst/>
              <a:ahLst/>
              <a:cxnLst/>
              <a:rect l="l" t="t" r="r" b="b"/>
              <a:pathLst>
                <a:path w="1082675" h="1108075">
                  <a:moveTo>
                    <a:pt x="157984" y="52929"/>
                  </a:moveTo>
                  <a:lnTo>
                    <a:pt x="123571" y="109531"/>
                  </a:lnTo>
                  <a:lnTo>
                    <a:pt x="119787" y="119633"/>
                  </a:lnTo>
                  <a:lnTo>
                    <a:pt x="113263" y="128801"/>
                  </a:lnTo>
                  <a:lnTo>
                    <a:pt x="104670" y="136088"/>
                  </a:lnTo>
                  <a:lnTo>
                    <a:pt x="94677" y="140548"/>
                  </a:lnTo>
                  <a:lnTo>
                    <a:pt x="59614" y="149684"/>
                  </a:lnTo>
                  <a:lnTo>
                    <a:pt x="50285" y="153622"/>
                  </a:lnTo>
                  <a:lnTo>
                    <a:pt x="43666" y="160636"/>
                  </a:lnTo>
                  <a:lnTo>
                    <a:pt x="40394" y="169704"/>
                  </a:lnTo>
                  <a:lnTo>
                    <a:pt x="41109" y="179806"/>
                  </a:lnTo>
                  <a:lnTo>
                    <a:pt x="51173" y="214496"/>
                  </a:lnTo>
                  <a:lnTo>
                    <a:pt x="52340" y="225252"/>
                  </a:lnTo>
                  <a:lnTo>
                    <a:pt x="50280" y="236273"/>
                  </a:lnTo>
                  <a:lnTo>
                    <a:pt x="45421" y="246442"/>
                  </a:lnTo>
                  <a:lnTo>
                    <a:pt x="38187" y="254648"/>
                  </a:lnTo>
                  <a:lnTo>
                    <a:pt x="9617" y="276529"/>
                  </a:lnTo>
                  <a:lnTo>
                    <a:pt x="2937" y="284407"/>
                  </a:lnTo>
                  <a:lnTo>
                    <a:pt x="0" y="293654"/>
                  </a:lnTo>
                  <a:lnTo>
                    <a:pt x="897" y="303242"/>
                  </a:lnTo>
                  <a:lnTo>
                    <a:pt x="5722" y="312145"/>
                  </a:lnTo>
                  <a:lnTo>
                    <a:pt x="29097" y="339520"/>
                  </a:lnTo>
                  <a:lnTo>
                    <a:pt x="34555" y="348903"/>
                  </a:lnTo>
                  <a:lnTo>
                    <a:pt x="37213" y="359823"/>
                  </a:lnTo>
                  <a:lnTo>
                    <a:pt x="36949" y="371085"/>
                  </a:lnTo>
                  <a:lnTo>
                    <a:pt x="33642" y="381493"/>
                  </a:lnTo>
                  <a:lnTo>
                    <a:pt x="16110" y="413435"/>
                  </a:lnTo>
                  <a:lnTo>
                    <a:pt x="13731" y="421205"/>
                  </a:lnTo>
                  <a:lnTo>
                    <a:pt x="13878" y="429063"/>
                  </a:lnTo>
                  <a:lnTo>
                    <a:pt x="16521" y="436407"/>
                  </a:lnTo>
                  <a:lnTo>
                    <a:pt x="21630" y="442631"/>
                  </a:lnTo>
                  <a:lnTo>
                    <a:pt x="81691" y="501981"/>
                  </a:lnTo>
                  <a:lnTo>
                    <a:pt x="79093" y="534818"/>
                  </a:lnTo>
                  <a:lnTo>
                    <a:pt x="79093" y="539386"/>
                  </a:lnTo>
                  <a:lnTo>
                    <a:pt x="80067" y="543028"/>
                  </a:lnTo>
                  <a:lnTo>
                    <a:pt x="81691" y="546701"/>
                  </a:lnTo>
                  <a:lnTo>
                    <a:pt x="94028" y="559478"/>
                  </a:lnTo>
                  <a:lnTo>
                    <a:pt x="125519" y="590495"/>
                  </a:lnTo>
                  <a:lnTo>
                    <a:pt x="178438" y="641603"/>
                  </a:lnTo>
                  <a:lnTo>
                    <a:pt x="30720" y="786719"/>
                  </a:lnTo>
                  <a:lnTo>
                    <a:pt x="356348" y="1107968"/>
                  </a:lnTo>
                  <a:lnTo>
                    <a:pt x="406299" y="1105342"/>
                  </a:lnTo>
                  <a:lnTo>
                    <a:pt x="455381" y="1099714"/>
                  </a:lnTo>
                  <a:lnTo>
                    <a:pt x="503500" y="1091179"/>
                  </a:lnTo>
                  <a:lnTo>
                    <a:pt x="550562" y="1079829"/>
                  </a:lnTo>
                  <a:lnTo>
                    <a:pt x="596471" y="1065758"/>
                  </a:lnTo>
                  <a:lnTo>
                    <a:pt x="641133" y="1049058"/>
                  </a:lnTo>
                  <a:lnTo>
                    <a:pt x="684454" y="1029823"/>
                  </a:lnTo>
                  <a:lnTo>
                    <a:pt x="726340" y="1008146"/>
                  </a:lnTo>
                  <a:lnTo>
                    <a:pt x="766695" y="984120"/>
                  </a:lnTo>
                  <a:lnTo>
                    <a:pt x="805426" y="957838"/>
                  </a:lnTo>
                  <a:lnTo>
                    <a:pt x="842438" y="929393"/>
                  </a:lnTo>
                  <a:lnTo>
                    <a:pt x="877637" y="898879"/>
                  </a:lnTo>
                  <a:lnTo>
                    <a:pt x="910927" y="866387"/>
                  </a:lnTo>
                  <a:lnTo>
                    <a:pt x="942215" y="832012"/>
                  </a:lnTo>
                  <a:lnTo>
                    <a:pt x="971406" y="795847"/>
                  </a:lnTo>
                  <a:lnTo>
                    <a:pt x="998405" y="757984"/>
                  </a:lnTo>
                  <a:lnTo>
                    <a:pt x="1023119" y="718517"/>
                  </a:lnTo>
                  <a:lnTo>
                    <a:pt x="1045452" y="677539"/>
                  </a:lnTo>
                  <a:lnTo>
                    <a:pt x="1065311" y="635142"/>
                  </a:lnTo>
                  <a:lnTo>
                    <a:pt x="1082600" y="591421"/>
                  </a:lnTo>
                  <a:lnTo>
                    <a:pt x="546596" y="63885"/>
                  </a:lnTo>
                  <a:lnTo>
                    <a:pt x="541301" y="59317"/>
                  </a:lnTo>
                  <a:lnTo>
                    <a:pt x="477769" y="59317"/>
                  </a:lnTo>
                  <a:lnTo>
                    <a:pt x="475236" y="58683"/>
                  </a:lnTo>
                  <a:lnTo>
                    <a:pt x="204811" y="58683"/>
                  </a:lnTo>
                  <a:lnTo>
                    <a:pt x="194021" y="58423"/>
                  </a:lnTo>
                  <a:lnTo>
                    <a:pt x="157984" y="52929"/>
                  </a:lnTo>
                  <a:close/>
                </a:path>
                <a:path w="1082675" h="1108075">
                  <a:moveTo>
                    <a:pt x="527116" y="51108"/>
                  </a:moveTo>
                  <a:lnTo>
                    <a:pt x="520623" y="52929"/>
                  </a:lnTo>
                  <a:lnTo>
                    <a:pt x="484262" y="58423"/>
                  </a:lnTo>
                  <a:lnTo>
                    <a:pt x="481665" y="59317"/>
                  </a:lnTo>
                  <a:lnTo>
                    <a:pt x="541301" y="59317"/>
                  </a:lnTo>
                  <a:lnTo>
                    <a:pt x="538155" y="56602"/>
                  </a:lnTo>
                  <a:lnTo>
                    <a:pt x="533609" y="52929"/>
                  </a:lnTo>
                  <a:lnTo>
                    <a:pt x="527116" y="51108"/>
                  </a:lnTo>
                  <a:close/>
                </a:path>
                <a:path w="1082675" h="1108075">
                  <a:moveTo>
                    <a:pt x="277888" y="58"/>
                  </a:moveTo>
                  <a:lnTo>
                    <a:pt x="268326" y="127"/>
                  </a:lnTo>
                  <a:lnTo>
                    <a:pt x="259434" y="3790"/>
                  </a:lnTo>
                  <a:lnTo>
                    <a:pt x="252459" y="10956"/>
                  </a:lnTo>
                  <a:lnTo>
                    <a:pt x="232980" y="42004"/>
                  </a:lnTo>
                  <a:lnTo>
                    <a:pt x="225294" y="49956"/>
                  </a:lnTo>
                  <a:lnTo>
                    <a:pt x="215570" y="55688"/>
                  </a:lnTo>
                  <a:lnTo>
                    <a:pt x="204811" y="58683"/>
                  </a:lnTo>
                  <a:lnTo>
                    <a:pt x="475236" y="58683"/>
                  </a:lnTo>
                  <a:lnTo>
                    <a:pt x="474198" y="58423"/>
                  </a:lnTo>
                  <a:lnTo>
                    <a:pt x="445120" y="29890"/>
                  </a:lnTo>
                  <a:lnTo>
                    <a:pt x="339182" y="29890"/>
                  </a:lnTo>
                  <a:lnTo>
                    <a:pt x="327966" y="28351"/>
                  </a:lnTo>
                  <a:lnTo>
                    <a:pt x="318364" y="23733"/>
                  </a:lnTo>
                  <a:lnTo>
                    <a:pt x="286872" y="3673"/>
                  </a:lnTo>
                  <a:lnTo>
                    <a:pt x="277888" y="58"/>
                  </a:lnTo>
                  <a:close/>
                </a:path>
                <a:path w="1082675" h="1108075">
                  <a:moveTo>
                    <a:pt x="412838" y="926"/>
                  </a:moveTo>
                  <a:lnTo>
                    <a:pt x="397255" y="926"/>
                  </a:lnTo>
                  <a:lnTo>
                    <a:pt x="395307" y="1820"/>
                  </a:lnTo>
                  <a:lnTo>
                    <a:pt x="392709" y="2747"/>
                  </a:lnTo>
                  <a:lnTo>
                    <a:pt x="390762" y="3673"/>
                  </a:lnTo>
                  <a:lnTo>
                    <a:pt x="360244" y="23733"/>
                  </a:lnTo>
                  <a:lnTo>
                    <a:pt x="350459" y="28351"/>
                  </a:lnTo>
                  <a:lnTo>
                    <a:pt x="339182" y="29890"/>
                  </a:lnTo>
                  <a:lnTo>
                    <a:pt x="445120" y="29890"/>
                  </a:lnTo>
                  <a:lnTo>
                    <a:pt x="425824" y="10956"/>
                  </a:lnTo>
                  <a:lnTo>
                    <a:pt x="424201" y="8209"/>
                  </a:lnTo>
                  <a:lnTo>
                    <a:pt x="421279" y="5494"/>
                  </a:lnTo>
                  <a:lnTo>
                    <a:pt x="418682" y="3673"/>
                  </a:lnTo>
                  <a:lnTo>
                    <a:pt x="417708" y="3673"/>
                  </a:lnTo>
                  <a:lnTo>
                    <a:pt x="416734" y="2747"/>
                  </a:lnTo>
                  <a:lnTo>
                    <a:pt x="414786" y="1820"/>
                  </a:lnTo>
                  <a:lnTo>
                    <a:pt x="412838" y="926"/>
                  </a:lnTo>
                  <a:close/>
                </a:path>
                <a:path w="1082675" h="1108075">
                  <a:moveTo>
                    <a:pt x="409267" y="0"/>
                  </a:moveTo>
                  <a:lnTo>
                    <a:pt x="400826" y="0"/>
                  </a:lnTo>
                  <a:lnTo>
                    <a:pt x="399203" y="926"/>
                  </a:lnTo>
                  <a:lnTo>
                    <a:pt x="411215" y="926"/>
                  </a:lnTo>
                  <a:lnTo>
                    <a:pt x="409267" y="0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7"/>
            <p:cNvSpPr/>
            <p:nvPr/>
          </p:nvSpPr>
          <p:spPr>
            <a:xfrm>
              <a:off x="10382415" y="2645384"/>
              <a:ext cx="678815" cy="861060"/>
            </a:xfrm>
            <a:custGeom>
              <a:avLst/>
              <a:gdLst/>
              <a:ahLst/>
              <a:cxnLst/>
              <a:rect l="l" t="t" r="r" b="b"/>
              <a:pathLst>
                <a:path w="678815" h="861060">
                  <a:moveTo>
                    <a:pt x="678446" y="293585"/>
                  </a:moveTo>
                  <a:lnTo>
                    <a:pt x="675538" y="284340"/>
                  </a:lnTo>
                  <a:lnTo>
                    <a:pt x="668997" y="276466"/>
                  </a:lnTo>
                  <a:lnTo>
                    <a:pt x="640105" y="254584"/>
                  </a:lnTo>
                  <a:lnTo>
                    <a:pt x="632917" y="246380"/>
                  </a:lnTo>
                  <a:lnTo>
                    <a:pt x="628129" y="236207"/>
                  </a:lnTo>
                  <a:lnTo>
                    <a:pt x="626084" y="225183"/>
                  </a:lnTo>
                  <a:lnTo>
                    <a:pt x="627113" y="214426"/>
                  </a:lnTo>
                  <a:lnTo>
                    <a:pt x="636524" y="179743"/>
                  </a:lnTo>
                  <a:lnTo>
                    <a:pt x="637667" y="169633"/>
                  </a:lnTo>
                  <a:lnTo>
                    <a:pt x="634707" y="160566"/>
                  </a:lnTo>
                  <a:lnTo>
                    <a:pt x="628269" y="153555"/>
                  </a:lnTo>
                  <a:lnTo>
                    <a:pt x="618998" y="149618"/>
                  </a:lnTo>
                  <a:lnTo>
                    <a:pt x="583615" y="140487"/>
                  </a:lnTo>
                  <a:lnTo>
                    <a:pt x="573481" y="136029"/>
                  </a:lnTo>
                  <a:lnTo>
                    <a:pt x="564705" y="128739"/>
                  </a:lnTo>
                  <a:lnTo>
                    <a:pt x="558228" y="119570"/>
                  </a:lnTo>
                  <a:lnTo>
                    <a:pt x="555040" y="109461"/>
                  </a:lnTo>
                  <a:lnTo>
                    <a:pt x="549198" y="72961"/>
                  </a:lnTo>
                  <a:lnTo>
                    <a:pt x="546011" y="63652"/>
                  </a:lnTo>
                  <a:lnTo>
                    <a:pt x="539534" y="56756"/>
                  </a:lnTo>
                  <a:lnTo>
                    <a:pt x="530758" y="52933"/>
                  </a:lnTo>
                  <a:lnTo>
                    <a:pt x="520623" y="52870"/>
                  </a:lnTo>
                  <a:lnTo>
                    <a:pt x="484263" y="58356"/>
                  </a:lnTo>
                  <a:lnTo>
                    <a:pt x="473481" y="58623"/>
                  </a:lnTo>
                  <a:lnTo>
                    <a:pt x="462470" y="55626"/>
                  </a:lnTo>
                  <a:lnTo>
                    <a:pt x="452628" y="49885"/>
                  </a:lnTo>
                  <a:lnTo>
                    <a:pt x="445312" y="41935"/>
                  </a:lnTo>
                  <a:lnTo>
                    <a:pt x="425831" y="10896"/>
                  </a:lnTo>
                  <a:lnTo>
                    <a:pt x="419036" y="3721"/>
                  </a:lnTo>
                  <a:lnTo>
                    <a:pt x="410248" y="63"/>
                  </a:lnTo>
                  <a:lnTo>
                    <a:pt x="400723" y="0"/>
                  </a:lnTo>
                  <a:lnTo>
                    <a:pt x="391744" y="3606"/>
                  </a:lnTo>
                  <a:lnTo>
                    <a:pt x="360248" y="23672"/>
                  </a:lnTo>
                  <a:lnTo>
                    <a:pt x="350469" y="28282"/>
                  </a:lnTo>
                  <a:lnTo>
                    <a:pt x="339191" y="29819"/>
                  </a:lnTo>
                  <a:lnTo>
                    <a:pt x="327977" y="28282"/>
                  </a:lnTo>
                  <a:lnTo>
                    <a:pt x="318363" y="23672"/>
                  </a:lnTo>
                  <a:lnTo>
                    <a:pt x="286880" y="3606"/>
                  </a:lnTo>
                  <a:lnTo>
                    <a:pt x="277888" y="0"/>
                  </a:lnTo>
                  <a:lnTo>
                    <a:pt x="268325" y="63"/>
                  </a:lnTo>
                  <a:lnTo>
                    <a:pt x="259435" y="3721"/>
                  </a:lnTo>
                  <a:lnTo>
                    <a:pt x="252463" y="10896"/>
                  </a:lnTo>
                  <a:lnTo>
                    <a:pt x="232981" y="41935"/>
                  </a:lnTo>
                  <a:lnTo>
                    <a:pt x="225704" y="49885"/>
                  </a:lnTo>
                  <a:lnTo>
                    <a:pt x="215938" y="55626"/>
                  </a:lnTo>
                  <a:lnTo>
                    <a:pt x="204952" y="58623"/>
                  </a:lnTo>
                  <a:lnTo>
                    <a:pt x="194030" y="58356"/>
                  </a:lnTo>
                  <a:lnTo>
                    <a:pt x="157010" y="52870"/>
                  </a:lnTo>
                  <a:lnTo>
                    <a:pt x="147434" y="52933"/>
                  </a:lnTo>
                  <a:lnTo>
                    <a:pt x="138798" y="56756"/>
                  </a:lnTo>
                  <a:lnTo>
                    <a:pt x="132041" y="63652"/>
                  </a:lnTo>
                  <a:lnTo>
                    <a:pt x="128117" y="72961"/>
                  </a:lnTo>
                  <a:lnTo>
                    <a:pt x="123571" y="109461"/>
                  </a:lnTo>
                  <a:lnTo>
                    <a:pt x="119786" y="119570"/>
                  </a:lnTo>
                  <a:lnTo>
                    <a:pt x="113271" y="128739"/>
                  </a:lnTo>
                  <a:lnTo>
                    <a:pt x="104673" y="136029"/>
                  </a:lnTo>
                  <a:lnTo>
                    <a:pt x="94678" y="140487"/>
                  </a:lnTo>
                  <a:lnTo>
                    <a:pt x="59613" y="149618"/>
                  </a:lnTo>
                  <a:lnTo>
                    <a:pt x="50292" y="153555"/>
                  </a:lnTo>
                  <a:lnTo>
                    <a:pt x="43675" y="160566"/>
                  </a:lnTo>
                  <a:lnTo>
                    <a:pt x="40398" y="169633"/>
                  </a:lnTo>
                  <a:lnTo>
                    <a:pt x="41109" y="179743"/>
                  </a:lnTo>
                  <a:lnTo>
                    <a:pt x="51181" y="214426"/>
                  </a:lnTo>
                  <a:lnTo>
                    <a:pt x="52349" y="225183"/>
                  </a:lnTo>
                  <a:lnTo>
                    <a:pt x="50279" y="236207"/>
                  </a:lnTo>
                  <a:lnTo>
                    <a:pt x="45427" y="246380"/>
                  </a:lnTo>
                  <a:lnTo>
                    <a:pt x="38188" y="254584"/>
                  </a:lnTo>
                  <a:lnTo>
                    <a:pt x="9626" y="276466"/>
                  </a:lnTo>
                  <a:lnTo>
                    <a:pt x="2946" y="284340"/>
                  </a:lnTo>
                  <a:lnTo>
                    <a:pt x="0" y="293585"/>
                  </a:lnTo>
                  <a:lnTo>
                    <a:pt x="901" y="303174"/>
                  </a:lnTo>
                  <a:lnTo>
                    <a:pt x="5727" y="312077"/>
                  </a:lnTo>
                  <a:lnTo>
                    <a:pt x="29095" y="339458"/>
                  </a:lnTo>
                  <a:lnTo>
                    <a:pt x="34556" y="348843"/>
                  </a:lnTo>
                  <a:lnTo>
                    <a:pt x="37223" y="359752"/>
                  </a:lnTo>
                  <a:lnTo>
                    <a:pt x="36957" y="371017"/>
                  </a:lnTo>
                  <a:lnTo>
                    <a:pt x="33642" y="381431"/>
                  </a:lnTo>
                  <a:lnTo>
                    <a:pt x="16116" y="413372"/>
                  </a:lnTo>
                  <a:lnTo>
                    <a:pt x="13411" y="422744"/>
                  </a:lnTo>
                  <a:lnTo>
                    <a:pt x="14693" y="432206"/>
                  </a:lnTo>
                  <a:lnTo>
                    <a:pt x="19443" y="440461"/>
                  </a:lnTo>
                  <a:lnTo>
                    <a:pt x="27152" y="446239"/>
                  </a:lnTo>
                  <a:lnTo>
                    <a:pt x="60591" y="462661"/>
                  </a:lnTo>
                  <a:lnTo>
                    <a:pt x="69100" y="469138"/>
                  </a:lnTo>
                  <a:lnTo>
                    <a:pt x="76009" y="478167"/>
                  </a:lnTo>
                  <a:lnTo>
                    <a:pt x="80492" y="488581"/>
                  </a:lnTo>
                  <a:lnTo>
                    <a:pt x="81699" y="499173"/>
                  </a:lnTo>
                  <a:lnTo>
                    <a:pt x="79095" y="534758"/>
                  </a:lnTo>
                  <a:lnTo>
                    <a:pt x="80479" y="544537"/>
                  </a:lnTo>
                  <a:lnTo>
                    <a:pt x="85509" y="552780"/>
                  </a:lnTo>
                  <a:lnTo>
                    <a:pt x="93345" y="558634"/>
                  </a:lnTo>
                  <a:lnTo>
                    <a:pt x="103124" y="561238"/>
                  </a:lnTo>
                  <a:lnTo>
                    <a:pt x="139065" y="563003"/>
                  </a:lnTo>
                  <a:lnTo>
                    <a:pt x="30721" y="786650"/>
                  </a:lnTo>
                  <a:lnTo>
                    <a:pt x="147599" y="745578"/>
                  </a:lnTo>
                  <a:lnTo>
                    <a:pt x="188506" y="860577"/>
                  </a:lnTo>
                  <a:lnTo>
                    <a:pt x="298386" y="633730"/>
                  </a:lnTo>
                  <a:lnTo>
                    <a:pt x="321284" y="657059"/>
                  </a:lnTo>
                  <a:lnTo>
                    <a:pt x="329755" y="662178"/>
                  </a:lnTo>
                  <a:lnTo>
                    <a:pt x="339305" y="663892"/>
                  </a:lnTo>
                  <a:lnTo>
                    <a:pt x="348869" y="662178"/>
                  </a:lnTo>
                  <a:lnTo>
                    <a:pt x="357327" y="657059"/>
                  </a:lnTo>
                  <a:lnTo>
                    <a:pt x="379730" y="634212"/>
                  </a:lnTo>
                  <a:lnTo>
                    <a:pt x="490105" y="860577"/>
                  </a:lnTo>
                  <a:lnTo>
                    <a:pt x="530694" y="745578"/>
                  </a:lnTo>
                  <a:lnTo>
                    <a:pt x="647573" y="786650"/>
                  </a:lnTo>
                  <a:lnTo>
                    <a:pt x="539216" y="563003"/>
                  </a:lnTo>
                  <a:lnTo>
                    <a:pt x="584860" y="558634"/>
                  </a:lnTo>
                  <a:lnTo>
                    <a:pt x="599516" y="534758"/>
                  </a:lnTo>
                  <a:lnTo>
                    <a:pt x="596595" y="499173"/>
                  </a:lnTo>
                  <a:lnTo>
                    <a:pt x="597712" y="488581"/>
                  </a:lnTo>
                  <a:lnTo>
                    <a:pt x="602081" y="478167"/>
                  </a:lnTo>
                  <a:lnTo>
                    <a:pt x="609066" y="469138"/>
                  </a:lnTo>
                  <a:lnTo>
                    <a:pt x="618020" y="462661"/>
                  </a:lnTo>
                  <a:lnTo>
                    <a:pt x="651459" y="446239"/>
                  </a:lnTo>
                  <a:lnTo>
                    <a:pt x="659015" y="440461"/>
                  </a:lnTo>
                  <a:lnTo>
                    <a:pt x="663435" y="432206"/>
                  </a:lnTo>
                  <a:lnTo>
                    <a:pt x="664387" y="422744"/>
                  </a:lnTo>
                  <a:lnTo>
                    <a:pt x="661530" y="413372"/>
                  </a:lnTo>
                  <a:lnTo>
                    <a:pt x="644969" y="381431"/>
                  </a:lnTo>
                  <a:lnTo>
                    <a:pt x="641616" y="371017"/>
                  </a:lnTo>
                  <a:lnTo>
                    <a:pt x="641273" y="359752"/>
                  </a:lnTo>
                  <a:lnTo>
                    <a:pt x="643915" y="348843"/>
                  </a:lnTo>
                  <a:lnTo>
                    <a:pt x="649516" y="339458"/>
                  </a:lnTo>
                  <a:lnTo>
                    <a:pt x="672566" y="312077"/>
                  </a:lnTo>
                  <a:lnTo>
                    <a:pt x="677532" y="303174"/>
                  </a:lnTo>
                  <a:lnTo>
                    <a:pt x="678446" y="293585"/>
                  </a:lnTo>
                  <a:close/>
                </a:path>
              </a:pathLst>
            </a:custGeom>
            <a:solidFill>
              <a:srgbClr val="40A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8"/>
            <p:cNvSpPr/>
            <p:nvPr/>
          </p:nvSpPr>
          <p:spPr>
            <a:xfrm>
              <a:off x="10475479" y="2735679"/>
              <a:ext cx="492125" cy="483870"/>
            </a:xfrm>
            <a:custGeom>
              <a:avLst/>
              <a:gdLst/>
              <a:ahLst/>
              <a:cxnLst/>
              <a:rect l="l" t="t" r="r" b="b"/>
              <a:pathLst>
                <a:path w="492125" h="483869">
                  <a:moveTo>
                    <a:pt x="245763" y="0"/>
                  </a:moveTo>
                  <a:lnTo>
                    <a:pt x="196334" y="4926"/>
                  </a:lnTo>
                  <a:lnTo>
                    <a:pt x="150248" y="19051"/>
                  </a:lnTo>
                  <a:lnTo>
                    <a:pt x="108508" y="41389"/>
                  </a:lnTo>
                  <a:lnTo>
                    <a:pt x="72113" y="70956"/>
                  </a:lnTo>
                  <a:lnTo>
                    <a:pt x="42064" y="106769"/>
                  </a:lnTo>
                  <a:lnTo>
                    <a:pt x="19362" y="147843"/>
                  </a:lnTo>
                  <a:lnTo>
                    <a:pt x="5007" y="193195"/>
                  </a:lnTo>
                  <a:lnTo>
                    <a:pt x="0" y="241839"/>
                  </a:lnTo>
                  <a:lnTo>
                    <a:pt x="5007" y="290750"/>
                  </a:lnTo>
                  <a:lnTo>
                    <a:pt x="19362" y="336230"/>
                  </a:lnTo>
                  <a:lnTo>
                    <a:pt x="42064" y="377325"/>
                  </a:lnTo>
                  <a:lnTo>
                    <a:pt x="72113" y="413084"/>
                  </a:lnTo>
                  <a:lnTo>
                    <a:pt x="108508" y="442554"/>
                  </a:lnTo>
                  <a:lnTo>
                    <a:pt x="150248" y="464784"/>
                  </a:lnTo>
                  <a:lnTo>
                    <a:pt x="196334" y="478819"/>
                  </a:lnTo>
                  <a:lnTo>
                    <a:pt x="245763" y="483710"/>
                  </a:lnTo>
                  <a:lnTo>
                    <a:pt x="295472" y="478819"/>
                  </a:lnTo>
                  <a:lnTo>
                    <a:pt x="341688" y="464784"/>
                  </a:lnTo>
                  <a:lnTo>
                    <a:pt x="383445" y="442554"/>
                  </a:lnTo>
                  <a:lnTo>
                    <a:pt x="419778" y="413084"/>
                  </a:lnTo>
                  <a:lnTo>
                    <a:pt x="449718" y="377325"/>
                  </a:lnTo>
                  <a:lnTo>
                    <a:pt x="472300" y="336230"/>
                  </a:lnTo>
                  <a:lnTo>
                    <a:pt x="486559" y="290750"/>
                  </a:lnTo>
                  <a:lnTo>
                    <a:pt x="491526" y="241839"/>
                  </a:lnTo>
                  <a:lnTo>
                    <a:pt x="486559" y="193195"/>
                  </a:lnTo>
                  <a:lnTo>
                    <a:pt x="472300" y="147843"/>
                  </a:lnTo>
                  <a:lnTo>
                    <a:pt x="449718" y="106769"/>
                  </a:lnTo>
                  <a:lnTo>
                    <a:pt x="419778" y="70956"/>
                  </a:lnTo>
                  <a:lnTo>
                    <a:pt x="383445" y="41389"/>
                  </a:lnTo>
                  <a:lnTo>
                    <a:pt x="341688" y="19051"/>
                  </a:lnTo>
                  <a:lnTo>
                    <a:pt x="295472" y="4926"/>
                  </a:lnTo>
                  <a:lnTo>
                    <a:pt x="24576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9"/>
            <p:cNvSpPr/>
            <p:nvPr/>
          </p:nvSpPr>
          <p:spPr>
            <a:xfrm>
              <a:off x="10580991" y="2846105"/>
              <a:ext cx="281305" cy="262890"/>
            </a:xfrm>
            <a:custGeom>
              <a:avLst/>
              <a:gdLst/>
              <a:ahLst/>
              <a:cxnLst/>
              <a:rect l="l" t="t" r="r" b="b"/>
              <a:pathLst>
                <a:path w="281304" h="262889">
                  <a:moveTo>
                    <a:pt x="140250" y="0"/>
                  </a:moveTo>
                  <a:lnTo>
                    <a:pt x="97396" y="86692"/>
                  </a:lnTo>
                  <a:lnTo>
                    <a:pt x="0" y="100396"/>
                  </a:lnTo>
                  <a:lnTo>
                    <a:pt x="70774" y="167923"/>
                  </a:lnTo>
                  <a:lnTo>
                    <a:pt x="53892" y="262857"/>
                  </a:lnTo>
                  <a:lnTo>
                    <a:pt x="140250" y="218137"/>
                  </a:lnTo>
                  <a:lnTo>
                    <a:pt x="227258" y="262857"/>
                  </a:lnTo>
                  <a:lnTo>
                    <a:pt x="210700" y="167923"/>
                  </a:lnTo>
                  <a:lnTo>
                    <a:pt x="281150" y="100396"/>
                  </a:lnTo>
                  <a:lnTo>
                    <a:pt x="183754" y="86692"/>
                  </a:lnTo>
                  <a:lnTo>
                    <a:pt x="140250" y="0"/>
                  </a:lnTo>
                  <a:close/>
                </a:path>
              </a:pathLst>
            </a:custGeom>
            <a:solidFill>
              <a:srgbClr val="40A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10"/>
          <p:cNvGrpSpPr/>
          <p:nvPr/>
        </p:nvGrpSpPr>
        <p:grpSpPr>
          <a:xfrm>
            <a:off x="2776899" y="1795763"/>
            <a:ext cx="1058213" cy="1086922"/>
            <a:chOff x="3746694" y="2201787"/>
            <a:chExt cx="1577340" cy="1551940"/>
          </a:xfrm>
        </p:grpSpPr>
        <p:sp>
          <p:nvSpPr>
            <p:cNvPr id="117" name="object 11"/>
            <p:cNvSpPr/>
            <p:nvPr/>
          </p:nvSpPr>
          <p:spPr>
            <a:xfrm>
              <a:off x="3746694" y="2201787"/>
              <a:ext cx="1577340" cy="1551940"/>
            </a:xfrm>
            <a:custGeom>
              <a:avLst/>
              <a:gdLst/>
              <a:ahLst/>
              <a:cxnLst/>
              <a:rect l="l" t="t" r="r" b="b"/>
              <a:pathLst>
                <a:path w="1577339" h="1551939">
                  <a:moveTo>
                    <a:pt x="788585" y="0"/>
                  </a:moveTo>
                  <a:lnTo>
                    <a:pt x="740597" y="1417"/>
                  </a:lnTo>
                  <a:lnTo>
                    <a:pt x="693362" y="5614"/>
                  </a:lnTo>
                  <a:lnTo>
                    <a:pt x="646964" y="12510"/>
                  </a:lnTo>
                  <a:lnTo>
                    <a:pt x="601485" y="22024"/>
                  </a:lnTo>
                  <a:lnTo>
                    <a:pt x="557009" y="34073"/>
                  </a:lnTo>
                  <a:lnTo>
                    <a:pt x="513618" y="48576"/>
                  </a:lnTo>
                  <a:lnTo>
                    <a:pt x="471396" y="65452"/>
                  </a:lnTo>
                  <a:lnTo>
                    <a:pt x="430424" y="84620"/>
                  </a:lnTo>
                  <a:lnTo>
                    <a:pt x="390787" y="105996"/>
                  </a:lnTo>
                  <a:lnTo>
                    <a:pt x="352567" y="129502"/>
                  </a:lnTo>
                  <a:lnTo>
                    <a:pt x="315847" y="155053"/>
                  </a:lnTo>
                  <a:lnTo>
                    <a:pt x="280710" y="182570"/>
                  </a:lnTo>
                  <a:lnTo>
                    <a:pt x="247238" y="211971"/>
                  </a:lnTo>
                  <a:lnTo>
                    <a:pt x="215516" y="243174"/>
                  </a:lnTo>
                  <a:lnTo>
                    <a:pt x="185625" y="276098"/>
                  </a:lnTo>
                  <a:lnTo>
                    <a:pt x="157649" y="310661"/>
                  </a:lnTo>
                  <a:lnTo>
                    <a:pt x="131671" y="346781"/>
                  </a:lnTo>
                  <a:lnTo>
                    <a:pt x="107773" y="384378"/>
                  </a:lnTo>
                  <a:lnTo>
                    <a:pt x="86038" y="423370"/>
                  </a:lnTo>
                  <a:lnTo>
                    <a:pt x="66550" y="463674"/>
                  </a:lnTo>
                  <a:lnTo>
                    <a:pt x="49391" y="505211"/>
                  </a:lnTo>
                  <a:lnTo>
                    <a:pt x="34645" y="547897"/>
                  </a:lnTo>
                  <a:lnTo>
                    <a:pt x="22394" y="591653"/>
                  </a:lnTo>
                  <a:lnTo>
                    <a:pt x="12721" y="636395"/>
                  </a:lnTo>
                  <a:lnTo>
                    <a:pt x="5709" y="682043"/>
                  </a:lnTo>
                  <a:lnTo>
                    <a:pt x="1441" y="728516"/>
                  </a:lnTo>
                  <a:lnTo>
                    <a:pt x="0" y="775731"/>
                  </a:lnTo>
                  <a:lnTo>
                    <a:pt x="1441" y="823042"/>
                  </a:lnTo>
                  <a:lnTo>
                    <a:pt x="5709" y="869596"/>
                  </a:lnTo>
                  <a:lnTo>
                    <a:pt x="12721" y="915312"/>
                  </a:lnTo>
                  <a:lnTo>
                    <a:pt x="22394" y="960110"/>
                  </a:lnTo>
                  <a:lnTo>
                    <a:pt x="34645" y="1003909"/>
                  </a:lnTo>
                  <a:lnTo>
                    <a:pt x="49391" y="1046629"/>
                  </a:lnTo>
                  <a:lnTo>
                    <a:pt x="66550" y="1088188"/>
                  </a:lnTo>
                  <a:lnTo>
                    <a:pt x="86038" y="1128507"/>
                  </a:lnTo>
                  <a:lnTo>
                    <a:pt x="107773" y="1167504"/>
                  </a:lnTo>
                  <a:lnTo>
                    <a:pt x="131671" y="1205099"/>
                  </a:lnTo>
                  <a:lnTo>
                    <a:pt x="157649" y="1241210"/>
                  </a:lnTo>
                  <a:lnTo>
                    <a:pt x="185625" y="1275759"/>
                  </a:lnTo>
                  <a:lnTo>
                    <a:pt x="215516" y="1308663"/>
                  </a:lnTo>
                  <a:lnTo>
                    <a:pt x="247238" y="1339842"/>
                  </a:lnTo>
                  <a:lnTo>
                    <a:pt x="280710" y="1369215"/>
                  </a:lnTo>
                  <a:lnTo>
                    <a:pt x="315847" y="1396702"/>
                  </a:lnTo>
                  <a:lnTo>
                    <a:pt x="352567" y="1422222"/>
                  </a:lnTo>
                  <a:lnTo>
                    <a:pt x="390787" y="1445695"/>
                  </a:lnTo>
                  <a:lnTo>
                    <a:pt x="430424" y="1467039"/>
                  </a:lnTo>
                  <a:lnTo>
                    <a:pt x="471396" y="1486175"/>
                  </a:lnTo>
                  <a:lnTo>
                    <a:pt x="513618" y="1503020"/>
                  </a:lnTo>
                  <a:lnTo>
                    <a:pt x="557009" y="1517496"/>
                  </a:lnTo>
                  <a:lnTo>
                    <a:pt x="601485" y="1529520"/>
                  </a:lnTo>
                  <a:lnTo>
                    <a:pt x="646964" y="1539013"/>
                  </a:lnTo>
                  <a:lnTo>
                    <a:pt x="693362" y="1545893"/>
                  </a:lnTo>
                  <a:lnTo>
                    <a:pt x="740597" y="1550081"/>
                  </a:lnTo>
                  <a:lnTo>
                    <a:pt x="788585" y="1551494"/>
                  </a:lnTo>
                  <a:lnTo>
                    <a:pt x="836572" y="1550081"/>
                  </a:lnTo>
                  <a:lnTo>
                    <a:pt x="883803" y="1545893"/>
                  </a:lnTo>
                  <a:lnTo>
                    <a:pt x="930195" y="1539013"/>
                  </a:lnTo>
                  <a:lnTo>
                    <a:pt x="975665" y="1529520"/>
                  </a:lnTo>
                  <a:lnTo>
                    <a:pt x="1020131" y="1517496"/>
                  </a:lnTo>
                  <a:lnTo>
                    <a:pt x="1063510" y="1503020"/>
                  </a:lnTo>
                  <a:lnTo>
                    <a:pt x="1105720" y="1486175"/>
                  </a:lnTo>
                  <a:lnTo>
                    <a:pt x="1146677" y="1467039"/>
                  </a:lnTo>
                  <a:lnTo>
                    <a:pt x="1186298" y="1445695"/>
                  </a:lnTo>
                  <a:lnTo>
                    <a:pt x="1224502" y="1422222"/>
                  </a:lnTo>
                  <a:lnTo>
                    <a:pt x="1261205" y="1396702"/>
                  </a:lnTo>
                  <a:lnTo>
                    <a:pt x="1296325" y="1369215"/>
                  </a:lnTo>
                  <a:lnTo>
                    <a:pt x="1329778" y="1339842"/>
                  </a:lnTo>
                  <a:lnTo>
                    <a:pt x="1361482" y="1308663"/>
                  </a:lnTo>
                  <a:lnTo>
                    <a:pt x="1391355" y="1275759"/>
                  </a:lnTo>
                  <a:lnTo>
                    <a:pt x="1419314" y="1241210"/>
                  </a:lnTo>
                  <a:lnTo>
                    <a:pt x="1445275" y="1205099"/>
                  </a:lnTo>
                  <a:lnTo>
                    <a:pt x="1469156" y="1167504"/>
                  </a:lnTo>
                  <a:lnTo>
                    <a:pt x="1490875" y="1128507"/>
                  </a:lnTo>
                  <a:lnTo>
                    <a:pt x="1510349" y="1088188"/>
                  </a:lnTo>
                  <a:lnTo>
                    <a:pt x="1527494" y="1046629"/>
                  </a:lnTo>
                  <a:lnTo>
                    <a:pt x="1542229" y="1003909"/>
                  </a:lnTo>
                  <a:lnTo>
                    <a:pt x="1554470" y="960110"/>
                  </a:lnTo>
                  <a:lnTo>
                    <a:pt x="1564135" y="915312"/>
                  </a:lnTo>
                  <a:lnTo>
                    <a:pt x="1571141" y="869596"/>
                  </a:lnTo>
                  <a:lnTo>
                    <a:pt x="1575406" y="823042"/>
                  </a:lnTo>
                  <a:lnTo>
                    <a:pt x="1576845" y="775731"/>
                  </a:lnTo>
                  <a:lnTo>
                    <a:pt x="1575406" y="728516"/>
                  </a:lnTo>
                  <a:lnTo>
                    <a:pt x="1571141" y="682043"/>
                  </a:lnTo>
                  <a:lnTo>
                    <a:pt x="1564135" y="636395"/>
                  </a:lnTo>
                  <a:lnTo>
                    <a:pt x="1554470" y="591653"/>
                  </a:lnTo>
                  <a:lnTo>
                    <a:pt x="1542229" y="547897"/>
                  </a:lnTo>
                  <a:lnTo>
                    <a:pt x="1527494" y="505211"/>
                  </a:lnTo>
                  <a:lnTo>
                    <a:pt x="1510349" y="463674"/>
                  </a:lnTo>
                  <a:lnTo>
                    <a:pt x="1490875" y="423370"/>
                  </a:lnTo>
                  <a:lnTo>
                    <a:pt x="1469156" y="384378"/>
                  </a:lnTo>
                  <a:lnTo>
                    <a:pt x="1445275" y="346781"/>
                  </a:lnTo>
                  <a:lnTo>
                    <a:pt x="1419314" y="310661"/>
                  </a:lnTo>
                  <a:lnTo>
                    <a:pt x="1391355" y="276098"/>
                  </a:lnTo>
                  <a:lnTo>
                    <a:pt x="1361482" y="243174"/>
                  </a:lnTo>
                  <a:lnTo>
                    <a:pt x="1329778" y="211971"/>
                  </a:lnTo>
                  <a:lnTo>
                    <a:pt x="1296325" y="182570"/>
                  </a:lnTo>
                  <a:lnTo>
                    <a:pt x="1261205" y="155053"/>
                  </a:lnTo>
                  <a:lnTo>
                    <a:pt x="1224502" y="129502"/>
                  </a:lnTo>
                  <a:lnTo>
                    <a:pt x="1186298" y="105996"/>
                  </a:lnTo>
                  <a:lnTo>
                    <a:pt x="1146677" y="84620"/>
                  </a:lnTo>
                  <a:lnTo>
                    <a:pt x="1105720" y="65452"/>
                  </a:lnTo>
                  <a:lnTo>
                    <a:pt x="1063510" y="48576"/>
                  </a:lnTo>
                  <a:lnTo>
                    <a:pt x="1020131" y="34073"/>
                  </a:lnTo>
                  <a:lnTo>
                    <a:pt x="975665" y="22024"/>
                  </a:lnTo>
                  <a:lnTo>
                    <a:pt x="930195" y="12510"/>
                  </a:lnTo>
                  <a:lnTo>
                    <a:pt x="883803" y="5614"/>
                  </a:lnTo>
                  <a:lnTo>
                    <a:pt x="836572" y="1417"/>
                  </a:lnTo>
                  <a:lnTo>
                    <a:pt x="788585" y="0"/>
                  </a:lnTo>
                  <a:close/>
                </a:path>
              </a:pathLst>
            </a:custGeom>
            <a:solidFill>
              <a:srgbClr val="D7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2"/>
            <p:cNvSpPr/>
            <p:nvPr/>
          </p:nvSpPr>
          <p:spPr>
            <a:xfrm>
              <a:off x="4201210" y="2477389"/>
              <a:ext cx="1076960" cy="1264285"/>
            </a:xfrm>
            <a:custGeom>
              <a:avLst/>
              <a:gdLst/>
              <a:ahLst/>
              <a:cxnLst/>
              <a:rect l="l" t="t" r="r" b="b"/>
              <a:pathLst>
                <a:path w="1076960" h="1264285">
                  <a:moveTo>
                    <a:pt x="49022" y="449946"/>
                  </a:moveTo>
                  <a:lnTo>
                    <a:pt x="30131" y="453783"/>
                  </a:lnTo>
                  <a:lnTo>
                    <a:pt x="14528" y="464209"/>
                  </a:lnTo>
                  <a:lnTo>
                    <a:pt x="3916" y="479593"/>
                  </a:lnTo>
                  <a:lnTo>
                    <a:pt x="0" y="498308"/>
                  </a:lnTo>
                  <a:lnTo>
                    <a:pt x="811" y="507013"/>
                  </a:lnTo>
                  <a:lnTo>
                    <a:pt x="3084" y="515197"/>
                  </a:lnTo>
                  <a:lnTo>
                    <a:pt x="6574" y="522699"/>
                  </a:lnTo>
                  <a:lnTo>
                    <a:pt x="11038" y="529356"/>
                  </a:lnTo>
                  <a:lnTo>
                    <a:pt x="18505" y="535745"/>
                  </a:lnTo>
                  <a:lnTo>
                    <a:pt x="191221" y="705489"/>
                  </a:lnTo>
                  <a:lnTo>
                    <a:pt x="187325" y="710951"/>
                  </a:lnTo>
                  <a:lnTo>
                    <a:pt x="185377" y="716445"/>
                  </a:lnTo>
                  <a:lnTo>
                    <a:pt x="185377" y="979271"/>
                  </a:lnTo>
                  <a:lnTo>
                    <a:pt x="188299" y="986586"/>
                  </a:lnTo>
                  <a:lnTo>
                    <a:pt x="470424" y="1264025"/>
                  </a:lnTo>
                  <a:lnTo>
                    <a:pt x="519610" y="1253981"/>
                  </a:lnTo>
                  <a:lnTo>
                    <a:pt x="567638" y="1240986"/>
                  </a:lnTo>
                  <a:lnTo>
                    <a:pt x="614402" y="1225142"/>
                  </a:lnTo>
                  <a:lnTo>
                    <a:pt x="659796" y="1206548"/>
                  </a:lnTo>
                  <a:lnTo>
                    <a:pt x="703713" y="1185304"/>
                  </a:lnTo>
                  <a:lnTo>
                    <a:pt x="746048" y="1161511"/>
                  </a:lnTo>
                  <a:lnTo>
                    <a:pt x="786694" y="1135270"/>
                  </a:lnTo>
                  <a:lnTo>
                    <a:pt x="825544" y="1106680"/>
                  </a:lnTo>
                  <a:lnTo>
                    <a:pt x="862493" y="1075841"/>
                  </a:lnTo>
                  <a:lnTo>
                    <a:pt x="897434" y="1042855"/>
                  </a:lnTo>
                  <a:lnTo>
                    <a:pt x="930261" y="1007822"/>
                  </a:lnTo>
                  <a:lnTo>
                    <a:pt x="960868" y="970841"/>
                  </a:lnTo>
                  <a:lnTo>
                    <a:pt x="989148" y="932013"/>
                  </a:lnTo>
                  <a:lnTo>
                    <a:pt x="1014995" y="891439"/>
                  </a:lnTo>
                  <a:lnTo>
                    <a:pt x="1038304" y="849218"/>
                  </a:lnTo>
                  <a:lnTo>
                    <a:pt x="1058967" y="805451"/>
                  </a:lnTo>
                  <a:lnTo>
                    <a:pt x="1076878" y="760239"/>
                  </a:lnTo>
                  <a:lnTo>
                    <a:pt x="812810" y="500128"/>
                  </a:lnTo>
                  <a:lnTo>
                    <a:pt x="199337" y="500128"/>
                  </a:lnTo>
                  <a:lnTo>
                    <a:pt x="166309" y="479202"/>
                  </a:lnTo>
                  <a:lnTo>
                    <a:pt x="129902" y="463406"/>
                  </a:lnTo>
                  <a:lnTo>
                    <a:pt x="90634" y="453425"/>
                  </a:lnTo>
                  <a:lnTo>
                    <a:pt x="49022" y="449946"/>
                  </a:lnTo>
                  <a:close/>
                </a:path>
                <a:path w="1076960" h="1264285">
                  <a:moveTo>
                    <a:pt x="140899" y="132339"/>
                  </a:moveTo>
                  <a:lnTo>
                    <a:pt x="103889" y="150578"/>
                  </a:lnTo>
                  <a:lnTo>
                    <a:pt x="151288" y="197151"/>
                  </a:lnTo>
                  <a:lnTo>
                    <a:pt x="127913" y="219958"/>
                  </a:lnTo>
                  <a:lnTo>
                    <a:pt x="199337" y="290232"/>
                  </a:lnTo>
                  <a:lnTo>
                    <a:pt x="199337" y="500128"/>
                  </a:lnTo>
                  <a:lnTo>
                    <a:pt x="812810" y="500128"/>
                  </a:lnTo>
                  <a:lnTo>
                    <a:pt x="456092" y="148757"/>
                  </a:lnTo>
                  <a:lnTo>
                    <a:pt x="157781" y="148757"/>
                  </a:lnTo>
                  <a:lnTo>
                    <a:pt x="140899" y="132339"/>
                  </a:lnTo>
                  <a:close/>
                </a:path>
                <a:path w="1076960" h="1264285">
                  <a:moveTo>
                    <a:pt x="118823" y="78483"/>
                  </a:moveTo>
                  <a:lnTo>
                    <a:pt x="159405" y="118635"/>
                  </a:lnTo>
                  <a:lnTo>
                    <a:pt x="157781" y="125950"/>
                  </a:lnTo>
                  <a:lnTo>
                    <a:pt x="156808" y="134159"/>
                  </a:lnTo>
                  <a:lnTo>
                    <a:pt x="156808" y="144189"/>
                  </a:lnTo>
                  <a:lnTo>
                    <a:pt x="157781" y="146936"/>
                  </a:lnTo>
                  <a:lnTo>
                    <a:pt x="157781" y="148757"/>
                  </a:lnTo>
                  <a:lnTo>
                    <a:pt x="456092" y="148757"/>
                  </a:lnTo>
                  <a:lnTo>
                    <a:pt x="399569" y="93081"/>
                  </a:lnTo>
                  <a:lnTo>
                    <a:pt x="171742" y="93081"/>
                  </a:lnTo>
                  <a:lnTo>
                    <a:pt x="159405" y="81230"/>
                  </a:lnTo>
                  <a:lnTo>
                    <a:pt x="118823" y="78483"/>
                  </a:lnTo>
                  <a:close/>
                </a:path>
                <a:path w="1076960" h="1264285">
                  <a:moveTo>
                    <a:pt x="183754" y="14597"/>
                  </a:moveTo>
                  <a:lnTo>
                    <a:pt x="186351" y="53855"/>
                  </a:lnTo>
                  <a:lnTo>
                    <a:pt x="198363" y="66632"/>
                  </a:lnTo>
                  <a:lnTo>
                    <a:pt x="190962" y="71924"/>
                  </a:lnTo>
                  <a:lnTo>
                    <a:pt x="183957" y="78156"/>
                  </a:lnTo>
                  <a:lnTo>
                    <a:pt x="177499" y="85238"/>
                  </a:lnTo>
                  <a:lnTo>
                    <a:pt x="171742" y="93081"/>
                  </a:lnTo>
                  <a:lnTo>
                    <a:pt x="399569" y="93081"/>
                  </a:lnTo>
                  <a:lnTo>
                    <a:pt x="360654" y="54750"/>
                  </a:lnTo>
                  <a:lnTo>
                    <a:pt x="225310" y="54750"/>
                  </a:lnTo>
                  <a:lnTo>
                    <a:pt x="183754" y="14597"/>
                  </a:lnTo>
                  <a:close/>
                </a:path>
                <a:path w="1076960" h="1264285">
                  <a:moveTo>
                    <a:pt x="256801" y="0"/>
                  </a:moveTo>
                  <a:lnTo>
                    <a:pt x="239270" y="35584"/>
                  </a:lnTo>
                  <a:lnTo>
                    <a:pt x="256152" y="52034"/>
                  </a:lnTo>
                  <a:lnTo>
                    <a:pt x="240244" y="52034"/>
                  </a:lnTo>
                  <a:lnTo>
                    <a:pt x="232777" y="52929"/>
                  </a:lnTo>
                  <a:lnTo>
                    <a:pt x="225310" y="54750"/>
                  </a:lnTo>
                  <a:lnTo>
                    <a:pt x="360654" y="54750"/>
                  </a:lnTo>
                  <a:lnTo>
                    <a:pt x="347682" y="41972"/>
                  </a:lnTo>
                  <a:lnTo>
                    <a:pt x="299655" y="41972"/>
                  </a:lnTo>
                  <a:lnTo>
                    <a:pt x="256801" y="0"/>
                  </a:lnTo>
                  <a:close/>
                </a:path>
                <a:path w="1076960" h="1264285">
                  <a:moveTo>
                    <a:pt x="328225" y="22807"/>
                  </a:moveTo>
                  <a:lnTo>
                    <a:pt x="299655" y="41972"/>
                  </a:lnTo>
                  <a:lnTo>
                    <a:pt x="347682" y="41972"/>
                  </a:lnTo>
                  <a:lnTo>
                    <a:pt x="328225" y="22807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5099" y="2477380"/>
              <a:ext cx="288432" cy="231818"/>
            </a:xfrm>
            <a:prstGeom prst="rect">
              <a:avLst/>
            </a:prstGeom>
          </p:spPr>
        </p:pic>
        <p:sp>
          <p:nvSpPr>
            <p:cNvPr id="120" name="object 14"/>
            <p:cNvSpPr/>
            <p:nvPr/>
          </p:nvSpPr>
          <p:spPr>
            <a:xfrm>
              <a:off x="4201198" y="2570479"/>
              <a:ext cx="593090" cy="650240"/>
            </a:xfrm>
            <a:custGeom>
              <a:avLst/>
              <a:gdLst/>
              <a:ahLst/>
              <a:cxnLst/>
              <a:rect l="l" t="t" r="r" b="b"/>
              <a:pathLst>
                <a:path w="593089" h="650239">
                  <a:moveTo>
                    <a:pt x="592823" y="236372"/>
                  </a:moveTo>
                  <a:lnTo>
                    <a:pt x="570776" y="196100"/>
                  </a:lnTo>
                  <a:lnTo>
                    <a:pt x="543483" y="188010"/>
                  </a:lnTo>
                  <a:lnTo>
                    <a:pt x="533946" y="188887"/>
                  </a:lnTo>
                  <a:lnTo>
                    <a:pt x="498030" y="218478"/>
                  </a:lnTo>
                  <a:lnTo>
                    <a:pt x="494449" y="236372"/>
                  </a:lnTo>
                  <a:lnTo>
                    <a:pt x="493585" y="227380"/>
                  </a:lnTo>
                  <a:lnTo>
                    <a:pt x="463537" y="191554"/>
                  </a:lnTo>
                  <a:lnTo>
                    <a:pt x="445109" y="188010"/>
                  </a:lnTo>
                  <a:lnTo>
                    <a:pt x="435559" y="188887"/>
                  </a:lnTo>
                  <a:lnTo>
                    <a:pt x="403885" y="210070"/>
                  </a:lnTo>
                  <a:lnTo>
                    <a:pt x="396087" y="236372"/>
                  </a:lnTo>
                  <a:lnTo>
                    <a:pt x="395211" y="227380"/>
                  </a:lnTo>
                  <a:lnTo>
                    <a:pt x="365201" y="191554"/>
                  </a:lnTo>
                  <a:lnTo>
                    <a:pt x="347065" y="188010"/>
                  </a:lnTo>
                  <a:lnTo>
                    <a:pt x="337464" y="188887"/>
                  </a:lnTo>
                  <a:lnTo>
                    <a:pt x="305523" y="210070"/>
                  </a:lnTo>
                  <a:lnTo>
                    <a:pt x="297713" y="236372"/>
                  </a:lnTo>
                  <a:lnTo>
                    <a:pt x="297713" y="48387"/>
                  </a:lnTo>
                  <a:lnTo>
                    <a:pt x="275310" y="8102"/>
                  </a:lnTo>
                  <a:lnTo>
                    <a:pt x="248691" y="0"/>
                  </a:lnTo>
                  <a:lnTo>
                    <a:pt x="239001" y="863"/>
                  </a:lnTo>
                  <a:lnTo>
                    <a:pt x="207289" y="22072"/>
                  </a:lnTo>
                  <a:lnTo>
                    <a:pt x="199339" y="48387"/>
                  </a:lnTo>
                  <a:lnTo>
                    <a:pt x="199339" y="407784"/>
                  </a:lnTo>
                  <a:lnTo>
                    <a:pt x="188061" y="398627"/>
                  </a:lnTo>
                  <a:lnTo>
                    <a:pt x="145821" y="376085"/>
                  </a:lnTo>
                  <a:lnTo>
                    <a:pt x="99148" y="361835"/>
                  </a:lnTo>
                  <a:lnTo>
                    <a:pt x="49034" y="356857"/>
                  </a:lnTo>
                  <a:lnTo>
                    <a:pt x="30137" y="360705"/>
                  </a:lnTo>
                  <a:lnTo>
                    <a:pt x="14528" y="371119"/>
                  </a:lnTo>
                  <a:lnTo>
                    <a:pt x="3924" y="386511"/>
                  </a:lnTo>
                  <a:lnTo>
                    <a:pt x="0" y="405218"/>
                  </a:lnTo>
                  <a:lnTo>
                    <a:pt x="3924" y="424332"/>
                  </a:lnTo>
                  <a:lnTo>
                    <a:pt x="14528" y="439674"/>
                  </a:lnTo>
                  <a:lnTo>
                    <a:pt x="30137" y="449884"/>
                  </a:lnTo>
                  <a:lnTo>
                    <a:pt x="49034" y="453580"/>
                  </a:lnTo>
                  <a:lnTo>
                    <a:pt x="96456" y="461162"/>
                  </a:lnTo>
                  <a:lnTo>
                    <a:pt x="137706" y="482244"/>
                  </a:lnTo>
                  <a:lnTo>
                    <a:pt x="170281" y="514311"/>
                  </a:lnTo>
                  <a:lnTo>
                    <a:pt x="191655" y="554875"/>
                  </a:lnTo>
                  <a:lnTo>
                    <a:pt x="199339" y="601446"/>
                  </a:lnTo>
                  <a:lnTo>
                    <a:pt x="199339" y="605091"/>
                  </a:lnTo>
                  <a:lnTo>
                    <a:pt x="200063" y="605091"/>
                  </a:lnTo>
                  <a:lnTo>
                    <a:pt x="203123" y="620179"/>
                  </a:lnTo>
                  <a:lnTo>
                    <a:pt x="213550" y="635558"/>
                  </a:lnTo>
                  <a:lnTo>
                    <a:pt x="229196" y="645972"/>
                  </a:lnTo>
                  <a:lnTo>
                    <a:pt x="248691" y="649808"/>
                  </a:lnTo>
                  <a:lnTo>
                    <a:pt x="267716" y="645972"/>
                  </a:lnTo>
                  <a:lnTo>
                    <a:pt x="283311" y="635558"/>
                  </a:lnTo>
                  <a:lnTo>
                    <a:pt x="293839" y="620179"/>
                  </a:lnTo>
                  <a:lnTo>
                    <a:pt x="296951" y="605091"/>
                  </a:lnTo>
                  <a:lnTo>
                    <a:pt x="592823" y="605091"/>
                  </a:lnTo>
                  <a:lnTo>
                    <a:pt x="592823" y="2363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5"/>
            <p:cNvSpPr/>
            <p:nvPr/>
          </p:nvSpPr>
          <p:spPr>
            <a:xfrm>
              <a:off x="4386588" y="3171922"/>
              <a:ext cx="421640" cy="306705"/>
            </a:xfrm>
            <a:custGeom>
              <a:avLst/>
              <a:gdLst/>
              <a:ahLst/>
              <a:cxnLst/>
              <a:rect l="l" t="t" r="r" b="b"/>
              <a:pathLst>
                <a:path w="421639" h="306704">
                  <a:moveTo>
                    <a:pt x="399974" y="0"/>
                  </a:moveTo>
                  <a:lnTo>
                    <a:pt x="21427" y="0"/>
                  </a:lnTo>
                  <a:lnTo>
                    <a:pt x="13960" y="2747"/>
                  </a:lnTo>
                  <a:lnTo>
                    <a:pt x="2921" y="13703"/>
                  </a:lnTo>
                  <a:lnTo>
                    <a:pt x="0" y="20986"/>
                  </a:lnTo>
                  <a:lnTo>
                    <a:pt x="0" y="284738"/>
                  </a:lnTo>
                  <a:lnTo>
                    <a:pt x="2921" y="292053"/>
                  </a:lnTo>
                  <a:lnTo>
                    <a:pt x="13960" y="303009"/>
                  </a:lnTo>
                  <a:lnTo>
                    <a:pt x="21427" y="306651"/>
                  </a:lnTo>
                  <a:lnTo>
                    <a:pt x="392507" y="306651"/>
                  </a:lnTo>
                  <a:lnTo>
                    <a:pt x="399974" y="306651"/>
                  </a:lnTo>
                  <a:lnTo>
                    <a:pt x="407441" y="303009"/>
                  </a:lnTo>
                  <a:lnTo>
                    <a:pt x="418479" y="292053"/>
                  </a:lnTo>
                  <a:lnTo>
                    <a:pt x="421401" y="284738"/>
                  </a:lnTo>
                  <a:lnTo>
                    <a:pt x="421401" y="20986"/>
                  </a:lnTo>
                  <a:lnTo>
                    <a:pt x="418479" y="13703"/>
                  </a:lnTo>
                  <a:lnTo>
                    <a:pt x="407441" y="2747"/>
                  </a:lnTo>
                  <a:lnTo>
                    <a:pt x="399974" y="0"/>
                  </a:lnTo>
                  <a:close/>
                </a:path>
              </a:pathLst>
            </a:custGeom>
            <a:solidFill>
              <a:srgbClr val="40A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6"/>
            <p:cNvSpPr/>
            <p:nvPr/>
          </p:nvSpPr>
          <p:spPr>
            <a:xfrm>
              <a:off x="4710593" y="322667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3050" y="0"/>
                  </a:moveTo>
                  <a:lnTo>
                    <a:pt x="13970" y="1771"/>
                  </a:lnTo>
                  <a:lnTo>
                    <a:pt x="6655" y="6628"/>
                  </a:lnTo>
                  <a:lnTo>
                    <a:pt x="1775" y="13880"/>
                  </a:lnTo>
                  <a:lnTo>
                    <a:pt x="0" y="22839"/>
                  </a:lnTo>
                  <a:lnTo>
                    <a:pt x="1775" y="31793"/>
                  </a:lnTo>
                  <a:lnTo>
                    <a:pt x="6655" y="39034"/>
                  </a:lnTo>
                  <a:lnTo>
                    <a:pt x="13970" y="43879"/>
                  </a:lnTo>
                  <a:lnTo>
                    <a:pt x="23050" y="45646"/>
                  </a:lnTo>
                  <a:lnTo>
                    <a:pt x="31618" y="43879"/>
                  </a:lnTo>
                  <a:lnTo>
                    <a:pt x="38755" y="39034"/>
                  </a:lnTo>
                  <a:lnTo>
                    <a:pt x="43640" y="31793"/>
                  </a:lnTo>
                  <a:lnTo>
                    <a:pt x="45451" y="22839"/>
                  </a:lnTo>
                  <a:lnTo>
                    <a:pt x="43640" y="13880"/>
                  </a:lnTo>
                  <a:lnTo>
                    <a:pt x="38755" y="6628"/>
                  </a:lnTo>
                  <a:lnTo>
                    <a:pt x="31618" y="1771"/>
                  </a:lnTo>
                  <a:lnTo>
                    <a:pt x="23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7"/>
          <p:cNvGrpSpPr/>
          <p:nvPr/>
        </p:nvGrpSpPr>
        <p:grpSpPr>
          <a:xfrm>
            <a:off x="355205" y="1713561"/>
            <a:ext cx="1058213" cy="1086922"/>
            <a:chOff x="730191" y="2201787"/>
            <a:chExt cx="1577340" cy="1551940"/>
          </a:xfrm>
        </p:grpSpPr>
        <p:sp>
          <p:nvSpPr>
            <p:cNvPr id="124" name="object 18"/>
            <p:cNvSpPr/>
            <p:nvPr/>
          </p:nvSpPr>
          <p:spPr>
            <a:xfrm>
              <a:off x="730191" y="2201787"/>
              <a:ext cx="1577340" cy="1551940"/>
            </a:xfrm>
            <a:custGeom>
              <a:avLst/>
              <a:gdLst/>
              <a:ahLst/>
              <a:cxnLst/>
              <a:rect l="l" t="t" r="r" b="b"/>
              <a:pathLst>
                <a:path w="1577339" h="1551939">
                  <a:moveTo>
                    <a:pt x="788432" y="0"/>
                  </a:moveTo>
                  <a:lnTo>
                    <a:pt x="740445" y="1417"/>
                  </a:lnTo>
                  <a:lnTo>
                    <a:pt x="693212" y="5614"/>
                  </a:lnTo>
                  <a:lnTo>
                    <a:pt x="646816" y="12510"/>
                  </a:lnTo>
                  <a:lnTo>
                    <a:pt x="601342" y="22024"/>
                  </a:lnTo>
                  <a:lnTo>
                    <a:pt x="556870" y="34073"/>
                  </a:lnTo>
                  <a:lnTo>
                    <a:pt x="513485" y="48576"/>
                  </a:lnTo>
                  <a:lnTo>
                    <a:pt x="471268" y="65452"/>
                  </a:lnTo>
                  <a:lnTo>
                    <a:pt x="430304" y="84620"/>
                  </a:lnTo>
                  <a:lnTo>
                    <a:pt x="390674" y="105996"/>
                  </a:lnTo>
                  <a:lnTo>
                    <a:pt x="352462" y="129502"/>
                  </a:lnTo>
                  <a:lnTo>
                    <a:pt x="315750" y="155053"/>
                  </a:lnTo>
                  <a:lnTo>
                    <a:pt x="280621" y="182570"/>
                  </a:lnTo>
                  <a:lnTo>
                    <a:pt x="247158" y="211971"/>
                  </a:lnTo>
                  <a:lnTo>
                    <a:pt x="215444" y="243174"/>
                  </a:lnTo>
                  <a:lnTo>
                    <a:pt x="185562" y="276098"/>
                  </a:lnTo>
                  <a:lnTo>
                    <a:pt x="157594" y="310661"/>
                  </a:lnTo>
                  <a:lnTo>
                    <a:pt x="131623" y="346781"/>
                  </a:lnTo>
                  <a:lnTo>
                    <a:pt x="107733" y="384378"/>
                  </a:lnTo>
                  <a:lnTo>
                    <a:pt x="86006" y="423370"/>
                  </a:lnTo>
                  <a:lnTo>
                    <a:pt x="66525" y="463674"/>
                  </a:lnTo>
                  <a:lnTo>
                    <a:pt x="49372" y="505211"/>
                  </a:lnTo>
                  <a:lnTo>
                    <a:pt x="34631" y="547897"/>
                  </a:lnTo>
                  <a:lnTo>
                    <a:pt x="22385" y="591653"/>
                  </a:lnTo>
                  <a:lnTo>
                    <a:pt x="12715" y="636395"/>
                  </a:lnTo>
                  <a:lnTo>
                    <a:pt x="5706" y="682043"/>
                  </a:lnTo>
                  <a:lnTo>
                    <a:pt x="1440" y="728516"/>
                  </a:lnTo>
                  <a:lnTo>
                    <a:pt x="0" y="775731"/>
                  </a:lnTo>
                  <a:lnTo>
                    <a:pt x="1440" y="823042"/>
                  </a:lnTo>
                  <a:lnTo>
                    <a:pt x="5706" y="869596"/>
                  </a:lnTo>
                  <a:lnTo>
                    <a:pt x="12715" y="915312"/>
                  </a:lnTo>
                  <a:lnTo>
                    <a:pt x="22385" y="960110"/>
                  </a:lnTo>
                  <a:lnTo>
                    <a:pt x="34631" y="1003909"/>
                  </a:lnTo>
                  <a:lnTo>
                    <a:pt x="49372" y="1046629"/>
                  </a:lnTo>
                  <a:lnTo>
                    <a:pt x="66525" y="1088188"/>
                  </a:lnTo>
                  <a:lnTo>
                    <a:pt x="86006" y="1128507"/>
                  </a:lnTo>
                  <a:lnTo>
                    <a:pt x="107733" y="1167504"/>
                  </a:lnTo>
                  <a:lnTo>
                    <a:pt x="131623" y="1205099"/>
                  </a:lnTo>
                  <a:lnTo>
                    <a:pt x="157594" y="1241210"/>
                  </a:lnTo>
                  <a:lnTo>
                    <a:pt x="185562" y="1275759"/>
                  </a:lnTo>
                  <a:lnTo>
                    <a:pt x="215444" y="1308663"/>
                  </a:lnTo>
                  <a:lnTo>
                    <a:pt x="247158" y="1339842"/>
                  </a:lnTo>
                  <a:lnTo>
                    <a:pt x="280621" y="1369215"/>
                  </a:lnTo>
                  <a:lnTo>
                    <a:pt x="315750" y="1396702"/>
                  </a:lnTo>
                  <a:lnTo>
                    <a:pt x="352462" y="1422222"/>
                  </a:lnTo>
                  <a:lnTo>
                    <a:pt x="390674" y="1445695"/>
                  </a:lnTo>
                  <a:lnTo>
                    <a:pt x="430304" y="1467039"/>
                  </a:lnTo>
                  <a:lnTo>
                    <a:pt x="471268" y="1486175"/>
                  </a:lnTo>
                  <a:lnTo>
                    <a:pt x="513485" y="1503020"/>
                  </a:lnTo>
                  <a:lnTo>
                    <a:pt x="556870" y="1517496"/>
                  </a:lnTo>
                  <a:lnTo>
                    <a:pt x="601342" y="1529520"/>
                  </a:lnTo>
                  <a:lnTo>
                    <a:pt x="646816" y="1539013"/>
                  </a:lnTo>
                  <a:lnTo>
                    <a:pt x="693212" y="1545893"/>
                  </a:lnTo>
                  <a:lnTo>
                    <a:pt x="740445" y="1550081"/>
                  </a:lnTo>
                  <a:lnTo>
                    <a:pt x="788432" y="1551494"/>
                  </a:lnTo>
                  <a:lnTo>
                    <a:pt x="836517" y="1550081"/>
                  </a:lnTo>
                  <a:lnTo>
                    <a:pt x="883832" y="1545893"/>
                  </a:lnTo>
                  <a:lnTo>
                    <a:pt x="930297" y="1539013"/>
                  </a:lnTo>
                  <a:lnTo>
                    <a:pt x="975828" y="1529520"/>
                  </a:lnTo>
                  <a:lnTo>
                    <a:pt x="1020344" y="1517496"/>
                  </a:lnTo>
                  <a:lnTo>
                    <a:pt x="1063762" y="1503020"/>
                  </a:lnTo>
                  <a:lnTo>
                    <a:pt x="1106002" y="1486175"/>
                  </a:lnTo>
                  <a:lnTo>
                    <a:pt x="1146980" y="1467039"/>
                  </a:lnTo>
                  <a:lnTo>
                    <a:pt x="1186615" y="1445695"/>
                  </a:lnTo>
                  <a:lnTo>
                    <a:pt x="1224825" y="1422222"/>
                  </a:lnTo>
                  <a:lnTo>
                    <a:pt x="1261527" y="1396702"/>
                  </a:lnTo>
                  <a:lnTo>
                    <a:pt x="1296641" y="1369215"/>
                  </a:lnTo>
                  <a:lnTo>
                    <a:pt x="1330083" y="1339842"/>
                  </a:lnTo>
                  <a:lnTo>
                    <a:pt x="1361772" y="1308663"/>
                  </a:lnTo>
                  <a:lnTo>
                    <a:pt x="1391626" y="1275759"/>
                  </a:lnTo>
                  <a:lnTo>
                    <a:pt x="1419563" y="1241210"/>
                  </a:lnTo>
                  <a:lnTo>
                    <a:pt x="1445501" y="1205099"/>
                  </a:lnTo>
                  <a:lnTo>
                    <a:pt x="1469357" y="1167504"/>
                  </a:lnTo>
                  <a:lnTo>
                    <a:pt x="1491051" y="1128507"/>
                  </a:lnTo>
                  <a:lnTo>
                    <a:pt x="1510499" y="1088188"/>
                  </a:lnTo>
                  <a:lnTo>
                    <a:pt x="1527621" y="1046629"/>
                  </a:lnTo>
                  <a:lnTo>
                    <a:pt x="1542333" y="1003909"/>
                  </a:lnTo>
                  <a:lnTo>
                    <a:pt x="1554554" y="960110"/>
                  </a:lnTo>
                  <a:lnTo>
                    <a:pt x="1564202" y="915312"/>
                  </a:lnTo>
                  <a:lnTo>
                    <a:pt x="1571195" y="869596"/>
                  </a:lnTo>
                  <a:lnTo>
                    <a:pt x="1575451" y="823042"/>
                  </a:lnTo>
                  <a:lnTo>
                    <a:pt x="1576888" y="775731"/>
                  </a:lnTo>
                  <a:lnTo>
                    <a:pt x="1575451" y="728516"/>
                  </a:lnTo>
                  <a:lnTo>
                    <a:pt x="1571195" y="682043"/>
                  </a:lnTo>
                  <a:lnTo>
                    <a:pt x="1564202" y="636395"/>
                  </a:lnTo>
                  <a:lnTo>
                    <a:pt x="1554554" y="591653"/>
                  </a:lnTo>
                  <a:lnTo>
                    <a:pt x="1542333" y="547897"/>
                  </a:lnTo>
                  <a:lnTo>
                    <a:pt x="1527621" y="505211"/>
                  </a:lnTo>
                  <a:lnTo>
                    <a:pt x="1510499" y="463674"/>
                  </a:lnTo>
                  <a:lnTo>
                    <a:pt x="1491051" y="423370"/>
                  </a:lnTo>
                  <a:lnTo>
                    <a:pt x="1469357" y="384378"/>
                  </a:lnTo>
                  <a:lnTo>
                    <a:pt x="1445501" y="346781"/>
                  </a:lnTo>
                  <a:lnTo>
                    <a:pt x="1419563" y="310661"/>
                  </a:lnTo>
                  <a:lnTo>
                    <a:pt x="1391626" y="276098"/>
                  </a:lnTo>
                  <a:lnTo>
                    <a:pt x="1361772" y="243174"/>
                  </a:lnTo>
                  <a:lnTo>
                    <a:pt x="1330083" y="211971"/>
                  </a:lnTo>
                  <a:lnTo>
                    <a:pt x="1296641" y="182570"/>
                  </a:lnTo>
                  <a:lnTo>
                    <a:pt x="1261527" y="155053"/>
                  </a:lnTo>
                  <a:lnTo>
                    <a:pt x="1224825" y="129502"/>
                  </a:lnTo>
                  <a:lnTo>
                    <a:pt x="1186615" y="105996"/>
                  </a:lnTo>
                  <a:lnTo>
                    <a:pt x="1146980" y="84620"/>
                  </a:lnTo>
                  <a:lnTo>
                    <a:pt x="1106002" y="65452"/>
                  </a:lnTo>
                  <a:lnTo>
                    <a:pt x="1063762" y="48576"/>
                  </a:lnTo>
                  <a:lnTo>
                    <a:pt x="1020344" y="34073"/>
                  </a:lnTo>
                  <a:lnTo>
                    <a:pt x="975828" y="22024"/>
                  </a:lnTo>
                  <a:lnTo>
                    <a:pt x="930297" y="12510"/>
                  </a:lnTo>
                  <a:lnTo>
                    <a:pt x="883832" y="5614"/>
                  </a:lnTo>
                  <a:lnTo>
                    <a:pt x="836517" y="1417"/>
                  </a:lnTo>
                  <a:lnTo>
                    <a:pt x="788432" y="0"/>
                  </a:lnTo>
                  <a:close/>
                </a:path>
              </a:pathLst>
            </a:custGeom>
            <a:solidFill>
              <a:srgbClr val="D7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9"/>
            <p:cNvSpPr/>
            <p:nvPr/>
          </p:nvSpPr>
          <p:spPr>
            <a:xfrm>
              <a:off x="1146667" y="2566829"/>
              <a:ext cx="1156970" cy="1186815"/>
            </a:xfrm>
            <a:custGeom>
              <a:avLst/>
              <a:gdLst/>
              <a:ahLst/>
              <a:cxnLst/>
              <a:rect l="l" t="t" r="r" b="b"/>
              <a:pathLst>
                <a:path w="1156970" h="1186814">
                  <a:moveTo>
                    <a:pt x="657652" y="0"/>
                  </a:moveTo>
                  <a:lnTo>
                    <a:pt x="86260" y="0"/>
                  </a:lnTo>
                  <a:lnTo>
                    <a:pt x="78858" y="3641"/>
                  </a:lnTo>
                  <a:lnTo>
                    <a:pt x="72365" y="9135"/>
                  </a:lnTo>
                  <a:lnTo>
                    <a:pt x="66781" y="14597"/>
                  </a:lnTo>
                  <a:lnTo>
                    <a:pt x="63080" y="22807"/>
                  </a:lnTo>
                  <a:lnTo>
                    <a:pt x="63080" y="330384"/>
                  </a:lnTo>
                  <a:lnTo>
                    <a:pt x="0" y="376030"/>
                  </a:lnTo>
                  <a:lnTo>
                    <a:pt x="0" y="821377"/>
                  </a:lnTo>
                  <a:lnTo>
                    <a:pt x="371956" y="1186452"/>
                  </a:lnTo>
                  <a:lnTo>
                    <a:pt x="420786" y="1184994"/>
                  </a:lnTo>
                  <a:lnTo>
                    <a:pt x="468818" y="1180677"/>
                  </a:lnTo>
                  <a:lnTo>
                    <a:pt x="515967" y="1173585"/>
                  </a:lnTo>
                  <a:lnTo>
                    <a:pt x="562147" y="1163802"/>
                  </a:lnTo>
                  <a:lnTo>
                    <a:pt x="607273" y="1151413"/>
                  </a:lnTo>
                  <a:lnTo>
                    <a:pt x="651258" y="1136503"/>
                  </a:lnTo>
                  <a:lnTo>
                    <a:pt x="694018" y="1119156"/>
                  </a:lnTo>
                  <a:lnTo>
                    <a:pt x="735468" y="1099456"/>
                  </a:lnTo>
                  <a:lnTo>
                    <a:pt x="775521" y="1077488"/>
                  </a:lnTo>
                  <a:lnTo>
                    <a:pt x="814092" y="1053337"/>
                  </a:lnTo>
                  <a:lnTo>
                    <a:pt x="851096" y="1027086"/>
                  </a:lnTo>
                  <a:lnTo>
                    <a:pt x="886447" y="998820"/>
                  </a:lnTo>
                  <a:lnTo>
                    <a:pt x="920060" y="968624"/>
                  </a:lnTo>
                  <a:lnTo>
                    <a:pt x="951849" y="936583"/>
                  </a:lnTo>
                  <a:lnTo>
                    <a:pt x="981728" y="902780"/>
                  </a:lnTo>
                  <a:lnTo>
                    <a:pt x="1009613" y="867300"/>
                  </a:lnTo>
                  <a:lnTo>
                    <a:pt x="1035418" y="830227"/>
                  </a:lnTo>
                  <a:lnTo>
                    <a:pt x="1059057" y="791647"/>
                  </a:lnTo>
                  <a:lnTo>
                    <a:pt x="1080445" y="751643"/>
                  </a:lnTo>
                  <a:lnTo>
                    <a:pt x="1099496" y="710300"/>
                  </a:lnTo>
                  <a:lnTo>
                    <a:pt x="1116125" y="667703"/>
                  </a:lnTo>
                  <a:lnTo>
                    <a:pt x="1130247" y="623935"/>
                  </a:lnTo>
                  <a:lnTo>
                    <a:pt x="1141775" y="579082"/>
                  </a:lnTo>
                  <a:lnTo>
                    <a:pt x="1150625" y="533228"/>
                  </a:lnTo>
                  <a:lnTo>
                    <a:pt x="1156710" y="486457"/>
                  </a:lnTo>
                  <a:lnTo>
                    <a:pt x="666028" y="3641"/>
                  </a:lnTo>
                  <a:lnTo>
                    <a:pt x="657652" y="0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0"/>
            <p:cNvSpPr/>
            <p:nvPr/>
          </p:nvSpPr>
          <p:spPr>
            <a:xfrm>
              <a:off x="1146667" y="2678182"/>
              <a:ext cx="744220" cy="710565"/>
            </a:xfrm>
            <a:custGeom>
              <a:avLst/>
              <a:gdLst/>
              <a:ahLst/>
              <a:cxnLst/>
              <a:rect l="l" t="t" r="r" b="b"/>
              <a:pathLst>
                <a:path w="744219" h="710564">
                  <a:moveTo>
                    <a:pt x="371956" y="0"/>
                  </a:moveTo>
                  <a:lnTo>
                    <a:pt x="0" y="264678"/>
                  </a:lnTo>
                  <a:lnTo>
                    <a:pt x="0" y="710025"/>
                  </a:lnTo>
                  <a:lnTo>
                    <a:pt x="743945" y="710025"/>
                  </a:lnTo>
                  <a:lnTo>
                    <a:pt x="743945" y="264678"/>
                  </a:lnTo>
                  <a:lnTo>
                    <a:pt x="371956" y="0"/>
                  </a:lnTo>
                  <a:close/>
                </a:path>
              </a:pathLst>
            </a:custGeom>
            <a:solidFill>
              <a:srgbClr val="40A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1"/>
            <p:cNvSpPr/>
            <p:nvPr/>
          </p:nvSpPr>
          <p:spPr>
            <a:xfrm>
              <a:off x="1209748" y="2566829"/>
              <a:ext cx="617855" cy="603885"/>
            </a:xfrm>
            <a:custGeom>
              <a:avLst/>
              <a:gdLst/>
              <a:ahLst/>
              <a:cxnLst/>
              <a:rect l="l" t="t" r="r" b="b"/>
              <a:pathLst>
                <a:path w="617855" h="603885">
                  <a:moveTo>
                    <a:pt x="594571" y="0"/>
                  </a:moveTo>
                  <a:lnTo>
                    <a:pt x="30614" y="0"/>
                  </a:lnTo>
                  <a:lnTo>
                    <a:pt x="23180" y="0"/>
                  </a:lnTo>
                  <a:lnTo>
                    <a:pt x="15778" y="3641"/>
                  </a:lnTo>
                  <a:lnTo>
                    <a:pt x="3701" y="14597"/>
                  </a:lnTo>
                  <a:lnTo>
                    <a:pt x="0" y="22807"/>
                  </a:lnTo>
                  <a:lnTo>
                    <a:pt x="0" y="603272"/>
                  </a:lnTo>
                  <a:lnTo>
                    <a:pt x="617784" y="603272"/>
                  </a:lnTo>
                  <a:lnTo>
                    <a:pt x="617784" y="22807"/>
                  </a:lnTo>
                  <a:lnTo>
                    <a:pt x="614992" y="14597"/>
                  </a:lnTo>
                  <a:lnTo>
                    <a:pt x="608499" y="9135"/>
                  </a:lnTo>
                  <a:lnTo>
                    <a:pt x="602947" y="3641"/>
                  </a:lnTo>
                  <a:lnTo>
                    <a:pt x="594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2"/>
            <p:cNvSpPr/>
            <p:nvPr/>
          </p:nvSpPr>
          <p:spPr>
            <a:xfrm>
              <a:off x="1281172" y="2659016"/>
              <a:ext cx="273050" cy="268605"/>
            </a:xfrm>
            <a:custGeom>
              <a:avLst/>
              <a:gdLst/>
              <a:ahLst/>
              <a:cxnLst/>
              <a:rect l="l" t="t" r="r" b="b"/>
              <a:pathLst>
                <a:path w="273050" h="268605">
                  <a:moveTo>
                    <a:pt x="272709" y="0"/>
                  </a:moveTo>
                  <a:lnTo>
                    <a:pt x="0" y="0"/>
                  </a:lnTo>
                  <a:lnTo>
                    <a:pt x="0" y="268319"/>
                  </a:lnTo>
                  <a:lnTo>
                    <a:pt x="272709" y="268319"/>
                  </a:lnTo>
                  <a:lnTo>
                    <a:pt x="272709" y="0"/>
                  </a:lnTo>
                  <a:close/>
                </a:path>
              </a:pathLst>
            </a:custGeom>
            <a:solidFill>
              <a:srgbClr val="4AC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266" y="2708304"/>
              <a:ext cx="172521" cy="169744"/>
            </a:xfrm>
            <a:prstGeom prst="rect">
              <a:avLst/>
            </a:prstGeom>
          </p:spPr>
        </p:pic>
        <p:sp>
          <p:nvSpPr>
            <p:cNvPr id="130" name="object 24"/>
            <p:cNvSpPr/>
            <p:nvPr/>
          </p:nvSpPr>
          <p:spPr>
            <a:xfrm>
              <a:off x="1281163" y="2659011"/>
              <a:ext cx="474980" cy="387350"/>
            </a:xfrm>
            <a:custGeom>
              <a:avLst/>
              <a:gdLst/>
              <a:ahLst/>
              <a:cxnLst/>
              <a:rect l="l" t="t" r="r" b="b"/>
              <a:pathLst>
                <a:path w="474980" h="387350">
                  <a:moveTo>
                    <a:pt x="272707" y="356844"/>
                  </a:moveTo>
                  <a:lnTo>
                    <a:pt x="0" y="356844"/>
                  </a:lnTo>
                  <a:lnTo>
                    <a:pt x="0" y="386969"/>
                  </a:lnTo>
                  <a:lnTo>
                    <a:pt x="272707" y="386969"/>
                  </a:lnTo>
                  <a:lnTo>
                    <a:pt x="272707" y="356844"/>
                  </a:lnTo>
                  <a:close/>
                </a:path>
                <a:path w="474980" h="387350">
                  <a:moveTo>
                    <a:pt x="474929" y="238213"/>
                  </a:moveTo>
                  <a:lnTo>
                    <a:pt x="303326" y="238213"/>
                  </a:lnTo>
                  <a:lnTo>
                    <a:pt x="303326" y="268325"/>
                  </a:lnTo>
                  <a:lnTo>
                    <a:pt x="474929" y="268325"/>
                  </a:lnTo>
                  <a:lnTo>
                    <a:pt x="474929" y="238213"/>
                  </a:lnTo>
                  <a:close/>
                </a:path>
                <a:path w="474980" h="387350">
                  <a:moveTo>
                    <a:pt x="474929" y="178879"/>
                  </a:moveTo>
                  <a:lnTo>
                    <a:pt x="303326" y="178879"/>
                  </a:lnTo>
                  <a:lnTo>
                    <a:pt x="303326" y="208089"/>
                  </a:lnTo>
                  <a:lnTo>
                    <a:pt x="474929" y="208089"/>
                  </a:lnTo>
                  <a:lnTo>
                    <a:pt x="474929" y="178879"/>
                  </a:lnTo>
                  <a:close/>
                </a:path>
                <a:path w="474980" h="387350">
                  <a:moveTo>
                    <a:pt x="474929" y="118656"/>
                  </a:moveTo>
                  <a:lnTo>
                    <a:pt x="303326" y="118656"/>
                  </a:lnTo>
                  <a:lnTo>
                    <a:pt x="303326" y="148767"/>
                  </a:lnTo>
                  <a:lnTo>
                    <a:pt x="474929" y="148767"/>
                  </a:lnTo>
                  <a:lnTo>
                    <a:pt x="474929" y="118656"/>
                  </a:lnTo>
                  <a:close/>
                </a:path>
                <a:path w="474980" h="387350">
                  <a:moveTo>
                    <a:pt x="474929" y="59334"/>
                  </a:moveTo>
                  <a:lnTo>
                    <a:pt x="303326" y="59334"/>
                  </a:lnTo>
                  <a:lnTo>
                    <a:pt x="303326" y="89446"/>
                  </a:lnTo>
                  <a:lnTo>
                    <a:pt x="474929" y="89446"/>
                  </a:lnTo>
                  <a:lnTo>
                    <a:pt x="474929" y="59334"/>
                  </a:lnTo>
                  <a:close/>
                </a:path>
                <a:path w="474980" h="387350">
                  <a:moveTo>
                    <a:pt x="474929" y="0"/>
                  </a:moveTo>
                  <a:lnTo>
                    <a:pt x="303326" y="0"/>
                  </a:lnTo>
                  <a:lnTo>
                    <a:pt x="303326" y="29210"/>
                  </a:lnTo>
                  <a:lnTo>
                    <a:pt x="474929" y="29210"/>
                  </a:lnTo>
                  <a:lnTo>
                    <a:pt x="474929" y="0"/>
                  </a:lnTo>
                  <a:close/>
                </a:path>
                <a:path w="474980" h="387350">
                  <a:moveTo>
                    <a:pt x="474941" y="297535"/>
                  </a:moveTo>
                  <a:lnTo>
                    <a:pt x="0" y="297535"/>
                  </a:lnTo>
                  <a:lnTo>
                    <a:pt x="0" y="327647"/>
                  </a:lnTo>
                  <a:lnTo>
                    <a:pt x="474941" y="327647"/>
                  </a:lnTo>
                  <a:lnTo>
                    <a:pt x="474941" y="297535"/>
                  </a:lnTo>
                  <a:close/>
                </a:path>
              </a:pathLst>
            </a:custGeom>
            <a:solidFill>
              <a:srgbClr val="D9D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25"/>
            <p:cNvSpPr/>
            <p:nvPr/>
          </p:nvSpPr>
          <p:spPr>
            <a:xfrm>
              <a:off x="1146657" y="2942869"/>
              <a:ext cx="744220" cy="445770"/>
            </a:xfrm>
            <a:custGeom>
              <a:avLst/>
              <a:gdLst/>
              <a:ahLst/>
              <a:cxnLst/>
              <a:rect l="l" t="t" r="r" b="b"/>
              <a:pathLst>
                <a:path w="744219" h="445770">
                  <a:moveTo>
                    <a:pt x="371957" y="222669"/>
                  </a:moveTo>
                  <a:lnTo>
                    <a:pt x="0" y="0"/>
                  </a:lnTo>
                  <a:lnTo>
                    <a:pt x="0" y="445338"/>
                  </a:lnTo>
                  <a:lnTo>
                    <a:pt x="371957" y="222669"/>
                  </a:lnTo>
                  <a:close/>
                </a:path>
                <a:path w="744219" h="445770">
                  <a:moveTo>
                    <a:pt x="743953" y="0"/>
                  </a:moveTo>
                  <a:lnTo>
                    <a:pt x="371957" y="222669"/>
                  </a:lnTo>
                  <a:lnTo>
                    <a:pt x="743953" y="445338"/>
                  </a:lnTo>
                  <a:lnTo>
                    <a:pt x="743953" y="0"/>
                  </a:lnTo>
                  <a:close/>
                </a:path>
              </a:pathLst>
            </a:custGeom>
            <a:solidFill>
              <a:srgbClr val="4AC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26"/>
            <p:cNvSpPr/>
            <p:nvPr/>
          </p:nvSpPr>
          <p:spPr>
            <a:xfrm>
              <a:off x="1146667" y="3165534"/>
              <a:ext cx="744220" cy="222885"/>
            </a:xfrm>
            <a:custGeom>
              <a:avLst/>
              <a:gdLst/>
              <a:ahLst/>
              <a:cxnLst/>
              <a:rect l="l" t="t" r="r" b="b"/>
              <a:pathLst>
                <a:path w="744219" h="222885">
                  <a:moveTo>
                    <a:pt x="371956" y="0"/>
                  </a:moveTo>
                  <a:lnTo>
                    <a:pt x="0" y="222673"/>
                  </a:lnTo>
                  <a:lnTo>
                    <a:pt x="743945" y="222673"/>
                  </a:lnTo>
                  <a:lnTo>
                    <a:pt x="371956" y="0"/>
                  </a:lnTo>
                  <a:close/>
                </a:path>
              </a:pathLst>
            </a:custGeom>
            <a:solidFill>
              <a:srgbClr val="40A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27"/>
          <p:cNvGrpSpPr/>
          <p:nvPr/>
        </p:nvGrpSpPr>
        <p:grpSpPr>
          <a:xfrm>
            <a:off x="5191519" y="1781963"/>
            <a:ext cx="1058213" cy="1086922"/>
            <a:chOff x="6832858" y="2218205"/>
            <a:chExt cx="1577340" cy="1551940"/>
          </a:xfrm>
        </p:grpSpPr>
        <p:sp>
          <p:nvSpPr>
            <p:cNvPr id="134" name="object 28"/>
            <p:cNvSpPr/>
            <p:nvPr/>
          </p:nvSpPr>
          <p:spPr>
            <a:xfrm>
              <a:off x="6832858" y="2218205"/>
              <a:ext cx="1577340" cy="1551940"/>
            </a:xfrm>
            <a:custGeom>
              <a:avLst/>
              <a:gdLst/>
              <a:ahLst/>
              <a:cxnLst/>
              <a:rect l="l" t="t" r="r" b="b"/>
              <a:pathLst>
                <a:path w="1577340" h="1551939">
                  <a:moveTo>
                    <a:pt x="788260" y="0"/>
                  </a:moveTo>
                  <a:lnTo>
                    <a:pt x="740273" y="1417"/>
                  </a:lnTo>
                  <a:lnTo>
                    <a:pt x="693042" y="5615"/>
                  </a:lnTo>
                  <a:lnTo>
                    <a:pt x="646650" y="12512"/>
                  </a:lnTo>
                  <a:lnTo>
                    <a:pt x="601180" y="22026"/>
                  </a:lnTo>
                  <a:lnTo>
                    <a:pt x="556714" y="34076"/>
                  </a:lnTo>
                  <a:lnTo>
                    <a:pt x="513335" y="48580"/>
                  </a:lnTo>
                  <a:lnTo>
                    <a:pt x="471125" y="65458"/>
                  </a:lnTo>
                  <a:lnTo>
                    <a:pt x="430168" y="84626"/>
                  </a:lnTo>
                  <a:lnTo>
                    <a:pt x="390547" y="106005"/>
                  </a:lnTo>
                  <a:lnTo>
                    <a:pt x="352343" y="129511"/>
                  </a:lnTo>
                  <a:lnTo>
                    <a:pt x="315640" y="155065"/>
                  </a:lnTo>
                  <a:lnTo>
                    <a:pt x="280520" y="182584"/>
                  </a:lnTo>
                  <a:lnTo>
                    <a:pt x="247067" y="211986"/>
                  </a:lnTo>
                  <a:lnTo>
                    <a:pt x="215363" y="243191"/>
                  </a:lnTo>
                  <a:lnTo>
                    <a:pt x="185490" y="276117"/>
                  </a:lnTo>
                  <a:lnTo>
                    <a:pt x="157531" y="310681"/>
                  </a:lnTo>
                  <a:lnTo>
                    <a:pt x="131570" y="346803"/>
                  </a:lnTo>
                  <a:lnTo>
                    <a:pt x="107689" y="384402"/>
                  </a:lnTo>
                  <a:lnTo>
                    <a:pt x="85970" y="423395"/>
                  </a:lnTo>
                  <a:lnTo>
                    <a:pt x="66496" y="463701"/>
                  </a:lnTo>
                  <a:lnTo>
                    <a:pt x="49351" y="505239"/>
                  </a:lnTo>
                  <a:lnTo>
                    <a:pt x="34616" y="547926"/>
                  </a:lnTo>
                  <a:lnTo>
                    <a:pt x="22375" y="591683"/>
                  </a:lnTo>
                  <a:lnTo>
                    <a:pt x="12710" y="636426"/>
                  </a:lnTo>
                  <a:lnTo>
                    <a:pt x="5704" y="682075"/>
                  </a:lnTo>
                  <a:lnTo>
                    <a:pt x="1439" y="728548"/>
                  </a:lnTo>
                  <a:lnTo>
                    <a:pt x="0" y="775763"/>
                  </a:lnTo>
                  <a:lnTo>
                    <a:pt x="1439" y="822978"/>
                  </a:lnTo>
                  <a:lnTo>
                    <a:pt x="5704" y="869451"/>
                  </a:lnTo>
                  <a:lnTo>
                    <a:pt x="12710" y="915099"/>
                  </a:lnTo>
                  <a:lnTo>
                    <a:pt x="22375" y="959842"/>
                  </a:lnTo>
                  <a:lnTo>
                    <a:pt x="34616" y="1003597"/>
                  </a:lnTo>
                  <a:lnTo>
                    <a:pt x="49351" y="1046284"/>
                  </a:lnTo>
                  <a:lnTo>
                    <a:pt x="66496" y="1087821"/>
                  </a:lnTo>
                  <a:lnTo>
                    <a:pt x="85970" y="1128126"/>
                  </a:lnTo>
                  <a:lnTo>
                    <a:pt x="107689" y="1167118"/>
                  </a:lnTo>
                  <a:lnTo>
                    <a:pt x="131570" y="1204716"/>
                  </a:lnTo>
                  <a:lnTo>
                    <a:pt x="157531" y="1240837"/>
                  </a:lnTo>
                  <a:lnTo>
                    <a:pt x="185490" y="1275400"/>
                  </a:lnTo>
                  <a:lnTo>
                    <a:pt x="215363" y="1308324"/>
                  </a:lnTo>
                  <a:lnTo>
                    <a:pt x="247067" y="1339528"/>
                  </a:lnTo>
                  <a:lnTo>
                    <a:pt x="280520" y="1368929"/>
                  </a:lnTo>
                  <a:lnTo>
                    <a:pt x="315640" y="1396447"/>
                  </a:lnTo>
                  <a:lnTo>
                    <a:pt x="352343" y="1421999"/>
                  </a:lnTo>
                  <a:lnTo>
                    <a:pt x="390547" y="1445505"/>
                  </a:lnTo>
                  <a:lnTo>
                    <a:pt x="430168" y="1466882"/>
                  </a:lnTo>
                  <a:lnTo>
                    <a:pt x="471125" y="1486050"/>
                  </a:lnTo>
                  <a:lnTo>
                    <a:pt x="513335" y="1502926"/>
                  </a:lnTo>
                  <a:lnTo>
                    <a:pt x="556714" y="1517430"/>
                  </a:lnTo>
                  <a:lnTo>
                    <a:pt x="601180" y="1529479"/>
                  </a:lnTo>
                  <a:lnTo>
                    <a:pt x="646650" y="1538993"/>
                  </a:lnTo>
                  <a:lnTo>
                    <a:pt x="693042" y="1545889"/>
                  </a:lnTo>
                  <a:lnTo>
                    <a:pt x="740273" y="1550087"/>
                  </a:lnTo>
                  <a:lnTo>
                    <a:pt x="788260" y="1551504"/>
                  </a:lnTo>
                  <a:lnTo>
                    <a:pt x="836349" y="1550087"/>
                  </a:lnTo>
                  <a:lnTo>
                    <a:pt x="883669" y="1545889"/>
                  </a:lnTo>
                  <a:lnTo>
                    <a:pt x="930138" y="1538993"/>
                  </a:lnTo>
                  <a:lnTo>
                    <a:pt x="975674" y="1529479"/>
                  </a:lnTo>
                  <a:lnTo>
                    <a:pt x="1020195" y="1517430"/>
                  </a:lnTo>
                  <a:lnTo>
                    <a:pt x="1063620" y="1502926"/>
                  </a:lnTo>
                  <a:lnTo>
                    <a:pt x="1105865" y="1486050"/>
                  </a:lnTo>
                  <a:lnTo>
                    <a:pt x="1146849" y="1466882"/>
                  </a:lnTo>
                  <a:lnTo>
                    <a:pt x="1186491" y="1445505"/>
                  </a:lnTo>
                  <a:lnTo>
                    <a:pt x="1224707" y="1421999"/>
                  </a:lnTo>
                  <a:lnTo>
                    <a:pt x="1261416" y="1396447"/>
                  </a:lnTo>
                  <a:lnTo>
                    <a:pt x="1296536" y="1368929"/>
                  </a:lnTo>
                  <a:lnTo>
                    <a:pt x="1329985" y="1339528"/>
                  </a:lnTo>
                  <a:lnTo>
                    <a:pt x="1361680" y="1308324"/>
                  </a:lnTo>
                  <a:lnTo>
                    <a:pt x="1391540" y="1275400"/>
                  </a:lnTo>
                  <a:lnTo>
                    <a:pt x="1419483" y="1240837"/>
                  </a:lnTo>
                  <a:lnTo>
                    <a:pt x="1445427" y="1204716"/>
                  </a:lnTo>
                  <a:lnTo>
                    <a:pt x="1469289" y="1167118"/>
                  </a:lnTo>
                  <a:lnTo>
                    <a:pt x="1490987" y="1128126"/>
                  </a:lnTo>
                  <a:lnTo>
                    <a:pt x="1510440" y="1087821"/>
                  </a:lnTo>
                  <a:lnTo>
                    <a:pt x="1527566" y="1046284"/>
                  </a:lnTo>
                  <a:lnTo>
                    <a:pt x="1542282" y="1003597"/>
                  </a:lnTo>
                  <a:lnTo>
                    <a:pt x="1554506" y="959842"/>
                  </a:lnTo>
                  <a:lnTo>
                    <a:pt x="1564156" y="915099"/>
                  </a:lnTo>
                  <a:lnTo>
                    <a:pt x="1571151" y="869451"/>
                  </a:lnTo>
                  <a:lnTo>
                    <a:pt x="1575408" y="822978"/>
                  </a:lnTo>
                  <a:lnTo>
                    <a:pt x="1576845" y="775763"/>
                  </a:lnTo>
                  <a:lnTo>
                    <a:pt x="1575408" y="728548"/>
                  </a:lnTo>
                  <a:lnTo>
                    <a:pt x="1571151" y="682075"/>
                  </a:lnTo>
                  <a:lnTo>
                    <a:pt x="1564156" y="636426"/>
                  </a:lnTo>
                  <a:lnTo>
                    <a:pt x="1554506" y="591683"/>
                  </a:lnTo>
                  <a:lnTo>
                    <a:pt x="1542282" y="547926"/>
                  </a:lnTo>
                  <a:lnTo>
                    <a:pt x="1527566" y="505239"/>
                  </a:lnTo>
                  <a:lnTo>
                    <a:pt x="1510440" y="463701"/>
                  </a:lnTo>
                  <a:lnTo>
                    <a:pt x="1490987" y="423395"/>
                  </a:lnTo>
                  <a:lnTo>
                    <a:pt x="1469289" y="384402"/>
                  </a:lnTo>
                  <a:lnTo>
                    <a:pt x="1445427" y="346803"/>
                  </a:lnTo>
                  <a:lnTo>
                    <a:pt x="1419483" y="310681"/>
                  </a:lnTo>
                  <a:lnTo>
                    <a:pt x="1391540" y="276117"/>
                  </a:lnTo>
                  <a:lnTo>
                    <a:pt x="1361680" y="243191"/>
                  </a:lnTo>
                  <a:lnTo>
                    <a:pt x="1329985" y="211986"/>
                  </a:lnTo>
                  <a:lnTo>
                    <a:pt x="1296536" y="182584"/>
                  </a:lnTo>
                  <a:lnTo>
                    <a:pt x="1261416" y="155065"/>
                  </a:lnTo>
                  <a:lnTo>
                    <a:pt x="1224707" y="129511"/>
                  </a:lnTo>
                  <a:lnTo>
                    <a:pt x="1186491" y="106005"/>
                  </a:lnTo>
                  <a:lnTo>
                    <a:pt x="1146849" y="84626"/>
                  </a:lnTo>
                  <a:lnTo>
                    <a:pt x="1105865" y="65458"/>
                  </a:lnTo>
                  <a:lnTo>
                    <a:pt x="1063620" y="48580"/>
                  </a:lnTo>
                  <a:lnTo>
                    <a:pt x="1020195" y="34076"/>
                  </a:lnTo>
                  <a:lnTo>
                    <a:pt x="975674" y="22026"/>
                  </a:lnTo>
                  <a:lnTo>
                    <a:pt x="930138" y="12512"/>
                  </a:lnTo>
                  <a:lnTo>
                    <a:pt x="883669" y="5615"/>
                  </a:lnTo>
                  <a:lnTo>
                    <a:pt x="836349" y="1417"/>
                  </a:lnTo>
                  <a:lnTo>
                    <a:pt x="788260" y="0"/>
                  </a:lnTo>
                  <a:close/>
                </a:path>
              </a:pathLst>
            </a:custGeom>
            <a:solidFill>
              <a:srgbClr val="D7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9"/>
            <p:cNvSpPr/>
            <p:nvPr/>
          </p:nvSpPr>
          <p:spPr>
            <a:xfrm>
              <a:off x="7251012" y="2568650"/>
              <a:ext cx="1156335" cy="1201420"/>
            </a:xfrm>
            <a:custGeom>
              <a:avLst/>
              <a:gdLst/>
              <a:ahLst/>
              <a:cxnLst/>
              <a:rect l="l" t="t" r="r" b="b"/>
              <a:pathLst>
                <a:path w="1156334" h="1201420">
                  <a:moveTo>
                    <a:pt x="602883" y="0"/>
                  </a:moveTo>
                  <a:lnTo>
                    <a:pt x="138302" y="0"/>
                  </a:lnTo>
                  <a:lnTo>
                    <a:pt x="94373" y="6960"/>
                  </a:lnTo>
                  <a:lnTo>
                    <a:pt x="56380" y="26319"/>
                  </a:lnTo>
                  <a:lnTo>
                    <a:pt x="26522" y="55797"/>
                  </a:lnTo>
                  <a:lnTo>
                    <a:pt x="6996" y="93111"/>
                  </a:lnTo>
                  <a:lnTo>
                    <a:pt x="0" y="135980"/>
                  </a:lnTo>
                  <a:lnTo>
                    <a:pt x="0" y="828692"/>
                  </a:lnTo>
                  <a:lnTo>
                    <a:pt x="2921" y="836007"/>
                  </a:lnTo>
                  <a:lnTo>
                    <a:pt x="8441" y="842396"/>
                  </a:lnTo>
                  <a:lnTo>
                    <a:pt x="374001" y="1201059"/>
                  </a:lnTo>
                  <a:lnTo>
                    <a:pt x="423143" y="1199361"/>
                  </a:lnTo>
                  <a:lnTo>
                    <a:pt x="471476" y="1194761"/>
                  </a:lnTo>
                  <a:lnTo>
                    <a:pt x="518911" y="1187346"/>
                  </a:lnTo>
                  <a:lnTo>
                    <a:pt x="565360" y="1177204"/>
                  </a:lnTo>
                  <a:lnTo>
                    <a:pt x="610734" y="1164420"/>
                  </a:lnTo>
                  <a:lnTo>
                    <a:pt x="654944" y="1149082"/>
                  </a:lnTo>
                  <a:lnTo>
                    <a:pt x="697902" y="1131275"/>
                  </a:lnTo>
                  <a:lnTo>
                    <a:pt x="739518" y="1111086"/>
                  </a:lnTo>
                  <a:lnTo>
                    <a:pt x="779705" y="1088602"/>
                  </a:lnTo>
                  <a:lnTo>
                    <a:pt x="818372" y="1063910"/>
                  </a:lnTo>
                  <a:lnTo>
                    <a:pt x="855432" y="1037096"/>
                  </a:lnTo>
                  <a:lnTo>
                    <a:pt x="890796" y="1008246"/>
                  </a:lnTo>
                  <a:lnTo>
                    <a:pt x="924375" y="977447"/>
                  </a:lnTo>
                  <a:lnTo>
                    <a:pt x="956079" y="944785"/>
                  </a:lnTo>
                  <a:lnTo>
                    <a:pt x="985821" y="910348"/>
                  </a:lnTo>
                  <a:lnTo>
                    <a:pt x="1013512" y="874222"/>
                  </a:lnTo>
                  <a:lnTo>
                    <a:pt x="1039062" y="836493"/>
                  </a:lnTo>
                  <a:lnTo>
                    <a:pt x="1062384" y="797248"/>
                  </a:lnTo>
                  <a:lnTo>
                    <a:pt x="1083388" y="756573"/>
                  </a:lnTo>
                  <a:lnTo>
                    <a:pt x="1101985" y="714555"/>
                  </a:lnTo>
                  <a:lnTo>
                    <a:pt x="1118087" y="671281"/>
                  </a:lnTo>
                  <a:lnTo>
                    <a:pt x="1131606" y="626837"/>
                  </a:lnTo>
                  <a:lnTo>
                    <a:pt x="1142451" y="581310"/>
                  </a:lnTo>
                  <a:lnTo>
                    <a:pt x="1150535" y="534785"/>
                  </a:lnTo>
                  <a:lnTo>
                    <a:pt x="1155769" y="487351"/>
                  </a:lnTo>
                  <a:lnTo>
                    <a:pt x="700279" y="40152"/>
                  </a:lnTo>
                  <a:lnTo>
                    <a:pt x="679902" y="23488"/>
                  </a:lnTo>
                  <a:lnTo>
                    <a:pt x="656572" y="10840"/>
                  </a:lnTo>
                  <a:lnTo>
                    <a:pt x="630747" y="2810"/>
                  </a:lnTo>
                  <a:lnTo>
                    <a:pt x="602883" y="0"/>
                  </a:lnTo>
                  <a:close/>
                </a:path>
              </a:pathLst>
            </a:custGeom>
            <a:solidFill>
              <a:srgbClr val="C3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0"/>
            <p:cNvSpPr/>
            <p:nvPr/>
          </p:nvSpPr>
          <p:spPr>
            <a:xfrm>
              <a:off x="7911684" y="2876228"/>
              <a:ext cx="27305" cy="471170"/>
            </a:xfrm>
            <a:custGeom>
              <a:avLst/>
              <a:gdLst/>
              <a:ahLst/>
              <a:cxnLst/>
              <a:rect l="l" t="t" r="r" b="b"/>
              <a:pathLst>
                <a:path w="27304" h="471170">
                  <a:moveTo>
                    <a:pt x="26899" y="0"/>
                  </a:moveTo>
                  <a:lnTo>
                    <a:pt x="0" y="0"/>
                  </a:lnTo>
                  <a:lnTo>
                    <a:pt x="0" y="470933"/>
                  </a:lnTo>
                  <a:lnTo>
                    <a:pt x="26899" y="470933"/>
                  </a:lnTo>
                  <a:lnTo>
                    <a:pt x="26899" y="0"/>
                  </a:lnTo>
                  <a:close/>
                </a:path>
              </a:pathLst>
            </a:custGeom>
            <a:solidFill>
              <a:srgbClr val="485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1"/>
            <p:cNvSpPr/>
            <p:nvPr/>
          </p:nvSpPr>
          <p:spPr>
            <a:xfrm>
              <a:off x="7938306" y="2876228"/>
              <a:ext cx="27305" cy="471170"/>
            </a:xfrm>
            <a:custGeom>
              <a:avLst/>
              <a:gdLst/>
              <a:ahLst/>
              <a:cxnLst/>
              <a:rect l="l" t="t" r="r" b="b"/>
              <a:pathLst>
                <a:path w="27304" h="471170">
                  <a:moveTo>
                    <a:pt x="26899" y="0"/>
                  </a:moveTo>
                  <a:lnTo>
                    <a:pt x="0" y="0"/>
                  </a:lnTo>
                  <a:lnTo>
                    <a:pt x="0" y="470933"/>
                  </a:lnTo>
                  <a:lnTo>
                    <a:pt x="26899" y="470933"/>
                  </a:lnTo>
                  <a:lnTo>
                    <a:pt x="26899" y="0"/>
                  </a:lnTo>
                  <a:close/>
                </a:path>
              </a:pathLst>
            </a:custGeom>
            <a:solidFill>
              <a:srgbClr val="343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2"/>
            <p:cNvSpPr/>
            <p:nvPr/>
          </p:nvSpPr>
          <p:spPr>
            <a:xfrm>
              <a:off x="7965252" y="2876228"/>
              <a:ext cx="27305" cy="471170"/>
            </a:xfrm>
            <a:custGeom>
              <a:avLst/>
              <a:gdLst/>
              <a:ahLst/>
              <a:cxnLst/>
              <a:rect l="l" t="t" r="r" b="b"/>
              <a:pathLst>
                <a:path w="27304" h="471170">
                  <a:moveTo>
                    <a:pt x="26900" y="0"/>
                  </a:moveTo>
                  <a:lnTo>
                    <a:pt x="0" y="0"/>
                  </a:lnTo>
                  <a:lnTo>
                    <a:pt x="0" y="470933"/>
                  </a:lnTo>
                  <a:lnTo>
                    <a:pt x="26900" y="470933"/>
                  </a:lnTo>
                  <a:lnTo>
                    <a:pt x="26900" y="0"/>
                  </a:lnTo>
                  <a:close/>
                </a:path>
              </a:pathLst>
            </a:custGeom>
            <a:solidFill>
              <a:srgbClr val="1E25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1684" y="2806848"/>
              <a:ext cx="80514" cy="69379"/>
            </a:xfrm>
            <a:prstGeom prst="rect">
              <a:avLst/>
            </a:prstGeom>
          </p:spPr>
        </p:pic>
        <p:pic>
          <p:nvPicPr>
            <p:cNvPr id="140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1684" y="3347142"/>
              <a:ext cx="80514" cy="72113"/>
            </a:xfrm>
            <a:prstGeom prst="rect">
              <a:avLst/>
            </a:prstGeom>
          </p:spPr>
        </p:pic>
        <p:sp>
          <p:nvSpPr>
            <p:cNvPr id="141" name="object 35"/>
            <p:cNvSpPr/>
            <p:nvPr/>
          </p:nvSpPr>
          <p:spPr>
            <a:xfrm>
              <a:off x="7251012" y="2568650"/>
              <a:ext cx="603250" cy="850900"/>
            </a:xfrm>
            <a:custGeom>
              <a:avLst/>
              <a:gdLst/>
              <a:ahLst/>
              <a:cxnLst/>
              <a:rect l="l" t="t" r="r" b="b"/>
              <a:pathLst>
                <a:path w="603250" h="850900">
                  <a:moveTo>
                    <a:pt x="602883" y="0"/>
                  </a:moveTo>
                  <a:lnTo>
                    <a:pt x="138302" y="0"/>
                  </a:lnTo>
                  <a:lnTo>
                    <a:pt x="94373" y="6960"/>
                  </a:lnTo>
                  <a:lnTo>
                    <a:pt x="56380" y="26319"/>
                  </a:lnTo>
                  <a:lnTo>
                    <a:pt x="26522" y="55797"/>
                  </a:lnTo>
                  <a:lnTo>
                    <a:pt x="6996" y="93111"/>
                  </a:lnTo>
                  <a:lnTo>
                    <a:pt x="0" y="135980"/>
                  </a:lnTo>
                  <a:lnTo>
                    <a:pt x="0" y="828692"/>
                  </a:lnTo>
                  <a:lnTo>
                    <a:pt x="2921" y="836007"/>
                  </a:lnTo>
                  <a:lnTo>
                    <a:pt x="8441" y="842396"/>
                  </a:lnTo>
                  <a:lnTo>
                    <a:pt x="14934" y="847858"/>
                  </a:lnTo>
                  <a:lnTo>
                    <a:pt x="22401" y="850605"/>
                  </a:lnTo>
                  <a:lnTo>
                    <a:pt x="572365" y="850605"/>
                  </a:lnTo>
                  <a:lnTo>
                    <a:pt x="579832" y="850605"/>
                  </a:lnTo>
                  <a:lnTo>
                    <a:pt x="588273" y="847858"/>
                  </a:lnTo>
                  <a:lnTo>
                    <a:pt x="600285" y="836007"/>
                  </a:lnTo>
                  <a:lnTo>
                    <a:pt x="602883" y="828692"/>
                  </a:lnTo>
                  <a:lnTo>
                    <a:pt x="602883" y="0"/>
                  </a:lnTo>
                  <a:close/>
                </a:path>
              </a:pathLst>
            </a:custGeom>
            <a:solidFill>
              <a:srgbClr val="4AC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36"/>
            <p:cNvSpPr/>
            <p:nvPr/>
          </p:nvSpPr>
          <p:spPr>
            <a:xfrm>
              <a:off x="7389315" y="2568650"/>
              <a:ext cx="603250" cy="136525"/>
            </a:xfrm>
            <a:custGeom>
              <a:avLst/>
              <a:gdLst/>
              <a:ahLst/>
              <a:cxnLst/>
              <a:rect l="l" t="t" r="r" b="b"/>
              <a:pathLst>
                <a:path w="603250" h="136525">
                  <a:moveTo>
                    <a:pt x="464580" y="0"/>
                  </a:moveTo>
                  <a:lnTo>
                    <a:pt x="0" y="0"/>
                  </a:lnTo>
                  <a:lnTo>
                    <a:pt x="43555" y="6960"/>
                  </a:lnTo>
                  <a:lnTo>
                    <a:pt x="81501" y="26319"/>
                  </a:lnTo>
                  <a:lnTo>
                    <a:pt x="111499" y="55797"/>
                  </a:lnTo>
                  <a:lnTo>
                    <a:pt x="131212" y="93111"/>
                  </a:lnTo>
                  <a:lnTo>
                    <a:pt x="138302" y="135980"/>
                  </a:lnTo>
                  <a:lnTo>
                    <a:pt x="602883" y="135980"/>
                  </a:lnTo>
                  <a:lnTo>
                    <a:pt x="595823" y="93111"/>
                  </a:lnTo>
                  <a:lnTo>
                    <a:pt x="576173" y="55797"/>
                  </a:lnTo>
                  <a:lnTo>
                    <a:pt x="546221" y="26319"/>
                  </a:lnTo>
                  <a:lnTo>
                    <a:pt x="508260" y="6960"/>
                  </a:lnTo>
                  <a:lnTo>
                    <a:pt x="464580" y="0"/>
                  </a:lnTo>
                  <a:close/>
                </a:path>
              </a:pathLst>
            </a:custGeom>
            <a:solidFill>
              <a:srgbClr val="40A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4320" y="2804133"/>
              <a:ext cx="93500" cy="85766"/>
            </a:xfrm>
            <a:prstGeom prst="rect">
              <a:avLst/>
            </a:prstGeom>
          </p:spPr>
        </p:pic>
        <p:sp>
          <p:nvSpPr>
            <p:cNvPr id="144" name="object 38"/>
            <p:cNvSpPr/>
            <p:nvPr/>
          </p:nvSpPr>
          <p:spPr>
            <a:xfrm>
              <a:off x="7469175" y="2804134"/>
              <a:ext cx="321310" cy="86360"/>
            </a:xfrm>
            <a:custGeom>
              <a:avLst/>
              <a:gdLst/>
              <a:ahLst/>
              <a:cxnLst/>
              <a:rect l="l" t="t" r="r" b="b"/>
              <a:pathLst>
                <a:path w="321309" h="86360">
                  <a:moveTo>
                    <a:pt x="166966" y="57480"/>
                  </a:moveTo>
                  <a:lnTo>
                    <a:pt x="0" y="57480"/>
                  </a:lnTo>
                  <a:lnTo>
                    <a:pt x="0" y="85775"/>
                  </a:lnTo>
                  <a:lnTo>
                    <a:pt x="166966" y="85775"/>
                  </a:lnTo>
                  <a:lnTo>
                    <a:pt x="166966" y="57480"/>
                  </a:lnTo>
                  <a:close/>
                </a:path>
                <a:path w="321309" h="86360">
                  <a:moveTo>
                    <a:pt x="320941" y="0"/>
                  </a:moveTo>
                  <a:lnTo>
                    <a:pt x="0" y="0"/>
                  </a:lnTo>
                  <a:lnTo>
                    <a:pt x="0" y="29197"/>
                  </a:lnTo>
                  <a:lnTo>
                    <a:pt x="320941" y="29197"/>
                  </a:lnTo>
                  <a:lnTo>
                    <a:pt x="320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4320" y="2947396"/>
              <a:ext cx="93500" cy="85798"/>
            </a:xfrm>
            <a:prstGeom prst="rect">
              <a:avLst/>
            </a:prstGeom>
          </p:spPr>
        </p:pic>
        <p:sp>
          <p:nvSpPr>
            <p:cNvPr id="146" name="object 40"/>
            <p:cNvSpPr/>
            <p:nvPr/>
          </p:nvSpPr>
          <p:spPr>
            <a:xfrm>
              <a:off x="7469175" y="2947428"/>
              <a:ext cx="321310" cy="86360"/>
            </a:xfrm>
            <a:custGeom>
              <a:avLst/>
              <a:gdLst/>
              <a:ahLst/>
              <a:cxnLst/>
              <a:rect l="l" t="t" r="r" b="b"/>
              <a:pathLst>
                <a:path w="321309" h="86360">
                  <a:moveTo>
                    <a:pt x="166966" y="57480"/>
                  </a:moveTo>
                  <a:lnTo>
                    <a:pt x="0" y="57480"/>
                  </a:lnTo>
                  <a:lnTo>
                    <a:pt x="0" y="85775"/>
                  </a:lnTo>
                  <a:lnTo>
                    <a:pt x="166966" y="85775"/>
                  </a:lnTo>
                  <a:lnTo>
                    <a:pt x="166966" y="57480"/>
                  </a:lnTo>
                  <a:close/>
                </a:path>
                <a:path w="321309" h="86360">
                  <a:moveTo>
                    <a:pt x="320941" y="0"/>
                  </a:moveTo>
                  <a:lnTo>
                    <a:pt x="0" y="0"/>
                  </a:lnTo>
                  <a:lnTo>
                    <a:pt x="0" y="29197"/>
                  </a:lnTo>
                  <a:lnTo>
                    <a:pt x="320941" y="29197"/>
                  </a:lnTo>
                  <a:lnTo>
                    <a:pt x="320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4320" y="3090692"/>
              <a:ext cx="93500" cy="85798"/>
            </a:xfrm>
            <a:prstGeom prst="rect">
              <a:avLst/>
            </a:prstGeom>
          </p:spPr>
        </p:pic>
        <p:sp>
          <p:nvSpPr>
            <p:cNvPr id="148" name="object 42"/>
            <p:cNvSpPr/>
            <p:nvPr/>
          </p:nvSpPr>
          <p:spPr>
            <a:xfrm>
              <a:off x="7469175" y="3090709"/>
              <a:ext cx="321310" cy="86360"/>
            </a:xfrm>
            <a:custGeom>
              <a:avLst/>
              <a:gdLst/>
              <a:ahLst/>
              <a:cxnLst/>
              <a:rect l="l" t="t" r="r" b="b"/>
              <a:pathLst>
                <a:path w="321309" h="86360">
                  <a:moveTo>
                    <a:pt x="166966" y="57492"/>
                  </a:moveTo>
                  <a:lnTo>
                    <a:pt x="0" y="57492"/>
                  </a:lnTo>
                  <a:lnTo>
                    <a:pt x="0" y="85788"/>
                  </a:lnTo>
                  <a:lnTo>
                    <a:pt x="166966" y="85788"/>
                  </a:lnTo>
                  <a:lnTo>
                    <a:pt x="166966" y="57492"/>
                  </a:lnTo>
                  <a:close/>
                </a:path>
                <a:path w="321309" h="86360">
                  <a:moveTo>
                    <a:pt x="320941" y="0"/>
                  </a:moveTo>
                  <a:lnTo>
                    <a:pt x="0" y="0"/>
                  </a:lnTo>
                  <a:lnTo>
                    <a:pt x="0" y="28295"/>
                  </a:lnTo>
                  <a:lnTo>
                    <a:pt x="320941" y="28295"/>
                  </a:lnTo>
                  <a:lnTo>
                    <a:pt x="320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14320" y="3233987"/>
              <a:ext cx="93500" cy="85798"/>
            </a:xfrm>
            <a:prstGeom prst="rect">
              <a:avLst/>
            </a:prstGeom>
          </p:spPr>
        </p:pic>
        <p:sp>
          <p:nvSpPr>
            <p:cNvPr id="150" name="object 44"/>
            <p:cNvSpPr/>
            <p:nvPr/>
          </p:nvSpPr>
          <p:spPr>
            <a:xfrm>
              <a:off x="7469175" y="3234004"/>
              <a:ext cx="321310" cy="86360"/>
            </a:xfrm>
            <a:custGeom>
              <a:avLst/>
              <a:gdLst/>
              <a:ahLst/>
              <a:cxnLst/>
              <a:rect l="l" t="t" r="r" b="b"/>
              <a:pathLst>
                <a:path w="321309" h="86360">
                  <a:moveTo>
                    <a:pt x="166966" y="57492"/>
                  </a:moveTo>
                  <a:lnTo>
                    <a:pt x="0" y="57492"/>
                  </a:lnTo>
                  <a:lnTo>
                    <a:pt x="0" y="85788"/>
                  </a:lnTo>
                  <a:lnTo>
                    <a:pt x="166966" y="85788"/>
                  </a:lnTo>
                  <a:lnTo>
                    <a:pt x="166966" y="57492"/>
                  </a:lnTo>
                  <a:close/>
                </a:path>
                <a:path w="321309" h="86360">
                  <a:moveTo>
                    <a:pt x="320941" y="0"/>
                  </a:moveTo>
                  <a:lnTo>
                    <a:pt x="0" y="0"/>
                  </a:lnTo>
                  <a:lnTo>
                    <a:pt x="0" y="28295"/>
                  </a:lnTo>
                  <a:lnTo>
                    <a:pt x="320941" y="28295"/>
                  </a:lnTo>
                  <a:lnTo>
                    <a:pt x="320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45"/>
          <p:cNvSpPr/>
          <p:nvPr/>
        </p:nvSpPr>
        <p:spPr>
          <a:xfrm>
            <a:off x="1690212" y="2224364"/>
            <a:ext cx="814960" cy="136535"/>
          </a:xfrm>
          <a:custGeom>
            <a:avLst/>
            <a:gdLst/>
            <a:ahLst/>
            <a:cxnLst/>
            <a:rect l="l" t="t" r="r" b="b"/>
            <a:pathLst>
              <a:path w="1214754" h="194944">
                <a:moveTo>
                  <a:pt x="115938" y="84899"/>
                </a:moveTo>
                <a:lnTo>
                  <a:pt x="0" y="84899"/>
                </a:lnTo>
                <a:lnTo>
                  <a:pt x="0" y="107708"/>
                </a:lnTo>
                <a:lnTo>
                  <a:pt x="115938" y="107708"/>
                </a:lnTo>
                <a:lnTo>
                  <a:pt x="115938" y="84899"/>
                </a:lnTo>
                <a:close/>
              </a:path>
              <a:path w="1214754" h="194944">
                <a:moveTo>
                  <a:pt x="255092" y="84899"/>
                </a:moveTo>
                <a:lnTo>
                  <a:pt x="139141" y="84899"/>
                </a:lnTo>
                <a:lnTo>
                  <a:pt x="139141" y="107708"/>
                </a:lnTo>
                <a:lnTo>
                  <a:pt x="255092" y="107708"/>
                </a:lnTo>
                <a:lnTo>
                  <a:pt x="255092" y="84899"/>
                </a:lnTo>
                <a:close/>
              </a:path>
              <a:path w="1214754" h="194944">
                <a:moveTo>
                  <a:pt x="394208" y="84899"/>
                </a:moveTo>
                <a:lnTo>
                  <a:pt x="278257" y="84899"/>
                </a:lnTo>
                <a:lnTo>
                  <a:pt x="278257" y="107708"/>
                </a:lnTo>
                <a:lnTo>
                  <a:pt x="394208" y="107708"/>
                </a:lnTo>
                <a:lnTo>
                  <a:pt x="394208" y="84899"/>
                </a:lnTo>
                <a:close/>
              </a:path>
              <a:path w="1214754" h="194944">
                <a:moveTo>
                  <a:pt x="533349" y="84899"/>
                </a:moveTo>
                <a:lnTo>
                  <a:pt x="417398" y="84899"/>
                </a:lnTo>
                <a:lnTo>
                  <a:pt x="417398" y="107708"/>
                </a:lnTo>
                <a:lnTo>
                  <a:pt x="533349" y="107708"/>
                </a:lnTo>
                <a:lnTo>
                  <a:pt x="533349" y="84899"/>
                </a:lnTo>
                <a:close/>
              </a:path>
              <a:path w="1214754" h="194944">
                <a:moveTo>
                  <a:pt x="672490" y="84899"/>
                </a:moveTo>
                <a:lnTo>
                  <a:pt x="556552" y="84899"/>
                </a:lnTo>
                <a:lnTo>
                  <a:pt x="556552" y="107708"/>
                </a:lnTo>
                <a:lnTo>
                  <a:pt x="672490" y="107708"/>
                </a:lnTo>
                <a:lnTo>
                  <a:pt x="672490" y="84899"/>
                </a:lnTo>
                <a:close/>
              </a:path>
              <a:path w="1214754" h="194944">
                <a:moveTo>
                  <a:pt x="811631" y="85801"/>
                </a:moveTo>
                <a:lnTo>
                  <a:pt x="695667" y="84874"/>
                </a:lnTo>
                <a:lnTo>
                  <a:pt x="695667" y="107708"/>
                </a:lnTo>
                <a:lnTo>
                  <a:pt x="811631" y="108610"/>
                </a:lnTo>
                <a:lnTo>
                  <a:pt x="811631" y="85801"/>
                </a:lnTo>
                <a:close/>
              </a:path>
              <a:path w="1214754" h="194944">
                <a:moveTo>
                  <a:pt x="950760" y="85788"/>
                </a:moveTo>
                <a:lnTo>
                  <a:pt x="834809" y="85788"/>
                </a:lnTo>
                <a:lnTo>
                  <a:pt x="834809" y="108610"/>
                </a:lnTo>
                <a:lnTo>
                  <a:pt x="950760" y="108610"/>
                </a:lnTo>
                <a:lnTo>
                  <a:pt x="950760" y="85788"/>
                </a:lnTo>
                <a:close/>
              </a:path>
              <a:path w="1214754" h="194944">
                <a:moveTo>
                  <a:pt x="984148" y="0"/>
                </a:moveTo>
                <a:lnTo>
                  <a:pt x="983246" y="0"/>
                </a:lnTo>
                <a:lnTo>
                  <a:pt x="984148" y="381"/>
                </a:lnTo>
                <a:lnTo>
                  <a:pt x="984148" y="0"/>
                </a:lnTo>
                <a:close/>
              </a:path>
              <a:path w="1214754" h="194944">
                <a:moveTo>
                  <a:pt x="1214196" y="97650"/>
                </a:moveTo>
                <a:lnTo>
                  <a:pt x="984148" y="381"/>
                </a:lnTo>
                <a:lnTo>
                  <a:pt x="984148" y="927"/>
                </a:lnTo>
                <a:lnTo>
                  <a:pt x="985088" y="1828"/>
                </a:lnTo>
                <a:lnTo>
                  <a:pt x="985088" y="3670"/>
                </a:lnTo>
                <a:lnTo>
                  <a:pt x="986942" y="5499"/>
                </a:lnTo>
                <a:lnTo>
                  <a:pt x="986942" y="7315"/>
                </a:lnTo>
                <a:lnTo>
                  <a:pt x="987856" y="8216"/>
                </a:lnTo>
                <a:lnTo>
                  <a:pt x="987856" y="9144"/>
                </a:lnTo>
                <a:lnTo>
                  <a:pt x="988796" y="9144"/>
                </a:lnTo>
                <a:lnTo>
                  <a:pt x="988796" y="10960"/>
                </a:lnTo>
                <a:lnTo>
                  <a:pt x="989736" y="11887"/>
                </a:lnTo>
                <a:lnTo>
                  <a:pt x="989736" y="13703"/>
                </a:lnTo>
                <a:lnTo>
                  <a:pt x="990638" y="13703"/>
                </a:lnTo>
                <a:lnTo>
                  <a:pt x="990638" y="15532"/>
                </a:lnTo>
                <a:lnTo>
                  <a:pt x="991590" y="16459"/>
                </a:lnTo>
                <a:lnTo>
                  <a:pt x="991590" y="18275"/>
                </a:lnTo>
                <a:lnTo>
                  <a:pt x="992492" y="18275"/>
                </a:lnTo>
                <a:lnTo>
                  <a:pt x="992492" y="20091"/>
                </a:lnTo>
                <a:lnTo>
                  <a:pt x="993432" y="20993"/>
                </a:lnTo>
                <a:lnTo>
                  <a:pt x="993432" y="22847"/>
                </a:lnTo>
                <a:lnTo>
                  <a:pt x="994346" y="22847"/>
                </a:lnTo>
                <a:lnTo>
                  <a:pt x="994346" y="24663"/>
                </a:lnTo>
                <a:lnTo>
                  <a:pt x="995286" y="25552"/>
                </a:lnTo>
                <a:lnTo>
                  <a:pt x="995286" y="27381"/>
                </a:lnTo>
                <a:lnTo>
                  <a:pt x="996226" y="28308"/>
                </a:lnTo>
                <a:lnTo>
                  <a:pt x="996226" y="30124"/>
                </a:lnTo>
                <a:lnTo>
                  <a:pt x="997140" y="31051"/>
                </a:lnTo>
                <a:lnTo>
                  <a:pt x="997140" y="32867"/>
                </a:lnTo>
                <a:lnTo>
                  <a:pt x="998080" y="32867"/>
                </a:lnTo>
                <a:lnTo>
                  <a:pt x="998080" y="35623"/>
                </a:lnTo>
                <a:lnTo>
                  <a:pt x="998982" y="36512"/>
                </a:lnTo>
                <a:lnTo>
                  <a:pt x="998982" y="38328"/>
                </a:lnTo>
                <a:lnTo>
                  <a:pt x="999934" y="39255"/>
                </a:lnTo>
                <a:lnTo>
                  <a:pt x="999934" y="42011"/>
                </a:lnTo>
                <a:lnTo>
                  <a:pt x="1000836" y="42011"/>
                </a:lnTo>
                <a:lnTo>
                  <a:pt x="1000836" y="44716"/>
                </a:lnTo>
                <a:lnTo>
                  <a:pt x="1001776" y="45643"/>
                </a:lnTo>
                <a:lnTo>
                  <a:pt x="1001776" y="48399"/>
                </a:lnTo>
                <a:lnTo>
                  <a:pt x="1002715" y="49288"/>
                </a:lnTo>
                <a:lnTo>
                  <a:pt x="1002715" y="52031"/>
                </a:lnTo>
                <a:lnTo>
                  <a:pt x="1003630" y="52933"/>
                </a:lnTo>
                <a:lnTo>
                  <a:pt x="1003630" y="56603"/>
                </a:lnTo>
                <a:lnTo>
                  <a:pt x="1004570" y="57505"/>
                </a:lnTo>
                <a:lnTo>
                  <a:pt x="1004570" y="61175"/>
                </a:lnTo>
                <a:lnTo>
                  <a:pt x="1005484" y="62064"/>
                </a:lnTo>
                <a:lnTo>
                  <a:pt x="1005484" y="66636"/>
                </a:lnTo>
                <a:lnTo>
                  <a:pt x="1006424" y="67564"/>
                </a:lnTo>
                <a:lnTo>
                  <a:pt x="1006424" y="73952"/>
                </a:lnTo>
                <a:lnTo>
                  <a:pt x="1007325" y="73952"/>
                </a:lnTo>
                <a:lnTo>
                  <a:pt x="1007325" y="83058"/>
                </a:lnTo>
                <a:lnTo>
                  <a:pt x="1008278" y="83985"/>
                </a:lnTo>
                <a:lnTo>
                  <a:pt x="1008278" y="85788"/>
                </a:lnTo>
                <a:lnTo>
                  <a:pt x="973963" y="85788"/>
                </a:lnTo>
                <a:lnTo>
                  <a:pt x="973963" y="108610"/>
                </a:lnTo>
                <a:lnTo>
                  <a:pt x="1008278" y="108610"/>
                </a:lnTo>
                <a:lnTo>
                  <a:pt x="1008278" y="110426"/>
                </a:lnTo>
                <a:lnTo>
                  <a:pt x="1007325" y="110426"/>
                </a:lnTo>
                <a:lnTo>
                  <a:pt x="1007325" y="119570"/>
                </a:lnTo>
                <a:lnTo>
                  <a:pt x="1006424" y="120497"/>
                </a:lnTo>
                <a:lnTo>
                  <a:pt x="1006424" y="125958"/>
                </a:lnTo>
                <a:lnTo>
                  <a:pt x="1005484" y="126885"/>
                </a:lnTo>
                <a:lnTo>
                  <a:pt x="1005484" y="132346"/>
                </a:lnTo>
                <a:lnTo>
                  <a:pt x="1004570" y="133273"/>
                </a:lnTo>
                <a:lnTo>
                  <a:pt x="1004570" y="136906"/>
                </a:lnTo>
                <a:lnTo>
                  <a:pt x="1003630" y="137833"/>
                </a:lnTo>
                <a:lnTo>
                  <a:pt x="1003630" y="140550"/>
                </a:lnTo>
                <a:lnTo>
                  <a:pt x="1002715" y="141478"/>
                </a:lnTo>
                <a:lnTo>
                  <a:pt x="1002715" y="144221"/>
                </a:lnTo>
                <a:lnTo>
                  <a:pt x="1001776" y="145122"/>
                </a:lnTo>
                <a:lnTo>
                  <a:pt x="1001776" y="147866"/>
                </a:lnTo>
                <a:lnTo>
                  <a:pt x="1000836" y="148755"/>
                </a:lnTo>
                <a:lnTo>
                  <a:pt x="1000836" y="151511"/>
                </a:lnTo>
                <a:lnTo>
                  <a:pt x="999934" y="151511"/>
                </a:lnTo>
                <a:lnTo>
                  <a:pt x="999934" y="155143"/>
                </a:lnTo>
                <a:lnTo>
                  <a:pt x="998982" y="156070"/>
                </a:lnTo>
                <a:lnTo>
                  <a:pt x="998982" y="157899"/>
                </a:lnTo>
                <a:lnTo>
                  <a:pt x="998080" y="158826"/>
                </a:lnTo>
                <a:lnTo>
                  <a:pt x="998080" y="160642"/>
                </a:lnTo>
                <a:lnTo>
                  <a:pt x="997140" y="160642"/>
                </a:lnTo>
                <a:lnTo>
                  <a:pt x="997140" y="163385"/>
                </a:lnTo>
                <a:lnTo>
                  <a:pt x="996226" y="164287"/>
                </a:lnTo>
                <a:lnTo>
                  <a:pt x="996226" y="165214"/>
                </a:lnTo>
                <a:lnTo>
                  <a:pt x="995286" y="166103"/>
                </a:lnTo>
                <a:lnTo>
                  <a:pt x="995286" y="168846"/>
                </a:lnTo>
                <a:lnTo>
                  <a:pt x="994346" y="169773"/>
                </a:lnTo>
                <a:lnTo>
                  <a:pt x="994346" y="170675"/>
                </a:lnTo>
                <a:lnTo>
                  <a:pt x="993432" y="171602"/>
                </a:lnTo>
                <a:lnTo>
                  <a:pt x="993432" y="173418"/>
                </a:lnTo>
                <a:lnTo>
                  <a:pt x="992492" y="174320"/>
                </a:lnTo>
                <a:lnTo>
                  <a:pt x="992492" y="175247"/>
                </a:lnTo>
                <a:lnTo>
                  <a:pt x="991590" y="176161"/>
                </a:lnTo>
                <a:lnTo>
                  <a:pt x="991590" y="177990"/>
                </a:lnTo>
                <a:lnTo>
                  <a:pt x="990638" y="178879"/>
                </a:lnTo>
                <a:lnTo>
                  <a:pt x="990638" y="179806"/>
                </a:lnTo>
                <a:lnTo>
                  <a:pt x="989736" y="180708"/>
                </a:lnTo>
                <a:lnTo>
                  <a:pt x="989736" y="181635"/>
                </a:lnTo>
                <a:lnTo>
                  <a:pt x="988796" y="182562"/>
                </a:lnTo>
                <a:lnTo>
                  <a:pt x="988796" y="183451"/>
                </a:lnTo>
                <a:lnTo>
                  <a:pt x="987856" y="184378"/>
                </a:lnTo>
                <a:lnTo>
                  <a:pt x="987856" y="186194"/>
                </a:lnTo>
                <a:lnTo>
                  <a:pt x="986942" y="187096"/>
                </a:lnTo>
                <a:lnTo>
                  <a:pt x="986942" y="188023"/>
                </a:lnTo>
                <a:lnTo>
                  <a:pt x="986002" y="188023"/>
                </a:lnTo>
                <a:lnTo>
                  <a:pt x="986002" y="189839"/>
                </a:lnTo>
                <a:lnTo>
                  <a:pt x="985088" y="190766"/>
                </a:lnTo>
                <a:lnTo>
                  <a:pt x="985088" y="191655"/>
                </a:lnTo>
                <a:lnTo>
                  <a:pt x="984148" y="192582"/>
                </a:lnTo>
                <a:lnTo>
                  <a:pt x="984148" y="193484"/>
                </a:lnTo>
                <a:lnTo>
                  <a:pt x="983246" y="194411"/>
                </a:lnTo>
                <a:lnTo>
                  <a:pt x="1214196" y="97650"/>
                </a:lnTo>
                <a:close/>
              </a:path>
            </a:pathLst>
          </a:custGeom>
          <a:solidFill>
            <a:srgbClr val="40A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46"/>
          <p:cNvSpPr/>
          <p:nvPr/>
        </p:nvSpPr>
        <p:spPr>
          <a:xfrm>
            <a:off x="4110242" y="2224364"/>
            <a:ext cx="814960" cy="136535"/>
          </a:xfrm>
          <a:custGeom>
            <a:avLst/>
            <a:gdLst/>
            <a:ahLst/>
            <a:cxnLst/>
            <a:rect l="l" t="t" r="r" b="b"/>
            <a:pathLst>
              <a:path w="1214754" h="194944">
                <a:moveTo>
                  <a:pt x="115951" y="84899"/>
                </a:moveTo>
                <a:lnTo>
                  <a:pt x="0" y="84899"/>
                </a:lnTo>
                <a:lnTo>
                  <a:pt x="0" y="107708"/>
                </a:lnTo>
                <a:lnTo>
                  <a:pt x="115951" y="107708"/>
                </a:lnTo>
                <a:lnTo>
                  <a:pt x="115951" y="84899"/>
                </a:lnTo>
                <a:close/>
              </a:path>
              <a:path w="1214754" h="194944">
                <a:moveTo>
                  <a:pt x="255231" y="84899"/>
                </a:moveTo>
                <a:lnTo>
                  <a:pt x="139280" y="84899"/>
                </a:lnTo>
                <a:lnTo>
                  <a:pt x="139280" y="107708"/>
                </a:lnTo>
                <a:lnTo>
                  <a:pt x="255231" y="107708"/>
                </a:lnTo>
                <a:lnTo>
                  <a:pt x="255231" y="84899"/>
                </a:lnTo>
                <a:close/>
              </a:path>
              <a:path w="1214754" h="194944">
                <a:moveTo>
                  <a:pt x="394500" y="84899"/>
                </a:moveTo>
                <a:lnTo>
                  <a:pt x="278561" y="84899"/>
                </a:lnTo>
                <a:lnTo>
                  <a:pt x="278561" y="107708"/>
                </a:lnTo>
                <a:lnTo>
                  <a:pt x="394500" y="107708"/>
                </a:lnTo>
                <a:lnTo>
                  <a:pt x="394500" y="84899"/>
                </a:lnTo>
                <a:close/>
              </a:path>
              <a:path w="1214754" h="194944">
                <a:moveTo>
                  <a:pt x="533412" y="85801"/>
                </a:moveTo>
                <a:lnTo>
                  <a:pt x="417512" y="84874"/>
                </a:lnTo>
                <a:lnTo>
                  <a:pt x="417512" y="107708"/>
                </a:lnTo>
                <a:lnTo>
                  <a:pt x="533412" y="108610"/>
                </a:lnTo>
                <a:lnTo>
                  <a:pt x="533412" y="85801"/>
                </a:lnTo>
                <a:close/>
              </a:path>
              <a:path w="1214754" h="194944">
                <a:moveTo>
                  <a:pt x="672731" y="85788"/>
                </a:moveTo>
                <a:lnTo>
                  <a:pt x="556793" y="85788"/>
                </a:lnTo>
                <a:lnTo>
                  <a:pt x="556793" y="108610"/>
                </a:lnTo>
                <a:lnTo>
                  <a:pt x="672731" y="108610"/>
                </a:lnTo>
                <a:lnTo>
                  <a:pt x="672731" y="85788"/>
                </a:lnTo>
                <a:close/>
              </a:path>
              <a:path w="1214754" h="194944">
                <a:moveTo>
                  <a:pt x="811682" y="85788"/>
                </a:moveTo>
                <a:lnTo>
                  <a:pt x="695744" y="85788"/>
                </a:lnTo>
                <a:lnTo>
                  <a:pt x="695744" y="108610"/>
                </a:lnTo>
                <a:lnTo>
                  <a:pt x="811682" y="108610"/>
                </a:lnTo>
                <a:lnTo>
                  <a:pt x="811682" y="85788"/>
                </a:lnTo>
                <a:close/>
              </a:path>
              <a:path w="1214754" h="194944">
                <a:moveTo>
                  <a:pt x="950963" y="85788"/>
                </a:moveTo>
                <a:lnTo>
                  <a:pt x="835012" y="85788"/>
                </a:lnTo>
                <a:lnTo>
                  <a:pt x="835012" y="108610"/>
                </a:lnTo>
                <a:lnTo>
                  <a:pt x="950963" y="108610"/>
                </a:lnTo>
                <a:lnTo>
                  <a:pt x="950963" y="85788"/>
                </a:lnTo>
                <a:close/>
              </a:path>
              <a:path w="1214754" h="194944">
                <a:moveTo>
                  <a:pt x="984351" y="193992"/>
                </a:moveTo>
                <a:lnTo>
                  <a:pt x="983386" y="194411"/>
                </a:lnTo>
                <a:lnTo>
                  <a:pt x="984351" y="194411"/>
                </a:lnTo>
                <a:lnTo>
                  <a:pt x="984351" y="193992"/>
                </a:lnTo>
                <a:close/>
              </a:path>
              <a:path w="1214754" h="194944">
                <a:moveTo>
                  <a:pt x="1214208" y="97650"/>
                </a:moveTo>
                <a:lnTo>
                  <a:pt x="983386" y="0"/>
                </a:lnTo>
                <a:lnTo>
                  <a:pt x="984351" y="927"/>
                </a:lnTo>
                <a:lnTo>
                  <a:pt x="984351" y="1828"/>
                </a:lnTo>
                <a:lnTo>
                  <a:pt x="985329" y="2755"/>
                </a:lnTo>
                <a:lnTo>
                  <a:pt x="985329" y="3670"/>
                </a:lnTo>
                <a:lnTo>
                  <a:pt x="986307" y="4572"/>
                </a:lnTo>
                <a:lnTo>
                  <a:pt x="986307" y="5499"/>
                </a:lnTo>
                <a:lnTo>
                  <a:pt x="986955" y="6388"/>
                </a:lnTo>
                <a:lnTo>
                  <a:pt x="986955" y="7315"/>
                </a:lnTo>
                <a:lnTo>
                  <a:pt x="987933" y="8216"/>
                </a:lnTo>
                <a:lnTo>
                  <a:pt x="987933" y="9144"/>
                </a:lnTo>
                <a:lnTo>
                  <a:pt x="988898" y="10071"/>
                </a:lnTo>
                <a:lnTo>
                  <a:pt x="988898" y="11887"/>
                </a:lnTo>
                <a:lnTo>
                  <a:pt x="989876" y="11887"/>
                </a:lnTo>
                <a:lnTo>
                  <a:pt x="989876" y="13703"/>
                </a:lnTo>
                <a:lnTo>
                  <a:pt x="990854" y="14605"/>
                </a:lnTo>
                <a:lnTo>
                  <a:pt x="990854" y="16459"/>
                </a:lnTo>
                <a:lnTo>
                  <a:pt x="991819" y="16459"/>
                </a:lnTo>
                <a:lnTo>
                  <a:pt x="991819" y="18275"/>
                </a:lnTo>
                <a:lnTo>
                  <a:pt x="992797" y="19164"/>
                </a:lnTo>
                <a:lnTo>
                  <a:pt x="992797" y="20993"/>
                </a:lnTo>
                <a:lnTo>
                  <a:pt x="993444" y="20993"/>
                </a:lnTo>
                <a:lnTo>
                  <a:pt x="993444" y="22847"/>
                </a:lnTo>
                <a:lnTo>
                  <a:pt x="994422" y="23736"/>
                </a:lnTo>
                <a:lnTo>
                  <a:pt x="994422" y="25552"/>
                </a:lnTo>
                <a:lnTo>
                  <a:pt x="995400" y="25552"/>
                </a:lnTo>
                <a:lnTo>
                  <a:pt x="995400" y="27381"/>
                </a:lnTo>
                <a:lnTo>
                  <a:pt x="996365" y="28308"/>
                </a:lnTo>
                <a:lnTo>
                  <a:pt x="996365" y="30124"/>
                </a:lnTo>
                <a:lnTo>
                  <a:pt x="997343" y="31051"/>
                </a:lnTo>
                <a:lnTo>
                  <a:pt x="997343" y="32867"/>
                </a:lnTo>
                <a:lnTo>
                  <a:pt x="998321" y="33769"/>
                </a:lnTo>
                <a:lnTo>
                  <a:pt x="998321" y="35623"/>
                </a:lnTo>
                <a:lnTo>
                  <a:pt x="999286" y="36512"/>
                </a:lnTo>
                <a:lnTo>
                  <a:pt x="999286" y="39255"/>
                </a:lnTo>
                <a:lnTo>
                  <a:pt x="999934" y="39255"/>
                </a:lnTo>
                <a:lnTo>
                  <a:pt x="999934" y="42011"/>
                </a:lnTo>
                <a:lnTo>
                  <a:pt x="1000912" y="42900"/>
                </a:lnTo>
                <a:lnTo>
                  <a:pt x="1000912" y="44716"/>
                </a:lnTo>
                <a:lnTo>
                  <a:pt x="1001890" y="45643"/>
                </a:lnTo>
                <a:lnTo>
                  <a:pt x="1001890" y="48399"/>
                </a:lnTo>
                <a:lnTo>
                  <a:pt x="1002868" y="49288"/>
                </a:lnTo>
                <a:lnTo>
                  <a:pt x="1002868" y="52933"/>
                </a:lnTo>
                <a:lnTo>
                  <a:pt x="1003833" y="52933"/>
                </a:lnTo>
                <a:lnTo>
                  <a:pt x="1003833" y="57505"/>
                </a:lnTo>
                <a:lnTo>
                  <a:pt x="1004811" y="57505"/>
                </a:lnTo>
                <a:lnTo>
                  <a:pt x="1004811" y="62064"/>
                </a:lnTo>
                <a:lnTo>
                  <a:pt x="1005789" y="62064"/>
                </a:lnTo>
                <a:lnTo>
                  <a:pt x="1005789" y="66636"/>
                </a:lnTo>
                <a:lnTo>
                  <a:pt x="1006436" y="67564"/>
                </a:lnTo>
                <a:lnTo>
                  <a:pt x="1006436" y="73952"/>
                </a:lnTo>
                <a:lnTo>
                  <a:pt x="1007402" y="74841"/>
                </a:lnTo>
                <a:lnTo>
                  <a:pt x="1007402" y="83985"/>
                </a:lnTo>
                <a:lnTo>
                  <a:pt x="1008380" y="84874"/>
                </a:lnTo>
                <a:lnTo>
                  <a:pt x="1008380" y="85788"/>
                </a:lnTo>
                <a:lnTo>
                  <a:pt x="973963" y="85788"/>
                </a:lnTo>
                <a:lnTo>
                  <a:pt x="973963" y="108610"/>
                </a:lnTo>
                <a:lnTo>
                  <a:pt x="1008380" y="108610"/>
                </a:lnTo>
                <a:lnTo>
                  <a:pt x="1008380" y="110426"/>
                </a:lnTo>
                <a:lnTo>
                  <a:pt x="1007402" y="111353"/>
                </a:lnTo>
                <a:lnTo>
                  <a:pt x="1007402" y="120497"/>
                </a:lnTo>
                <a:lnTo>
                  <a:pt x="1006436" y="121386"/>
                </a:lnTo>
                <a:lnTo>
                  <a:pt x="1006436" y="125958"/>
                </a:lnTo>
                <a:lnTo>
                  <a:pt x="1005789" y="126885"/>
                </a:lnTo>
                <a:lnTo>
                  <a:pt x="1005789" y="132346"/>
                </a:lnTo>
                <a:lnTo>
                  <a:pt x="1004811" y="133273"/>
                </a:lnTo>
                <a:lnTo>
                  <a:pt x="1004811" y="136906"/>
                </a:lnTo>
                <a:lnTo>
                  <a:pt x="1003833" y="137833"/>
                </a:lnTo>
                <a:lnTo>
                  <a:pt x="1003833" y="140550"/>
                </a:lnTo>
                <a:lnTo>
                  <a:pt x="1002868" y="141478"/>
                </a:lnTo>
                <a:lnTo>
                  <a:pt x="1002868" y="144221"/>
                </a:lnTo>
                <a:lnTo>
                  <a:pt x="1001890" y="145122"/>
                </a:lnTo>
                <a:lnTo>
                  <a:pt x="1001890" y="148755"/>
                </a:lnTo>
                <a:lnTo>
                  <a:pt x="1000912" y="148755"/>
                </a:lnTo>
                <a:lnTo>
                  <a:pt x="1000912" y="151511"/>
                </a:lnTo>
                <a:lnTo>
                  <a:pt x="999934" y="152438"/>
                </a:lnTo>
                <a:lnTo>
                  <a:pt x="999934" y="155143"/>
                </a:lnTo>
                <a:lnTo>
                  <a:pt x="999286" y="156070"/>
                </a:lnTo>
                <a:lnTo>
                  <a:pt x="999286" y="157899"/>
                </a:lnTo>
                <a:lnTo>
                  <a:pt x="998321" y="158826"/>
                </a:lnTo>
                <a:lnTo>
                  <a:pt x="998321" y="160642"/>
                </a:lnTo>
                <a:lnTo>
                  <a:pt x="997343" y="161544"/>
                </a:lnTo>
                <a:lnTo>
                  <a:pt x="997343" y="163385"/>
                </a:lnTo>
                <a:lnTo>
                  <a:pt x="996365" y="164287"/>
                </a:lnTo>
                <a:lnTo>
                  <a:pt x="996365" y="166103"/>
                </a:lnTo>
                <a:lnTo>
                  <a:pt x="995400" y="167030"/>
                </a:lnTo>
                <a:lnTo>
                  <a:pt x="995400" y="168846"/>
                </a:lnTo>
                <a:lnTo>
                  <a:pt x="994422" y="169773"/>
                </a:lnTo>
                <a:lnTo>
                  <a:pt x="994422" y="171602"/>
                </a:lnTo>
                <a:lnTo>
                  <a:pt x="993444" y="171602"/>
                </a:lnTo>
                <a:lnTo>
                  <a:pt x="993444" y="173418"/>
                </a:lnTo>
                <a:lnTo>
                  <a:pt x="992797" y="174320"/>
                </a:lnTo>
                <a:lnTo>
                  <a:pt x="992797" y="176161"/>
                </a:lnTo>
                <a:lnTo>
                  <a:pt x="991819" y="176161"/>
                </a:lnTo>
                <a:lnTo>
                  <a:pt x="991819" y="177990"/>
                </a:lnTo>
                <a:lnTo>
                  <a:pt x="990854" y="178879"/>
                </a:lnTo>
                <a:lnTo>
                  <a:pt x="990854" y="180708"/>
                </a:lnTo>
                <a:lnTo>
                  <a:pt x="989876" y="180708"/>
                </a:lnTo>
                <a:lnTo>
                  <a:pt x="989876" y="181635"/>
                </a:lnTo>
                <a:lnTo>
                  <a:pt x="988898" y="182562"/>
                </a:lnTo>
                <a:lnTo>
                  <a:pt x="988898" y="184378"/>
                </a:lnTo>
                <a:lnTo>
                  <a:pt x="987933" y="185267"/>
                </a:lnTo>
                <a:lnTo>
                  <a:pt x="987933" y="186194"/>
                </a:lnTo>
                <a:lnTo>
                  <a:pt x="986955" y="187096"/>
                </a:lnTo>
                <a:lnTo>
                  <a:pt x="986955" y="188023"/>
                </a:lnTo>
                <a:lnTo>
                  <a:pt x="986307" y="188950"/>
                </a:lnTo>
                <a:lnTo>
                  <a:pt x="986307" y="189839"/>
                </a:lnTo>
                <a:lnTo>
                  <a:pt x="985329" y="190766"/>
                </a:lnTo>
                <a:lnTo>
                  <a:pt x="985329" y="191655"/>
                </a:lnTo>
                <a:lnTo>
                  <a:pt x="984351" y="192582"/>
                </a:lnTo>
                <a:lnTo>
                  <a:pt x="984351" y="193992"/>
                </a:lnTo>
                <a:lnTo>
                  <a:pt x="1214208" y="97650"/>
                </a:lnTo>
                <a:close/>
              </a:path>
            </a:pathLst>
          </a:custGeom>
          <a:solidFill>
            <a:srgbClr val="40A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47"/>
          <p:cNvSpPr/>
          <p:nvPr/>
        </p:nvSpPr>
        <p:spPr>
          <a:xfrm>
            <a:off x="6526081" y="2210917"/>
            <a:ext cx="815386" cy="136535"/>
          </a:xfrm>
          <a:custGeom>
            <a:avLst/>
            <a:gdLst/>
            <a:ahLst/>
            <a:cxnLst/>
            <a:rect l="l" t="t" r="r" b="b"/>
            <a:pathLst>
              <a:path w="1215390" h="194944">
                <a:moveTo>
                  <a:pt x="115938" y="84899"/>
                </a:moveTo>
                <a:lnTo>
                  <a:pt x="0" y="84899"/>
                </a:lnTo>
                <a:lnTo>
                  <a:pt x="0" y="107708"/>
                </a:lnTo>
                <a:lnTo>
                  <a:pt x="115938" y="107708"/>
                </a:lnTo>
                <a:lnTo>
                  <a:pt x="115938" y="84899"/>
                </a:lnTo>
                <a:close/>
              </a:path>
              <a:path w="1215390" h="194944">
                <a:moveTo>
                  <a:pt x="254889" y="84899"/>
                </a:moveTo>
                <a:lnTo>
                  <a:pt x="138950" y="84899"/>
                </a:lnTo>
                <a:lnTo>
                  <a:pt x="138950" y="107708"/>
                </a:lnTo>
                <a:lnTo>
                  <a:pt x="254889" y="107708"/>
                </a:lnTo>
                <a:lnTo>
                  <a:pt x="254889" y="84899"/>
                </a:lnTo>
                <a:close/>
              </a:path>
              <a:path w="1215390" h="194944">
                <a:moveTo>
                  <a:pt x="394169" y="84899"/>
                </a:moveTo>
                <a:lnTo>
                  <a:pt x="278218" y="84899"/>
                </a:lnTo>
                <a:lnTo>
                  <a:pt x="278218" y="107708"/>
                </a:lnTo>
                <a:lnTo>
                  <a:pt x="394169" y="107708"/>
                </a:lnTo>
                <a:lnTo>
                  <a:pt x="394169" y="84899"/>
                </a:lnTo>
                <a:close/>
              </a:path>
              <a:path w="1215390" h="194944">
                <a:moveTo>
                  <a:pt x="533400" y="85801"/>
                </a:moveTo>
                <a:lnTo>
                  <a:pt x="417182" y="84874"/>
                </a:lnTo>
                <a:lnTo>
                  <a:pt x="417182" y="107708"/>
                </a:lnTo>
                <a:lnTo>
                  <a:pt x="533400" y="108610"/>
                </a:lnTo>
                <a:lnTo>
                  <a:pt x="533400" y="85801"/>
                </a:lnTo>
                <a:close/>
              </a:path>
              <a:path w="1215390" h="194944">
                <a:moveTo>
                  <a:pt x="672401" y="85788"/>
                </a:moveTo>
                <a:lnTo>
                  <a:pt x="556450" y="85788"/>
                </a:lnTo>
                <a:lnTo>
                  <a:pt x="556450" y="108610"/>
                </a:lnTo>
                <a:lnTo>
                  <a:pt x="672401" y="108610"/>
                </a:lnTo>
                <a:lnTo>
                  <a:pt x="672401" y="85788"/>
                </a:lnTo>
                <a:close/>
              </a:path>
              <a:path w="1215390" h="194944">
                <a:moveTo>
                  <a:pt x="811682" y="85788"/>
                </a:moveTo>
                <a:lnTo>
                  <a:pt x="695731" y="85788"/>
                </a:lnTo>
                <a:lnTo>
                  <a:pt x="695731" y="108610"/>
                </a:lnTo>
                <a:lnTo>
                  <a:pt x="811682" y="108610"/>
                </a:lnTo>
                <a:lnTo>
                  <a:pt x="811682" y="85788"/>
                </a:lnTo>
                <a:close/>
              </a:path>
              <a:path w="1215390" h="194944">
                <a:moveTo>
                  <a:pt x="950633" y="85788"/>
                </a:moveTo>
                <a:lnTo>
                  <a:pt x="834682" y="85788"/>
                </a:lnTo>
                <a:lnTo>
                  <a:pt x="834682" y="108610"/>
                </a:lnTo>
                <a:lnTo>
                  <a:pt x="950633" y="108610"/>
                </a:lnTo>
                <a:lnTo>
                  <a:pt x="950633" y="85788"/>
                </a:lnTo>
                <a:close/>
              </a:path>
              <a:path w="1215390" h="194944">
                <a:moveTo>
                  <a:pt x="1215174" y="97650"/>
                </a:moveTo>
                <a:lnTo>
                  <a:pt x="984021" y="0"/>
                </a:lnTo>
                <a:lnTo>
                  <a:pt x="984999" y="927"/>
                </a:lnTo>
                <a:lnTo>
                  <a:pt x="984999" y="2755"/>
                </a:lnTo>
                <a:lnTo>
                  <a:pt x="985977" y="2755"/>
                </a:lnTo>
                <a:lnTo>
                  <a:pt x="985977" y="3670"/>
                </a:lnTo>
                <a:lnTo>
                  <a:pt x="986942" y="4572"/>
                </a:lnTo>
                <a:lnTo>
                  <a:pt x="986942" y="6388"/>
                </a:lnTo>
                <a:lnTo>
                  <a:pt x="987920" y="7315"/>
                </a:lnTo>
                <a:lnTo>
                  <a:pt x="988568" y="8216"/>
                </a:lnTo>
                <a:lnTo>
                  <a:pt x="988568" y="10071"/>
                </a:lnTo>
                <a:lnTo>
                  <a:pt x="989545" y="10960"/>
                </a:lnTo>
                <a:lnTo>
                  <a:pt x="989545" y="11887"/>
                </a:lnTo>
                <a:lnTo>
                  <a:pt x="990511" y="12776"/>
                </a:lnTo>
                <a:lnTo>
                  <a:pt x="990511" y="14605"/>
                </a:lnTo>
                <a:lnTo>
                  <a:pt x="991489" y="15532"/>
                </a:lnTo>
                <a:lnTo>
                  <a:pt x="991489" y="16459"/>
                </a:lnTo>
                <a:lnTo>
                  <a:pt x="992466" y="16459"/>
                </a:lnTo>
                <a:lnTo>
                  <a:pt x="992466" y="18275"/>
                </a:lnTo>
                <a:lnTo>
                  <a:pt x="993432" y="19164"/>
                </a:lnTo>
                <a:lnTo>
                  <a:pt x="993432" y="20993"/>
                </a:lnTo>
                <a:lnTo>
                  <a:pt x="994410" y="20993"/>
                </a:lnTo>
                <a:lnTo>
                  <a:pt x="994410" y="23736"/>
                </a:lnTo>
                <a:lnTo>
                  <a:pt x="995057" y="24663"/>
                </a:lnTo>
                <a:lnTo>
                  <a:pt x="995057" y="25552"/>
                </a:lnTo>
                <a:lnTo>
                  <a:pt x="996035" y="26479"/>
                </a:lnTo>
                <a:lnTo>
                  <a:pt x="996035" y="28308"/>
                </a:lnTo>
                <a:lnTo>
                  <a:pt x="997013" y="29235"/>
                </a:lnTo>
                <a:lnTo>
                  <a:pt x="997013" y="31051"/>
                </a:lnTo>
                <a:lnTo>
                  <a:pt x="997978" y="31940"/>
                </a:lnTo>
                <a:lnTo>
                  <a:pt x="997978" y="33769"/>
                </a:lnTo>
                <a:lnTo>
                  <a:pt x="998956" y="34696"/>
                </a:lnTo>
                <a:lnTo>
                  <a:pt x="998956" y="36512"/>
                </a:lnTo>
                <a:lnTo>
                  <a:pt x="999934" y="37439"/>
                </a:lnTo>
                <a:lnTo>
                  <a:pt x="999934" y="39255"/>
                </a:lnTo>
                <a:lnTo>
                  <a:pt x="1000899" y="40157"/>
                </a:lnTo>
                <a:lnTo>
                  <a:pt x="1000899" y="42900"/>
                </a:lnTo>
                <a:lnTo>
                  <a:pt x="1001560" y="43827"/>
                </a:lnTo>
                <a:lnTo>
                  <a:pt x="1001560" y="46545"/>
                </a:lnTo>
                <a:lnTo>
                  <a:pt x="1002525" y="47472"/>
                </a:lnTo>
                <a:lnTo>
                  <a:pt x="1002525" y="50215"/>
                </a:lnTo>
                <a:lnTo>
                  <a:pt x="1003503" y="51117"/>
                </a:lnTo>
                <a:lnTo>
                  <a:pt x="1003503" y="53860"/>
                </a:lnTo>
                <a:lnTo>
                  <a:pt x="1004481" y="54787"/>
                </a:lnTo>
                <a:lnTo>
                  <a:pt x="1004481" y="57505"/>
                </a:lnTo>
                <a:lnTo>
                  <a:pt x="1005446" y="58432"/>
                </a:lnTo>
                <a:lnTo>
                  <a:pt x="1005446" y="62992"/>
                </a:lnTo>
                <a:lnTo>
                  <a:pt x="1006424" y="63893"/>
                </a:lnTo>
                <a:lnTo>
                  <a:pt x="1006424" y="68453"/>
                </a:lnTo>
                <a:lnTo>
                  <a:pt x="1007402" y="69380"/>
                </a:lnTo>
                <a:lnTo>
                  <a:pt x="1007402" y="75768"/>
                </a:lnTo>
                <a:lnTo>
                  <a:pt x="1008049" y="76669"/>
                </a:lnTo>
                <a:lnTo>
                  <a:pt x="1008049" y="85788"/>
                </a:lnTo>
                <a:lnTo>
                  <a:pt x="973963" y="85788"/>
                </a:lnTo>
                <a:lnTo>
                  <a:pt x="973963" y="108610"/>
                </a:lnTo>
                <a:lnTo>
                  <a:pt x="1008049" y="108610"/>
                </a:lnTo>
                <a:lnTo>
                  <a:pt x="1008049" y="116814"/>
                </a:lnTo>
                <a:lnTo>
                  <a:pt x="1007402" y="117741"/>
                </a:lnTo>
                <a:lnTo>
                  <a:pt x="1007402" y="125056"/>
                </a:lnTo>
                <a:lnTo>
                  <a:pt x="1006424" y="125958"/>
                </a:lnTo>
                <a:lnTo>
                  <a:pt x="1006424" y="130517"/>
                </a:lnTo>
                <a:lnTo>
                  <a:pt x="1005446" y="131445"/>
                </a:lnTo>
                <a:lnTo>
                  <a:pt x="1005446" y="135089"/>
                </a:lnTo>
                <a:lnTo>
                  <a:pt x="1004481" y="135978"/>
                </a:lnTo>
                <a:lnTo>
                  <a:pt x="1004481" y="139661"/>
                </a:lnTo>
                <a:lnTo>
                  <a:pt x="1003503" y="140550"/>
                </a:lnTo>
                <a:lnTo>
                  <a:pt x="1003503" y="144221"/>
                </a:lnTo>
                <a:lnTo>
                  <a:pt x="1002525" y="144221"/>
                </a:lnTo>
                <a:lnTo>
                  <a:pt x="1002525" y="147866"/>
                </a:lnTo>
                <a:lnTo>
                  <a:pt x="1001560" y="148755"/>
                </a:lnTo>
                <a:lnTo>
                  <a:pt x="1001560" y="150609"/>
                </a:lnTo>
                <a:lnTo>
                  <a:pt x="1000899" y="151511"/>
                </a:lnTo>
                <a:lnTo>
                  <a:pt x="1000899" y="153327"/>
                </a:lnTo>
                <a:lnTo>
                  <a:pt x="999934" y="154254"/>
                </a:lnTo>
                <a:lnTo>
                  <a:pt x="999934" y="156997"/>
                </a:lnTo>
                <a:lnTo>
                  <a:pt x="998956" y="157899"/>
                </a:lnTo>
                <a:lnTo>
                  <a:pt x="998956" y="159715"/>
                </a:lnTo>
                <a:lnTo>
                  <a:pt x="997978" y="160642"/>
                </a:lnTo>
                <a:lnTo>
                  <a:pt x="997978" y="162458"/>
                </a:lnTo>
                <a:lnTo>
                  <a:pt x="997013" y="163385"/>
                </a:lnTo>
                <a:lnTo>
                  <a:pt x="997013" y="165214"/>
                </a:lnTo>
                <a:lnTo>
                  <a:pt x="996035" y="166103"/>
                </a:lnTo>
                <a:lnTo>
                  <a:pt x="996035" y="167932"/>
                </a:lnTo>
                <a:lnTo>
                  <a:pt x="995057" y="168846"/>
                </a:lnTo>
                <a:lnTo>
                  <a:pt x="995057" y="170675"/>
                </a:lnTo>
                <a:lnTo>
                  <a:pt x="994410" y="171602"/>
                </a:lnTo>
                <a:lnTo>
                  <a:pt x="994410" y="172491"/>
                </a:lnTo>
                <a:lnTo>
                  <a:pt x="993432" y="173418"/>
                </a:lnTo>
                <a:lnTo>
                  <a:pt x="993432" y="175247"/>
                </a:lnTo>
                <a:lnTo>
                  <a:pt x="992466" y="176161"/>
                </a:lnTo>
                <a:lnTo>
                  <a:pt x="992466" y="177063"/>
                </a:lnTo>
                <a:lnTo>
                  <a:pt x="991489" y="177990"/>
                </a:lnTo>
                <a:lnTo>
                  <a:pt x="991489" y="179806"/>
                </a:lnTo>
                <a:lnTo>
                  <a:pt x="990511" y="180708"/>
                </a:lnTo>
                <a:lnTo>
                  <a:pt x="990511" y="181635"/>
                </a:lnTo>
                <a:lnTo>
                  <a:pt x="989545" y="182562"/>
                </a:lnTo>
                <a:lnTo>
                  <a:pt x="989545" y="183451"/>
                </a:lnTo>
                <a:lnTo>
                  <a:pt x="988568" y="184378"/>
                </a:lnTo>
                <a:lnTo>
                  <a:pt x="988568" y="185267"/>
                </a:lnTo>
                <a:lnTo>
                  <a:pt x="987920" y="186194"/>
                </a:lnTo>
                <a:lnTo>
                  <a:pt x="987920" y="188023"/>
                </a:lnTo>
                <a:lnTo>
                  <a:pt x="986942" y="188950"/>
                </a:lnTo>
                <a:lnTo>
                  <a:pt x="986942" y="189839"/>
                </a:lnTo>
                <a:lnTo>
                  <a:pt x="985977" y="189839"/>
                </a:lnTo>
                <a:lnTo>
                  <a:pt x="985977" y="191655"/>
                </a:lnTo>
                <a:lnTo>
                  <a:pt x="984999" y="192582"/>
                </a:lnTo>
                <a:lnTo>
                  <a:pt x="984999" y="193484"/>
                </a:lnTo>
                <a:lnTo>
                  <a:pt x="984021" y="194411"/>
                </a:lnTo>
                <a:lnTo>
                  <a:pt x="1215174" y="97650"/>
                </a:lnTo>
                <a:close/>
              </a:path>
            </a:pathLst>
          </a:custGeom>
          <a:solidFill>
            <a:srgbClr val="40A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48"/>
          <p:cNvSpPr txBox="1"/>
          <p:nvPr/>
        </p:nvSpPr>
        <p:spPr>
          <a:xfrm>
            <a:off x="133482" y="3043869"/>
            <a:ext cx="13656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cs typeface="Microsoft Sans Serif"/>
              </a:rPr>
              <a:t>Скачать</a:t>
            </a:r>
            <a:r>
              <a:rPr sz="1200" spc="470" dirty="0">
                <a:cs typeface="Microsoft Sans Serif"/>
              </a:rPr>
              <a:t> </a:t>
            </a:r>
            <a:r>
              <a:rPr sz="1200" spc="-10" dirty="0">
                <a:cs typeface="Microsoft Sans Serif"/>
              </a:rPr>
              <a:t>игры </a:t>
            </a:r>
            <a:r>
              <a:rPr sz="1200" spc="-5" dirty="0">
                <a:cs typeface="Microsoft Sans Serif"/>
              </a:rPr>
              <a:t> на </a:t>
            </a:r>
            <a:r>
              <a:rPr sz="1200" spc="-5" dirty="0" err="1">
                <a:cs typeface="Microsoft Sans Serif"/>
              </a:rPr>
              <a:t>сайте</a:t>
            </a:r>
            <a:r>
              <a:rPr sz="1200" spc="-5" dirty="0">
                <a:cs typeface="Microsoft Sans Serif"/>
              </a:rPr>
              <a:t> </a:t>
            </a:r>
            <a:r>
              <a:rPr sz="1200" dirty="0">
                <a:cs typeface="Microsoft Sans Serif"/>
              </a:rPr>
              <a:t> </a:t>
            </a:r>
            <a:r>
              <a:rPr sz="1200" b="1" dirty="0" smtClean="0">
                <a:solidFill>
                  <a:srgbClr val="E8378A"/>
                </a:solidFill>
                <a:cs typeface="Arial"/>
                <a:hlinkClick r:id="rId11"/>
              </a:rPr>
              <a:t>ht</a:t>
            </a:r>
            <a:r>
              <a:rPr sz="1200" b="1" spc="5" dirty="0" smtClean="0">
                <a:solidFill>
                  <a:srgbClr val="E8378A"/>
                </a:solidFill>
                <a:cs typeface="Arial"/>
                <a:hlinkClick r:id="rId11"/>
              </a:rPr>
              <a:t>t</a:t>
            </a:r>
            <a:r>
              <a:rPr sz="1200" b="1" dirty="0" smtClean="0">
                <a:solidFill>
                  <a:srgbClr val="E8378A"/>
                </a:solidFill>
                <a:cs typeface="Arial"/>
                <a:hlinkClick r:id="rId11"/>
              </a:rPr>
              <a:t>p</a:t>
            </a:r>
            <a:r>
              <a:rPr lang="en-US" sz="1200" b="1" dirty="0" smtClean="0">
                <a:solidFill>
                  <a:srgbClr val="E8378A"/>
                </a:solidFill>
                <a:cs typeface="Arial"/>
                <a:hlinkClick r:id="rId11"/>
              </a:rPr>
              <a:t>s</a:t>
            </a:r>
            <a:r>
              <a:rPr sz="1200" b="1" dirty="0" smtClean="0">
                <a:solidFill>
                  <a:srgbClr val="E8378A"/>
                </a:solidFill>
                <a:cs typeface="Arial"/>
                <a:hlinkClick r:id="rId11"/>
              </a:rPr>
              <a:t>://</a:t>
            </a:r>
            <a:r>
              <a:rPr sz="1200" b="1" spc="-10" dirty="0">
                <a:solidFill>
                  <a:srgbClr val="E8378A"/>
                </a:solidFill>
                <a:cs typeface="Arial"/>
                <a:hlinkClick r:id="rId11"/>
              </a:rPr>
              <a:t>d</a:t>
            </a:r>
            <a:r>
              <a:rPr sz="1200" b="1" dirty="0">
                <a:solidFill>
                  <a:srgbClr val="E8378A"/>
                </a:solidFill>
                <a:cs typeface="Arial"/>
                <a:hlinkClick r:id="rId11"/>
              </a:rPr>
              <a:t>ol</a:t>
            </a:r>
            <a:r>
              <a:rPr sz="1200" b="1" spc="-10" dirty="0">
                <a:solidFill>
                  <a:srgbClr val="E8378A"/>
                </a:solidFill>
                <a:cs typeface="Arial"/>
                <a:hlinkClick r:id="rId11"/>
              </a:rPr>
              <a:t>i</a:t>
            </a:r>
            <a:r>
              <a:rPr sz="1200" b="1" dirty="0">
                <a:solidFill>
                  <a:srgbClr val="E8378A"/>
                </a:solidFill>
                <a:cs typeface="Arial"/>
                <a:hlinkClick r:id="rId11"/>
              </a:rPr>
              <a:t>gra.</a:t>
            </a:r>
            <a:r>
              <a:rPr sz="1200" b="1" spc="-15" dirty="0">
                <a:solidFill>
                  <a:srgbClr val="E8378A"/>
                </a:solidFill>
                <a:cs typeface="Arial"/>
                <a:hlinkClick r:id="rId11"/>
              </a:rPr>
              <a:t>r</a:t>
            </a:r>
            <a:r>
              <a:rPr sz="1200" b="1" dirty="0">
                <a:solidFill>
                  <a:srgbClr val="E8378A"/>
                </a:solidFill>
                <a:cs typeface="Arial"/>
                <a:hlinkClick r:id="rId11"/>
              </a:rPr>
              <a:t>u</a:t>
            </a:r>
            <a:endParaRPr sz="1200" dirty="0">
              <a:cs typeface="Arial"/>
            </a:endParaRPr>
          </a:p>
        </p:txBody>
      </p:sp>
      <p:sp>
        <p:nvSpPr>
          <p:cNvPr id="155" name="object 49"/>
          <p:cNvSpPr txBox="1"/>
          <p:nvPr/>
        </p:nvSpPr>
        <p:spPr>
          <a:xfrm>
            <a:off x="2729611" y="3044475"/>
            <a:ext cx="11527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cs typeface="Microsoft Sans Serif"/>
              </a:rPr>
              <a:t>Провести</a:t>
            </a:r>
            <a:r>
              <a:rPr sz="1200" spc="-85" dirty="0">
                <a:cs typeface="Microsoft Sans Serif"/>
              </a:rPr>
              <a:t> </a:t>
            </a:r>
            <a:r>
              <a:rPr sz="1200" spc="-15" dirty="0">
                <a:cs typeface="Microsoft Sans Serif"/>
              </a:rPr>
              <a:t>игру</a:t>
            </a:r>
            <a:endParaRPr sz="1200" dirty="0">
              <a:cs typeface="Microsoft Sans Serif"/>
            </a:endParaRPr>
          </a:p>
        </p:txBody>
      </p:sp>
      <p:sp>
        <p:nvSpPr>
          <p:cNvPr id="156" name="object 50"/>
          <p:cNvSpPr txBox="1"/>
          <p:nvPr/>
        </p:nvSpPr>
        <p:spPr>
          <a:xfrm>
            <a:off x="4826427" y="3033757"/>
            <a:ext cx="178839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111125" indent="-381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smtClean="0">
                <a:cs typeface="Microsoft Sans Serif"/>
              </a:rPr>
              <a:t>Заполнить </a:t>
            </a:r>
            <a:r>
              <a:rPr sz="1200" spc="-5" dirty="0" err="1" smtClean="0">
                <a:cs typeface="Microsoft Sans Serif"/>
              </a:rPr>
              <a:t>форму</a:t>
            </a:r>
            <a:r>
              <a:rPr sz="1200" spc="-5" dirty="0" smtClean="0">
                <a:cs typeface="Microsoft Sans Serif"/>
              </a:rPr>
              <a:t> </a:t>
            </a:r>
            <a:r>
              <a:rPr sz="1200" spc="-520" dirty="0" smtClean="0">
                <a:cs typeface="Microsoft Sans Serif"/>
              </a:rPr>
              <a:t> </a:t>
            </a:r>
            <a:r>
              <a:rPr sz="1200" spc="-30" dirty="0" err="1" smtClean="0">
                <a:cs typeface="Microsoft Sans Serif"/>
              </a:rPr>
              <a:t>отчета</a:t>
            </a:r>
            <a:r>
              <a:rPr lang="ru-RU" sz="1200" spc="-30" dirty="0" smtClean="0">
                <a:cs typeface="Microsoft Sans Serif"/>
              </a:rPr>
              <a:t> на сайте</a:t>
            </a:r>
          </a:p>
          <a:p>
            <a:pPr marL="120650" marR="111125" indent="-381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solidFill>
                  <a:srgbClr val="E8378A"/>
                </a:solidFill>
                <a:cs typeface="Arial"/>
                <a:hlinkClick r:id="rId11"/>
              </a:rPr>
              <a:t>ht</a:t>
            </a:r>
            <a:r>
              <a:rPr lang="en-US" sz="1200" b="1" spc="5" dirty="0" smtClean="0">
                <a:solidFill>
                  <a:srgbClr val="E8378A"/>
                </a:solidFill>
                <a:cs typeface="Arial"/>
                <a:hlinkClick r:id="rId11"/>
              </a:rPr>
              <a:t>t</a:t>
            </a:r>
            <a:r>
              <a:rPr lang="en-US" sz="1200" b="1" dirty="0" smtClean="0">
                <a:solidFill>
                  <a:srgbClr val="E8378A"/>
                </a:solidFill>
                <a:cs typeface="Arial"/>
                <a:hlinkClick r:id="rId11"/>
              </a:rPr>
              <a:t>ps://</a:t>
            </a:r>
            <a:r>
              <a:rPr lang="en-US" sz="1200" b="1" spc="-10" dirty="0">
                <a:solidFill>
                  <a:srgbClr val="E8378A"/>
                </a:solidFill>
                <a:cs typeface="Arial"/>
                <a:hlinkClick r:id="rId11"/>
              </a:rPr>
              <a:t>d</a:t>
            </a:r>
            <a:r>
              <a:rPr lang="en-US" sz="1200" b="1" dirty="0">
                <a:solidFill>
                  <a:srgbClr val="E8378A"/>
                </a:solidFill>
                <a:cs typeface="Arial"/>
                <a:hlinkClick r:id="rId11"/>
              </a:rPr>
              <a:t>ol</a:t>
            </a:r>
            <a:r>
              <a:rPr lang="en-US" sz="1200" b="1" spc="-10" dirty="0">
                <a:solidFill>
                  <a:srgbClr val="E8378A"/>
                </a:solidFill>
                <a:cs typeface="Arial"/>
                <a:hlinkClick r:id="rId11"/>
              </a:rPr>
              <a:t>i</a:t>
            </a:r>
            <a:r>
              <a:rPr lang="en-US" sz="1200" b="1" dirty="0">
                <a:solidFill>
                  <a:srgbClr val="E8378A"/>
                </a:solidFill>
                <a:cs typeface="Arial"/>
                <a:hlinkClick r:id="rId11"/>
              </a:rPr>
              <a:t>gra.</a:t>
            </a:r>
            <a:r>
              <a:rPr lang="en-US" sz="1200" b="1" spc="-15" dirty="0">
                <a:solidFill>
                  <a:srgbClr val="E8378A"/>
                </a:solidFill>
                <a:cs typeface="Arial"/>
                <a:hlinkClick r:id="rId11"/>
              </a:rPr>
              <a:t>r</a:t>
            </a:r>
            <a:r>
              <a:rPr lang="en-US" sz="1200" b="1" dirty="0">
                <a:solidFill>
                  <a:srgbClr val="E8378A"/>
                </a:solidFill>
                <a:cs typeface="Arial"/>
                <a:hlinkClick r:id="rId11"/>
              </a:rPr>
              <a:t>u</a:t>
            </a:r>
            <a:endParaRPr sz="1200" dirty="0">
              <a:cs typeface="Arial"/>
            </a:endParaRPr>
          </a:p>
        </p:txBody>
      </p:sp>
      <p:sp>
        <p:nvSpPr>
          <p:cNvPr id="157" name="object 51"/>
          <p:cNvSpPr txBox="1"/>
          <p:nvPr/>
        </p:nvSpPr>
        <p:spPr>
          <a:xfrm>
            <a:off x="7209085" y="3048789"/>
            <a:ext cx="18356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cs typeface="Microsoft Sans Serif"/>
              </a:rPr>
              <a:t>После </a:t>
            </a:r>
            <a:r>
              <a:rPr sz="1200" spc="-20" dirty="0">
                <a:cs typeface="Microsoft Sans Serif"/>
              </a:rPr>
              <a:t>обработки </a:t>
            </a:r>
            <a:r>
              <a:rPr sz="1200" spc="-15" dirty="0">
                <a:cs typeface="Microsoft Sans Serif"/>
              </a:rPr>
              <a:t> </a:t>
            </a:r>
            <a:r>
              <a:rPr sz="1200" spc="-30" dirty="0">
                <a:cs typeface="Microsoft Sans Serif"/>
              </a:rPr>
              <a:t>отчета,</a:t>
            </a:r>
            <a:r>
              <a:rPr sz="1200" spc="-5" dirty="0">
                <a:cs typeface="Microsoft Sans Serif"/>
              </a:rPr>
              <a:t> </a:t>
            </a:r>
            <a:r>
              <a:rPr sz="1200" dirty="0">
                <a:cs typeface="Microsoft Sans Serif"/>
              </a:rPr>
              <a:t>в</a:t>
            </a:r>
            <a:r>
              <a:rPr sz="1200" spc="15" dirty="0">
                <a:cs typeface="Microsoft Sans Serif"/>
              </a:rPr>
              <a:t> </a:t>
            </a:r>
            <a:r>
              <a:rPr sz="1200" spc="-30" dirty="0">
                <a:cs typeface="Microsoft Sans Serif"/>
              </a:rPr>
              <a:t>ответ</a:t>
            </a:r>
            <a:r>
              <a:rPr sz="1200" spc="-10" dirty="0">
                <a:cs typeface="Microsoft Sans Serif"/>
              </a:rPr>
              <a:t> </a:t>
            </a:r>
            <a:r>
              <a:rPr sz="1200" spc="-40" dirty="0">
                <a:cs typeface="Microsoft Sans Serif"/>
              </a:rPr>
              <a:t>будет </a:t>
            </a:r>
            <a:r>
              <a:rPr sz="1200" spc="-35" dirty="0">
                <a:cs typeface="Microsoft Sans Serif"/>
              </a:rPr>
              <a:t> </a:t>
            </a:r>
            <a:r>
              <a:rPr sz="1200" spc="-10" dirty="0">
                <a:cs typeface="Microsoft Sans Serif"/>
              </a:rPr>
              <a:t>направлен</a:t>
            </a:r>
            <a:r>
              <a:rPr sz="1200" spc="-80" dirty="0">
                <a:cs typeface="Microsoft Sans Serif"/>
              </a:rPr>
              <a:t> </a:t>
            </a:r>
            <a:r>
              <a:rPr sz="1200" spc="-20" dirty="0">
                <a:cs typeface="Microsoft Sans Serif"/>
              </a:rPr>
              <a:t>сертификат </a:t>
            </a:r>
            <a:r>
              <a:rPr sz="1200" spc="-520" dirty="0">
                <a:cs typeface="Microsoft Sans Serif"/>
              </a:rPr>
              <a:t> </a:t>
            </a:r>
            <a:r>
              <a:rPr sz="1200" spc="-15" dirty="0">
                <a:cs typeface="Microsoft Sans Serif"/>
              </a:rPr>
              <a:t>участника</a:t>
            </a:r>
            <a:endParaRPr sz="1200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02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r="15466"/>
          <a:stretch/>
        </p:blipFill>
        <p:spPr>
          <a:xfrm>
            <a:off x="5105400" y="10710"/>
            <a:ext cx="4038600" cy="51435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626" y="386041"/>
            <a:ext cx="3915813" cy="4262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Онлайн-занятия по финансовой грамотности для старшего поколения</a:t>
            </a:r>
            <a:endParaRPr lang="ru-RU" sz="16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445" y="37626"/>
            <a:ext cx="435768" cy="273844"/>
          </a:xfrm>
        </p:spPr>
        <p:txBody>
          <a:bodyPr/>
          <a:lstStyle/>
          <a:p>
            <a:fld id="{42ED1534-C449-B249-B62F-D76E8C2D94C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616704" y="1050456"/>
            <a:ext cx="38940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661FD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Удобный формат и расписание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Эфиры проходят по будням с 10:00 (</a:t>
            </a:r>
            <a:r>
              <a:rPr lang="ru-RU" sz="1200" dirty="0" err="1" smtClean="0"/>
              <a:t>влк</a:t>
            </a:r>
            <a:r>
              <a:rPr lang="ru-RU" sz="1200" dirty="0" smtClean="0"/>
              <a:t>) до 23:00 (</a:t>
            </a:r>
            <a:r>
              <a:rPr lang="ru-RU" sz="1200" dirty="0" err="1" smtClean="0"/>
              <a:t>влк</a:t>
            </a:r>
            <a:r>
              <a:rPr lang="ru-RU" sz="1200" dirty="0" smtClean="0"/>
              <a:t>), участники выбирают удобную дату и время и подключаются группой или индивидуально</a:t>
            </a:r>
          </a:p>
          <a:p>
            <a:pPr marL="285750" indent="-285750" algn="just">
              <a:spcBef>
                <a:spcPts val="1200"/>
              </a:spcBef>
              <a:buClr>
                <a:srgbClr val="0661FD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Достоверность информации                                </a:t>
            </a:r>
            <a:r>
              <a:rPr lang="ru-RU" sz="1200" dirty="0" smtClean="0"/>
              <a:t>Достоверная и актуальная информация от Банка России, адаптированная для старшего поколения</a:t>
            </a:r>
          </a:p>
          <a:p>
            <a:pPr marL="285750" indent="-285750" algn="just">
              <a:spcBef>
                <a:spcPts val="1200"/>
              </a:spcBef>
              <a:buClr>
                <a:srgbClr val="0661FD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«Живые» коммуникации                                      </a:t>
            </a:r>
            <a:r>
              <a:rPr lang="ru-RU" sz="1200" dirty="0" smtClean="0"/>
              <a:t>Взаимодействие с лектором в режиме реального времени: возможность задать вопрос и получить ответ в прямом эфире </a:t>
            </a:r>
          </a:p>
          <a:p>
            <a:pPr marL="285750" indent="-285750" algn="just">
              <a:spcBef>
                <a:spcPts val="1200"/>
              </a:spcBef>
              <a:buClr>
                <a:srgbClr val="0661FD"/>
              </a:buClr>
              <a:buFont typeface="Wingdings" panose="05000000000000000000" pitchFamily="2" charset="2"/>
              <a:buChar char="q"/>
            </a:pPr>
            <a:r>
              <a:rPr lang="ru-RU" sz="1200" b="1" dirty="0" smtClean="0"/>
              <a:t>Доступность                                                      </a:t>
            </a:r>
            <a:r>
              <a:rPr lang="ru-RU" sz="1200" dirty="0" smtClean="0"/>
              <a:t>Подключиться к занятиям могут слушатели даже из отдаленных районов, имеющие доступ в интернет</a:t>
            </a:r>
            <a:endParaRPr lang="ru-RU" sz="1200" dirty="0"/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endParaRPr lang="ru-RU" sz="1200" dirty="0"/>
          </a:p>
          <a:p>
            <a:pPr>
              <a:spcBef>
                <a:spcPts val="1200"/>
              </a:spcBef>
              <a:buClr>
                <a:srgbClr val="0661FD"/>
              </a:buClr>
            </a:pPr>
            <a:endParaRPr lang="ru-RU" sz="1200" dirty="0"/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86399" y="4433104"/>
            <a:ext cx="3460487" cy="5440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https://pensionfg.ru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467" y="261294"/>
            <a:ext cx="6118946" cy="426244"/>
          </a:xfrm>
        </p:spPr>
        <p:txBody>
          <a:bodyPr>
            <a:noAutofit/>
          </a:bodyPr>
          <a:lstStyle/>
          <a:p>
            <a:r>
              <a:rPr lang="ru-RU" dirty="0" smtClean="0"/>
              <a:t>Онлайн-п</a:t>
            </a:r>
            <a:r>
              <a:rPr lang="ru-RU" sz="2000" dirty="0" smtClean="0"/>
              <a:t>роекты Банка России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FAB261A-9E0E-1330-B3C7-0E5ECD42BA4D}"/>
              </a:ext>
            </a:extLst>
          </p:cNvPr>
          <p:cNvSpPr/>
          <p:nvPr/>
        </p:nvSpPr>
        <p:spPr>
          <a:xfrm>
            <a:off x="1041465" y="845820"/>
            <a:ext cx="2646615" cy="3976365"/>
          </a:xfrm>
          <a:prstGeom prst="roundRect">
            <a:avLst>
              <a:gd name="adj" fmla="val 16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5" y="1071535"/>
            <a:ext cx="2327910" cy="2327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397" y="3432746"/>
            <a:ext cx="232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hlinkClick r:id="rId4"/>
              </a:rPr>
              <a:t>https://dni-fg.ru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3FAB261A-9E0E-1330-B3C7-0E5ECD42BA4D}"/>
              </a:ext>
            </a:extLst>
          </p:cNvPr>
          <p:cNvSpPr/>
          <p:nvPr/>
        </p:nvSpPr>
        <p:spPr>
          <a:xfrm>
            <a:off x="5438585" y="845820"/>
            <a:ext cx="2646615" cy="3976365"/>
          </a:xfrm>
          <a:prstGeom prst="roundRect">
            <a:avLst>
              <a:gd name="adj" fmla="val 16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73" y="1071534"/>
            <a:ext cx="2327910" cy="23279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20" name="TextBox 19"/>
          <p:cNvSpPr txBox="1"/>
          <p:nvPr/>
        </p:nvSpPr>
        <p:spPr>
          <a:xfrm>
            <a:off x="3490150" y="3440259"/>
            <a:ext cx="2327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hlinkClick r:id="rId6"/>
              </a:rPr>
              <a:t>https://doligra.ru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1935" y="3829098"/>
            <a:ext cx="2327909" cy="989329"/>
          </a:xfrm>
          <a:prstGeom prst="roundRect">
            <a:avLst/>
          </a:prstGeom>
          <a:solidFill>
            <a:srgbClr val="00A2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Онлайн-уроки финансовой грамотности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90374" y="3829098"/>
            <a:ext cx="2327909" cy="989329"/>
          </a:xfrm>
          <a:prstGeom prst="roundRect">
            <a:avLst/>
          </a:prstGeom>
          <a:solidFill>
            <a:srgbClr val="00A2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Игры </a:t>
            </a:r>
          </a:p>
          <a:p>
            <a:pPr algn="ctr"/>
            <a:r>
              <a:rPr lang="ru-RU" sz="2000" b="1" dirty="0" smtClean="0"/>
              <a:t>по финансовой грамотности</a:t>
            </a:r>
            <a:endParaRPr lang="ru-RU" sz="2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11" y="1071534"/>
            <a:ext cx="2327910" cy="23279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45745" y="3435968"/>
            <a:ext cx="261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hlinkClick r:id="rId8"/>
              </a:rPr>
              <a:t>https://pensionfg.ru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89035" y="3824807"/>
            <a:ext cx="2327909" cy="989329"/>
          </a:xfrm>
          <a:prstGeom prst="roundRect">
            <a:avLst/>
          </a:prstGeom>
          <a:solidFill>
            <a:srgbClr val="00A2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Онлайн-занятия </a:t>
            </a:r>
          </a:p>
          <a:p>
            <a:pPr algn="ctr"/>
            <a:r>
              <a:rPr lang="ru-RU" sz="1400" b="1" dirty="0" smtClean="0"/>
              <a:t>по финансовой грамотности для старшего поколения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458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84294" y="739140"/>
            <a:ext cx="8276844" cy="609600"/>
          </a:xfrm>
          <a:prstGeom prst="roundRect">
            <a:avLst/>
          </a:prstGeom>
          <a:solidFill>
            <a:srgbClr val="00A2E8"/>
          </a:solidFill>
          <a:ln>
            <a:solidFill>
              <a:srgbClr val="00A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Дальневосточные методические </a:t>
            </a:r>
            <a:r>
              <a:rPr lang="ru-RU" dirty="0" err="1" smtClean="0"/>
              <a:t>вебинары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297426" y="793854"/>
            <a:ext cx="8276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Clr>
                <a:srgbClr val="0661FD"/>
              </a:buClr>
            </a:pPr>
            <a:r>
              <a:rPr lang="ru-RU" sz="1200" b="1" dirty="0">
                <a:solidFill>
                  <a:schemeClr val="bg1"/>
                </a:solidFill>
              </a:rPr>
              <a:t>С 2020 года сложилась успешная практика проведения Дальневосточных методических </a:t>
            </a:r>
            <a:r>
              <a:rPr lang="ru-RU" sz="1200" b="1" dirty="0" smtClean="0">
                <a:solidFill>
                  <a:schemeClr val="bg1"/>
                </a:solidFill>
              </a:rPr>
              <a:t>                                      и </a:t>
            </a:r>
            <a:r>
              <a:rPr lang="ru-RU" sz="1200" b="1" dirty="0">
                <a:solidFill>
                  <a:schemeClr val="bg1"/>
                </a:solidFill>
              </a:rPr>
              <a:t>практико-ориентированных </a:t>
            </a:r>
            <a:r>
              <a:rPr lang="ru-RU" sz="1200" b="1" dirty="0" err="1">
                <a:solidFill>
                  <a:schemeClr val="bg1"/>
                </a:solidFill>
              </a:rPr>
              <a:t>вебинаров</a:t>
            </a:r>
            <a:r>
              <a:rPr lang="ru-RU" sz="1200" b="1" dirty="0">
                <a:solidFill>
                  <a:schemeClr val="bg1"/>
                </a:solidFill>
              </a:rPr>
              <a:t> для педагогов всех уровней образования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63116404"/>
              </p:ext>
            </p:extLst>
          </p:nvPr>
        </p:nvGraphicFramePr>
        <p:xfrm>
          <a:off x="-76200" y="1653540"/>
          <a:ext cx="8951118" cy="329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5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229100" y="1780487"/>
            <a:ext cx="4777740" cy="3084749"/>
          </a:xfrm>
          <a:prstGeom prst="roundRect">
            <a:avLst/>
          </a:prstGeom>
          <a:solidFill>
            <a:srgbClr val="00A2E8"/>
          </a:solidFill>
          <a:ln>
            <a:solidFill>
              <a:srgbClr val="00A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416" y="399294"/>
            <a:ext cx="6937764" cy="426244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Дальневосточный методический </a:t>
            </a:r>
            <a:r>
              <a:rPr lang="ru-RU" sz="1800" dirty="0" err="1" smtClean="0"/>
              <a:t>вебинар</a:t>
            </a:r>
            <a:r>
              <a:rPr lang="ru-RU" sz="1800" dirty="0" smtClean="0"/>
              <a:t> «Внедрение финансовой грамотности в образовательный процесс»</a:t>
            </a:r>
            <a:endParaRPr lang="ru-RU" sz="18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5052" y="1964346"/>
            <a:ext cx="3073432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 ходе </a:t>
            </a:r>
            <a:r>
              <a:rPr lang="ru-RU" sz="1200" dirty="0" err="1" smtClean="0"/>
              <a:t>вебинара</a:t>
            </a:r>
            <a:r>
              <a:rPr lang="ru-RU" sz="1200" dirty="0" smtClean="0"/>
              <a:t> </a:t>
            </a:r>
            <a:r>
              <a:rPr lang="ru-RU" sz="1200" dirty="0"/>
              <a:t>рассмотрены следующие вопросы</a:t>
            </a:r>
            <a:r>
              <a:rPr lang="ru-RU" sz="1200" dirty="0" smtClean="0"/>
              <a:t>:</a:t>
            </a:r>
          </a:p>
          <a:p>
            <a:pPr algn="just"/>
            <a:endParaRPr lang="ru-RU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преподавание </a:t>
            </a:r>
            <a:r>
              <a:rPr lang="ru-RU" sz="1200" dirty="0"/>
              <a:t>финансовой грамотности в рамках новых ФГОС</a:t>
            </a:r>
            <a:r>
              <a:rPr lang="ru-RU" sz="1200" dirty="0" smtClean="0"/>
              <a:t>;</a:t>
            </a:r>
          </a:p>
          <a:p>
            <a:pPr algn="just"/>
            <a:endParaRPr lang="ru-RU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практические </a:t>
            </a:r>
            <a:r>
              <a:rPr lang="ru-RU" sz="1200" dirty="0"/>
              <a:t>аспекты внедрения финансовой грамотности в педагогическую практику</a:t>
            </a:r>
            <a:r>
              <a:rPr lang="ru-RU" sz="1200" dirty="0" smtClean="0"/>
              <a:t>;</a:t>
            </a:r>
          </a:p>
          <a:p>
            <a:pPr algn="just"/>
            <a:endParaRPr lang="ru-RU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диагностическая </a:t>
            </a:r>
            <a:r>
              <a:rPr lang="ru-RU" sz="1200" dirty="0"/>
              <a:t>работа по оценке финансовой грамотности в рамках исследования PISA</a:t>
            </a:r>
            <a:r>
              <a:rPr lang="ru-RU" sz="1200" dirty="0" smtClean="0"/>
              <a:t>;</a:t>
            </a:r>
          </a:p>
          <a:p>
            <a:pPr algn="just"/>
            <a:endParaRPr lang="ru-RU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обзор </a:t>
            </a:r>
            <a:r>
              <a:rPr lang="ru-RU" sz="1200" dirty="0"/>
              <a:t>учебно-методической литературы, электронных ресурсов.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0964" y="1012388"/>
            <a:ext cx="854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Приглашенный эксперт: </a:t>
            </a:r>
            <a:r>
              <a:rPr lang="ru-RU" sz="1200" b="1" i="1" u="sng" dirty="0" smtClean="0"/>
              <a:t>Елена </a:t>
            </a:r>
            <a:r>
              <a:rPr lang="ru-RU" sz="1200" b="1" i="1" u="sng" dirty="0" err="1" smtClean="0"/>
              <a:t>Лазаревна</a:t>
            </a:r>
            <a:r>
              <a:rPr lang="ru-RU" sz="1200" b="1" i="1" u="sng" dirty="0" smtClean="0"/>
              <a:t> Рутковская</a:t>
            </a:r>
            <a:r>
              <a:rPr lang="ru-RU" sz="1200" b="1" i="1" dirty="0" smtClean="0"/>
              <a:t>, кандидат педагогических наук, старший научный сотрудник лаборатории социально-гуманитарного общего образования ФГБНУ «Институт стратегии развития образования Российской академии образования», руководитель направления «Финансовая грамотность»</a:t>
            </a:r>
            <a:endParaRPr lang="ru-RU" sz="12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40" y="2149819"/>
            <a:ext cx="1755152" cy="1755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4841" y="1780487"/>
            <a:ext cx="43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Посмотреть </a:t>
            </a:r>
            <a:r>
              <a:rPr lang="ru-RU" sz="1800" b="1" dirty="0" err="1" smtClean="0">
                <a:solidFill>
                  <a:schemeClr val="bg1"/>
                </a:solidFill>
              </a:rPr>
              <a:t>вебинар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12" y="2152650"/>
            <a:ext cx="1755152" cy="17788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49140" y="4130040"/>
            <a:ext cx="41925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https://vk.com/wall-167520276_1283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https://ok.ru/video/3825718201071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DC1763-B443-EBDA-5749-B981CCF3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092" y="903036"/>
            <a:ext cx="4048908" cy="280184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http://smenaplus.ru/wp-content/uploads/2020/03/NWN3VJdBT8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75" y="216695"/>
            <a:ext cx="444112" cy="4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62101" y="4468381"/>
            <a:ext cx="1385152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latin typeface="Arial" panose="020B0604020202020204"/>
              </a:rPr>
              <a:t>з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аявок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на участие поступило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05FBF-E9DC-DF66-07A1-B0A4801F8FBA}"/>
              </a:ext>
            </a:extLst>
          </p:cNvPr>
          <p:cNvSpPr txBox="1"/>
          <p:nvPr/>
        </p:nvSpPr>
        <p:spPr>
          <a:xfrm>
            <a:off x="618950" y="3120797"/>
            <a:ext cx="41435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Формирование основ финансовой грамотности в дошкольном возрасте, существующие практики </a:t>
            </a:r>
          </a:p>
          <a:p>
            <a:pPr marL="285750" indent="-285750">
              <a:spcBef>
                <a:spcPts val="6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Практические аспекты включения ФГ в образовательный процесс </a:t>
            </a:r>
            <a:br>
              <a:rPr lang="ru-RU" sz="1200" dirty="0"/>
            </a:br>
            <a:r>
              <a:rPr lang="ru-RU" sz="1200" dirty="0"/>
              <a:t>в соответствии с новыми ФГОС и ПООП 15-16.00</a:t>
            </a:r>
          </a:p>
          <a:p>
            <a:pPr marL="285750" indent="-285750">
              <a:spcBef>
                <a:spcPts val="6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Основные подходы к формированию финансовой грамотности в вузах России 14.00-15.00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063C3-F46C-0347-91F1-3BEB933A9E0D}"/>
              </a:ext>
            </a:extLst>
          </p:cNvPr>
          <p:cNvSpPr txBox="1"/>
          <p:nvPr/>
        </p:nvSpPr>
        <p:spPr>
          <a:xfrm>
            <a:off x="950041" y="2726120"/>
            <a:ext cx="1520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Темы вебинаров: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B1AA7-0F6F-8B92-A19F-65A77D24A5AF}"/>
              </a:ext>
            </a:extLst>
          </p:cNvPr>
          <p:cNvSpPr txBox="1"/>
          <p:nvPr/>
        </p:nvSpPr>
        <p:spPr>
          <a:xfrm>
            <a:off x="7442126" y="4450495"/>
            <a:ext cx="1259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QR-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код </a:t>
            </a:r>
            <a:br>
              <a:rPr lang="ru-RU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для подключения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9FFBED8-2038-DBE4-D328-030CD53E4B0E}"/>
              </a:ext>
            </a:extLst>
          </p:cNvPr>
          <p:cNvCxnSpPr/>
          <p:nvPr/>
        </p:nvCxnSpPr>
        <p:spPr>
          <a:xfrm>
            <a:off x="469075" y="688769"/>
            <a:ext cx="0" cy="4454731"/>
          </a:xfrm>
          <a:prstGeom prst="line">
            <a:avLst/>
          </a:prstGeom>
          <a:ln w="28575">
            <a:solidFill>
              <a:srgbClr val="0F50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реугольник 5">
            <a:extLst>
              <a:ext uri="{FF2B5EF4-FFF2-40B4-BE49-F238E27FC236}">
                <a16:creationId xmlns:a16="http://schemas.microsoft.com/office/drawing/2014/main" id="{83C90ECF-A429-EFE6-60E8-257A7EE95E6D}"/>
              </a:ext>
            </a:extLst>
          </p:cNvPr>
          <p:cNvSpPr/>
          <p:nvPr/>
        </p:nvSpPr>
        <p:spPr>
          <a:xfrm rot="16200000">
            <a:off x="397823" y="1758570"/>
            <a:ext cx="237507" cy="204747"/>
          </a:xfrm>
          <a:prstGeom prst="triangle">
            <a:avLst/>
          </a:prstGeom>
          <a:solidFill>
            <a:srgbClr val="FE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08B669-992B-383C-87C4-D02884080D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49535" y="3500086"/>
            <a:ext cx="965815" cy="9658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1D5F45-98A6-C175-5682-05774753194F}"/>
              </a:ext>
            </a:extLst>
          </p:cNvPr>
          <p:cNvSpPr txBox="1"/>
          <p:nvPr/>
        </p:nvSpPr>
        <p:spPr>
          <a:xfrm>
            <a:off x="5662101" y="3929243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E7E0D"/>
                </a:solidFill>
              </a:rPr>
              <a:t>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F2D8BE-50BB-7CD9-B635-5B9B8B37CE27}"/>
              </a:ext>
            </a:extLst>
          </p:cNvPr>
          <p:cNvSpPr txBox="1"/>
          <p:nvPr/>
        </p:nvSpPr>
        <p:spPr>
          <a:xfrm>
            <a:off x="996403" y="1604869"/>
            <a:ext cx="3664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29 и 30 апреля</a:t>
            </a:r>
            <a:br>
              <a:rPr lang="ru-RU" sz="1200" dirty="0"/>
            </a:br>
            <a:r>
              <a:rPr lang="ru-RU" sz="1200" b="0" dirty="0"/>
              <a:t>Цифровое деловое пространство</a:t>
            </a:r>
            <a:r>
              <a:rPr lang="ru-RU" sz="1200" dirty="0"/>
              <a:t>, </a:t>
            </a:r>
            <a:r>
              <a:rPr lang="ru-RU" sz="1200" b="0" dirty="0"/>
              <a:t>Покровка, 47</a:t>
            </a:r>
            <a:br>
              <a:rPr lang="ru-RU" sz="1200" b="0" dirty="0"/>
            </a:br>
            <a:r>
              <a:rPr lang="en-US" sz="1200" b="0" u="sng" dirty="0" err="1">
                <a:solidFill>
                  <a:srgbClr val="0F50A1"/>
                </a:solidFill>
              </a:rPr>
              <a:t>online.mmco-expo.ru</a:t>
            </a:r>
            <a:endParaRPr lang="ru-RU" sz="1200" dirty="0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12F27BF7-EBD0-8017-38F9-94667E4F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ММСО-2022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C3D35B6-64DF-8D20-53FE-2F4A2897C0FF}"/>
              </a:ext>
            </a:extLst>
          </p:cNvPr>
          <p:cNvSpPr/>
          <p:nvPr/>
        </p:nvSpPr>
        <p:spPr>
          <a:xfrm>
            <a:off x="996403" y="916904"/>
            <a:ext cx="2790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F50A1"/>
                </a:solidFill>
              </a:rPr>
              <a:t>Московский международный салон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620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41F9918C-AE42-30A3-A61F-957C73E4C522}"/>
              </a:ext>
            </a:extLst>
          </p:cNvPr>
          <p:cNvSpPr/>
          <p:nvPr/>
        </p:nvSpPr>
        <p:spPr>
          <a:xfrm>
            <a:off x="3375378" y="-16933"/>
            <a:ext cx="5802489" cy="5181600"/>
          </a:xfrm>
          <a:custGeom>
            <a:avLst/>
            <a:gdLst>
              <a:gd name="connsiteX0" fmla="*/ 4334933 w 5802489"/>
              <a:gd name="connsiteY0" fmla="*/ 22577 h 5181600"/>
              <a:gd name="connsiteX1" fmla="*/ 0 w 5802489"/>
              <a:gd name="connsiteY1" fmla="*/ 5181600 h 5181600"/>
              <a:gd name="connsiteX2" fmla="*/ 5802489 w 5802489"/>
              <a:gd name="connsiteY2" fmla="*/ 5181600 h 5181600"/>
              <a:gd name="connsiteX3" fmla="*/ 5802489 w 5802489"/>
              <a:gd name="connsiteY3" fmla="*/ 0 h 5181600"/>
              <a:gd name="connsiteX4" fmla="*/ 4334933 w 5802489"/>
              <a:gd name="connsiteY4" fmla="*/ 22577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489" h="5181600">
                <a:moveTo>
                  <a:pt x="4334933" y="22577"/>
                </a:moveTo>
                <a:lnTo>
                  <a:pt x="0" y="5181600"/>
                </a:lnTo>
                <a:lnTo>
                  <a:pt x="5802489" y="5181600"/>
                </a:lnTo>
                <a:lnTo>
                  <a:pt x="5802489" y="0"/>
                </a:lnTo>
                <a:lnTo>
                  <a:pt x="4334933" y="22577"/>
                </a:lnTo>
                <a:close/>
              </a:path>
            </a:pathLst>
          </a:cu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611600" cy="426244"/>
          </a:xfrm>
        </p:spPr>
        <p:txBody>
          <a:bodyPr>
            <a:noAutofit/>
          </a:bodyPr>
          <a:lstStyle/>
          <a:p>
            <a:r>
              <a:rPr lang="ru-RU" sz="2000" dirty="0"/>
              <a:t>«Финансовая культура»</a:t>
            </a:r>
            <a:r>
              <a:rPr lang="en-US" sz="2000" dirty="0"/>
              <a:t> </a:t>
            </a:r>
            <a:r>
              <a:rPr lang="ru-RU" sz="2000" dirty="0"/>
              <a:t>и соцсети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DB9B2E-BDA1-1F46-9759-A65984815934}"/>
              </a:ext>
            </a:extLst>
          </p:cNvPr>
          <p:cNvGrpSpPr/>
          <p:nvPr/>
        </p:nvGrpSpPr>
        <p:grpSpPr>
          <a:xfrm>
            <a:off x="5730402" y="725897"/>
            <a:ext cx="3448913" cy="3577050"/>
            <a:chOff x="4767354" y="904775"/>
            <a:chExt cx="3962759" cy="410998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EBC2F3F-D05E-6141-BE74-36F1B54D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90993" y="1195241"/>
              <a:ext cx="3539120" cy="27992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58D26C5-B2C3-8D44-B968-DEF0BC5AE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60" t="9234" r="29930" b="10859"/>
            <a:stretch/>
          </p:blipFill>
          <p:spPr>
            <a:xfrm>
              <a:off x="4767354" y="904775"/>
              <a:ext cx="3962759" cy="410998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ECC35D-229F-274C-86F2-F09EA0CF966C}"/>
              </a:ext>
            </a:extLst>
          </p:cNvPr>
          <p:cNvSpPr txBox="1"/>
          <p:nvPr/>
        </p:nvSpPr>
        <p:spPr>
          <a:xfrm>
            <a:off x="558543" y="1056567"/>
            <a:ext cx="3617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Статьи о финансах</a:t>
            </a:r>
            <a:br>
              <a:rPr lang="ru-RU" sz="1200" b="1" dirty="0"/>
            </a:br>
            <a:r>
              <a:rPr lang="ru-RU" sz="1200" dirty="0"/>
              <a:t>Актуальная информация простым языком </a:t>
            </a:r>
            <a:br>
              <a:rPr lang="ru-RU" sz="1200" dirty="0"/>
            </a:br>
            <a:r>
              <a:rPr lang="ru-RU" sz="1200" dirty="0"/>
              <a:t>в доступной форме</a:t>
            </a:r>
          </a:p>
          <a:p>
            <a:pPr marL="285750" indent="-285750">
              <a:spcBef>
                <a:spcPts val="12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Преподавательская</a:t>
            </a:r>
            <a:br>
              <a:rPr lang="ru-RU" sz="1200" b="1" dirty="0"/>
            </a:br>
            <a:r>
              <a:rPr lang="ru-RU" sz="1200" dirty="0"/>
              <a:t>Учебно-методические материалы </a:t>
            </a:r>
            <a:br>
              <a:rPr lang="ru-RU" sz="1200" dirty="0"/>
            </a:br>
            <a:r>
              <a:rPr lang="ru-RU" sz="1200" dirty="0"/>
              <a:t>для учителей, учеников и их родителей</a:t>
            </a:r>
          </a:p>
          <a:p>
            <a:pPr marL="285750" indent="-285750">
              <a:spcBef>
                <a:spcPts val="12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Игровая</a:t>
            </a:r>
            <a:br>
              <a:rPr lang="ru-RU" sz="1200" b="1" dirty="0"/>
            </a:br>
            <a:r>
              <a:rPr lang="ru-RU" sz="1200" dirty="0"/>
              <a:t>Онлайн-игры по финансовой грамотности</a:t>
            </a:r>
          </a:p>
          <a:p>
            <a:pPr marL="285750" indent="-285750">
              <a:spcBef>
                <a:spcPts val="12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b="1" dirty="0"/>
              <a:t>Грабли </a:t>
            </a:r>
            <a:br>
              <a:rPr lang="ru-RU" sz="1200" b="1" dirty="0"/>
            </a:br>
            <a:r>
              <a:rPr lang="ru-RU" sz="1200" dirty="0"/>
              <a:t>Учимся на чужих ошибках </a:t>
            </a:r>
            <a:br>
              <a:rPr lang="ru-RU" sz="1200" dirty="0"/>
            </a:br>
            <a:r>
              <a:rPr lang="ru-RU" sz="1200" dirty="0"/>
              <a:t>(каталог мошеннических схем)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F85C40AB-A5C8-1141-920C-25AC9DEE546B}"/>
              </a:ext>
            </a:extLst>
          </p:cNvPr>
          <p:cNvSpPr/>
          <p:nvPr/>
        </p:nvSpPr>
        <p:spPr>
          <a:xfrm>
            <a:off x="266463" y="3949358"/>
            <a:ext cx="3434449" cy="977447"/>
          </a:xfrm>
          <a:prstGeom prst="roundRect">
            <a:avLst/>
          </a:prstGeom>
          <a:solidFill>
            <a:srgbClr val="F8F6F3"/>
          </a:solidFill>
          <a:ln>
            <a:solidFill>
              <a:srgbClr val="0F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1827A8-40BF-E04D-A0D3-290992C42BE0}"/>
              </a:ext>
            </a:extLst>
          </p:cNvPr>
          <p:cNvSpPr txBox="1"/>
          <p:nvPr/>
        </p:nvSpPr>
        <p:spPr>
          <a:xfrm>
            <a:off x="385980" y="4239566"/>
            <a:ext cx="178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D7E0D"/>
                </a:solidFill>
              </a:rPr>
              <a:t>9,88 </a:t>
            </a:r>
            <a:r>
              <a:rPr lang="ru-RU" sz="2400" b="1" dirty="0">
                <a:solidFill>
                  <a:srgbClr val="FD7E0D"/>
                </a:solidFill>
              </a:rPr>
              <a:t>млн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7ADB69-7803-9A48-BDE4-703C99B6FFC2}"/>
              </a:ext>
            </a:extLst>
          </p:cNvPr>
          <p:cNvSpPr txBox="1"/>
          <p:nvPr/>
        </p:nvSpPr>
        <p:spPr>
          <a:xfrm>
            <a:off x="385980" y="4044727"/>
            <a:ext cx="3116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Финкульт</a:t>
            </a:r>
            <a:r>
              <a:rPr lang="ru-RU" sz="1100" dirty="0"/>
              <a:t>: уникальных посетителей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F92981-8F03-0CA1-CAAB-90976DD3E826}"/>
              </a:ext>
            </a:extLst>
          </p:cNvPr>
          <p:cNvSpPr txBox="1"/>
          <p:nvPr/>
        </p:nvSpPr>
        <p:spPr>
          <a:xfrm>
            <a:off x="2031961" y="4261667"/>
            <a:ext cx="171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D7E0D"/>
                </a:solidFill>
              </a:rPr>
              <a:t>817</a:t>
            </a:r>
            <a:r>
              <a:rPr lang="en-US" sz="2400" b="1" dirty="0">
                <a:solidFill>
                  <a:srgbClr val="FD7E0D"/>
                </a:solidFill>
              </a:rPr>
              <a:t>,4 </a:t>
            </a:r>
            <a:r>
              <a:rPr lang="ru-RU" sz="2400" b="1" dirty="0" err="1">
                <a:solidFill>
                  <a:srgbClr val="FD7E0D"/>
                </a:solidFill>
              </a:rPr>
              <a:t>тыс</a:t>
            </a:r>
            <a:endParaRPr lang="ru-RU" sz="2400" b="1" dirty="0">
              <a:solidFill>
                <a:srgbClr val="FD7E0D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440396-4286-944E-3A18-4C3C218D0D0D}"/>
              </a:ext>
            </a:extLst>
          </p:cNvPr>
          <p:cNvSpPr txBox="1"/>
          <p:nvPr/>
        </p:nvSpPr>
        <p:spPr>
          <a:xfrm>
            <a:off x="2047754" y="4634035"/>
            <a:ext cx="931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D7E0D"/>
                </a:solidFill>
              </a:rPr>
              <a:t>в месяц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EB88F6-B209-300E-216E-8F94645E9E4C}"/>
              </a:ext>
            </a:extLst>
          </p:cNvPr>
          <p:cNvSpPr txBox="1"/>
          <p:nvPr/>
        </p:nvSpPr>
        <p:spPr>
          <a:xfrm>
            <a:off x="385980" y="4634035"/>
            <a:ext cx="9318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D7E0D"/>
                </a:solidFill>
              </a:rPr>
              <a:t>в год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7FE1DCF7-1A6A-94CE-BD69-A1B7237038C4}"/>
              </a:ext>
            </a:extLst>
          </p:cNvPr>
          <p:cNvSpPr/>
          <p:nvPr/>
        </p:nvSpPr>
        <p:spPr>
          <a:xfrm>
            <a:off x="3835700" y="3949357"/>
            <a:ext cx="1952088" cy="977447"/>
          </a:xfrm>
          <a:prstGeom prst="roundRect">
            <a:avLst/>
          </a:prstGeom>
          <a:solidFill>
            <a:srgbClr val="F8F6F3"/>
          </a:solidFill>
          <a:ln>
            <a:solidFill>
              <a:srgbClr val="0F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620C7B-CB1B-D74F-C93D-393424498910}"/>
              </a:ext>
            </a:extLst>
          </p:cNvPr>
          <p:cNvSpPr txBox="1"/>
          <p:nvPr/>
        </p:nvSpPr>
        <p:spPr>
          <a:xfrm>
            <a:off x="3964240" y="4270343"/>
            <a:ext cx="171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D7E0D"/>
                </a:solidFill>
              </a:rPr>
              <a:t>34,4 млн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EF83F0-6FDE-D3CE-26A2-B4BBC325EA37}"/>
              </a:ext>
            </a:extLst>
          </p:cNvPr>
          <p:cNvSpPr txBox="1"/>
          <p:nvPr/>
        </p:nvSpPr>
        <p:spPr>
          <a:xfrm>
            <a:off x="3961649" y="4056144"/>
            <a:ext cx="18261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Просмотры в соцсетях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5D2584-6371-A329-009F-EA7B03C86B8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324" y="2587359"/>
            <a:ext cx="333731" cy="3337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9ABB8C-F4C7-E8E2-F0BE-9918FB2F0B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11" y="2137229"/>
            <a:ext cx="333731" cy="3337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C0C886-D5BC-720B-AC2A-96414274A6F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325" y="1706601"/>
            <a:ext cx="333731" cy="3337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E04723-A91D-063B-A5D4-FE54F08D4B05}"/>
              </a:ext>
            </a:extLst>
          </p:cNvPr>
          <p:cNvSpPr txBox="1"/>
          <p:nvPr/>
        </p:nvSpPr>
        <p:spPr>
          <a:xfrm>
            <a:off x="3989260" y="4633595"/>
            <a:ext cx="11725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D7E0D"/>
                </a:solidFill>
              </a:rPr>
              <a:t>совокупно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7FE1DCF7-1A6A-94CE-BD69-A1B7237038C4}"/>
              </a:ext>
            </a:extLst>
          </p:cNvPr>
          <p:cNvSpPr/>
          <p:nvPr/>
        </p:nvSpPr>
        <p:spPr>
          <a:xfrm>
            <a:off x="5941347" y="3948162"/>
            <a:ext cx="2880919" cy="977447"/>
          </a:xfrm>
          <a:prstGeom prst="roundRect">
            <a:avLst/>
          </a:prstGeom>
          <a:solidFill>
            <a:srgbClr val="F8F6F3"/>
          </a:solidFill>
          <a:ln>
            <a:solidFill>
              <a:srgbClr val="0F5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620C7B-CB1B-D74F-C93D-393424498910}"/>
              </a:ext>
            </a:extLst>
          </p:cNvPr>
          <p:cNvSpPr txBox="1"/>
          <p:nvPr/>
        </p:nvSpPr>
        <p:spPr>
          <a:xfrm>
            <a:off x="6010374" y="4261666"/>
            <a:ext cx="107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D7E0D"/>
                </a:solidFill>
              </a:rPr>
              <a:t>3 млн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EF83F0-6FDE-D3CE-26A2-B4BBC325EA37}"/>
              </a:ext>
            </a:extLst>
          </p:cNvPr>
          <p:cNvSpPr txBox="1"/>
          <p:nvPr/>
        </p:nvSpPr>
        <p:spPr>
          <a:xfrm>
            <a:off x="6025802" y="4041337"/>
            <a:ext cx="2609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Просмотры блога «Деньги для дела»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E04723-A91D-063B-A5D4-FE54F08D4B05}"/>
              </a:ext>
            </a:extLst>
          </p:cNvPr>
          <p:cNvSpPr txBox="1"/>
          <p:nvPr/>
        </p:nvSpPr>
        <p:spPr>
          <a:xfrm>
            <a:off x="6034048" y="4633664"/>
            <a:ext cx="1082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D7E0D"/>
                </a:solidFill>
              </a:rPr>
              <a:t>15 роликов</a:t>
            </a:r>
          </a:p>
        </p:txBody>
      </p: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id="{26EA2DA7-FAB2-758B-86B7-3AAA74BA1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</p:spPr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96" y="360057"/>
            <a:ext cx="4908590" cy="426244"/>
          </a:xfrm>
        </p:spPr>
        <p:txBody>
          <a:bodyPr>
            <a:noAutofit/>
          </a:bodyPr>
          <a:lstStyle/>
          <a:p>
            <a:r>
              <a:rPr lang="ru-RU" dirty="0"/>
              <a:t>Материалы по финансовой грамотности в помощь педагогу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52023-6999-8B43-AE61-658646CE0D0D}"/>
              </a:ext>
            </a:extLst>
          </p:cNvPr>
          <p:cNvSpPr txBox="1"/>
          <p:nvPr/>
        </p:nvSpPr>
        <p:spPr>
          <a:xfrm>
            <a:off x="1021562" y="3176306"/>
            <a:ext cx="139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Парциальная программа по экономическому воспитанию дошкольников с комплектом демонстрационных и методических материалов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8F20869-C47E-7549-91F1-5DE68C80FE73}"/>
              </a:ext>
            </a:extLst>
          </p:cNvPr>
          <p:cNvSpPr/>
          <p:nvPr/>
        </p:nvSpPr>
        <p:spPr>
          <a:xfrm>
            <a:off x="9573633" y="-1571069"/>
            <a:ext cx="1965960" cy="40971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Смотреть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A9D1D-8110-B445-915C-9B37BBC9A94A}"/>
              </a:ext>
            </a:extLst>
          </p:cNvPr>
          <p:cNvSpPr txBox="1"/>
          <p:nvPr/>
        </p:nvSpPr>
        <p:spPr>
          <a:xfrm>
            <a:off x="2407275" y="3176306"/>
            <a:ext cx="146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Учебно-методический комплекс для начальной школы «Введение в финансовую грамотность»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132F6CA-45BA-C34E-B39B-5F583F7FA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76839" y="236278"/>
            <a:ext cx="1238648" cy="3870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3DDA6D7-9D32-FD44-AF8A-1CDBDA799B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57543" y="2027847"/>
            <a:ext cx="720000" cy="720000"/>
          </a:xfrm>
          <a:prstGeom prst="rect">
            <a:avLst/>
          </a:prstGeom>
          <a:ln w="12700"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61C96D-8900-474F-BDE4-06E4C5D584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99685" y="2027847"/>
            <a:ext cx="720000" cy="720000"/>
          </a:xfrm>
          <a:prstGeom prst="rect">
            <a:avLst/>
          </a:prstGeom>
          <a:ln w="12700"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3DF699-A903-9147-AAB4-CD6AE58891B7}"/>
              </a:ext>
            </a:extLst>
          </p:cNvPr>
          <p:cNvSpPr txBox="1"/>
          <p:nvPr/>
        </p:nvSpPr>
        <p:spPr>
          <a:xfrm>
            <a:off x="3992822" y="3176306"/>
            <a:ext cx="121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Сборник материалов для детей-сирот «Деньги»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C11226-CD41-0C41-A869-AC8DB243400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41827" y="2027848"/>
            <a:ext cx="720000" cy="720000"/>
          </a:xfrm>
          <a:prstGeom prst="rect">
            <a:avLst/>
          </a:prstGeom>
          <a:ln w="12700"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71607BF-2AF8-984D-8EBF-69AC169A747A}"/>
              </a:ext>
            </a:extLst>
          </p:cNvPr>
          <p:cNvSpPr txBox="1"/>
          <p:nvPr/>
        </p:nvSpPr>
        <p:spPr>
          <a:xfrm>
            <a:off x="5410478" y="3176305"/>
            <a:ext cx="126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Сборник материалов для</a:t>
            </a:r>
            <a:r>
              <a:rPr lang="ru-RU" sz="800" dirty="0">
                <a:solidFill>
                  <a:srgbClr val="000000"/>
                </a:solidFill>
                <a:latin typeface="Arial" panose="020B0604020202020204"/>
              </a:rPr>
              <a:t> детей-сирот «Финансовое мошенничество»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E3C61F-8559-234E-BE42-1F62A79BD7D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83969" y="2027847"/>
            <a:ext cx="720000" cy="720000"/>
          </a:xfrm>
          <a:prstGeom prst="rect">
            <a:avLst/>
          </a:prstGeom>
          <a:ln w="12700"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92CFBA9-9848-294B-8D55-BCE75475EE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126111" y="2027847"/>
            <a:ext cx="720000" cy="720000"/>
          </a:xfrm>
          <a:prstGeom prst="rect">
            <a:avLst/>
          </a:prstGeom>
          <a:ln w="12700">
            <a:noFill/>
          </a:ln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3484E4E-EEEF-BCC9-2BBB-F55ABB9AFE96}"/>
              </a:ext>
            </a:extLst>
          </p:cNvPr>
          <p:cNvSpPr/>
          <p:nvPr/>
        </p:nvSpPr>
        <p:spPr>
          <a:xfrm>
            <a:off x="1135862" y="1230870"/>
            <a:ext cx="7291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20D26"/>
              </a:buClr>
            </a:pPr>
            <a:r>
              <a:rPr lang="en-US" sz="1400" b="1" dirty="0">
                <a:solidFill>
                  <a:srgbClr val="0F50A1"/>
                </a:solidFill>
              </a:rPr>
              <a:t>QR</a:t>
            </a:r>
            <a:r>
              <a:rPr lang="ru-RU" sz="1400" b="1" dirty="0">
                <a:solidFill>
                  <a:srgbClr val="0F50A1"/>
                </a:solidFill>
              </a:rPr>
              <a:t>-коды на полезные материалы из раздела «Преподавательская» на портале «Финансовая культура» и вебинары: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141C5C-F462-0FE1-A192-A5DC40F964E5}"/>
              </a:ext>
            </a:extLst>
          </p:cNvPr>
          <p:cNvSpPr txBox="1"/>
          <p:nvPr/>
        </p:nvSpPr>
        <p:spPr>
          <a:xfrm>
            <a:off x="6808852" y="3176305"/>
            <a:ext cx="1368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Учебно-методический комплект для вузов «Финансовая грамотность»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FC9609EF-38FC-48AE-5F7F-678061815474}"/>
              </a:ext>
            </a:extLst>
          </p:cNvPr>
          <p:cNvSpPr/>
          <p:nvPr/>
        </p:nvSpPr>
        <p:spPr>
          <a:xfrm>
            <a:off x="1275908" y="2891419"/>
            <a:ext cx="883270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дошкольники</a:t>
            </a: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77481E2E-7BCD-CBAC-4067-54D25B647F66}"/>
              </a:ext>
            </a:extLst>
          </p:cNvPr>
          <p:cNvSpPr/>
          <p:nvPr/>
        </p:nvSpPr>
        <p:spPr>
          <a:xfrm>
            <a:off x="2718050" y="2891419"/>
            <a:ext cx="883270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начальная школа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DBEAB1E3-C1B0-2F4B-0A47-808E222B8A19}"/>
              </a:ext>
            </a:extLst>
          </p:cNvPr>
          <p:cNvSpPr/>
          <p:nvPr/>
        </p:nvSpPr>
        <p:spPr>
          <a:xfrm>
            <a:off x="4160192" y="2891994"/>
            <a:ext cx="883270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дети-сироты</a:t>
            </a: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06D578F8-AFF9-ED6C-7FF5-8C5D62719535}"/>
              </a:ext>
            </a:extLst>
          </p:cNvPr>
          <p:cNvSpPr/>
          <p:nvPr/>
        </p:nvSpPr>
        <p:spPr>
          <a:xfrm>
            <a:off x="5602334" y="2893952"/>
            <a:ext cx="883270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дети-сироты</a:t>
            </a: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EDF4959B-C5DD-E7C2-859E-1B20A2E633A6}"/>
              </a:ext>
            </a:extLst>
          </p:cNvPr>
          <p:cNvSpPr/>
          <p:nvPr/>
        </p:nvSpPr>
        <p:spPr>
          <a:xfrm>
            <a:off x="7044476" y="2898014"/>
            <a:ext cx="883270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студенты</a:t>
            </a:r>
          </a:p>
        </p:txBody>
      </p:sp>
      <p:sp>
        <p:nvSpPr>
          <p:cNvPr id="64" name="Номер слайда 2">
            <a:extLst>
              <a:ext uri="{FF2B5EF4-FFF2-40B4-BE49-F238E27FC236}">
                <a16:creationId xmlns:a16="http://schemas.microsoft.com/office/drawing/2014/main" id="{CAF41529-9378-0900-9618-1E8E2C73B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</p:spPr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4CF8A862-C25B-C7A4-9589-9896236CAE00}"/>
              </a:ext>
            </a:extLst>
          </p:cNvPr>
          <p:cNvSpPr/>
          <p:nvPr/>
        </p:nvSpPr>
        <p:spPr>
          <a:xfrm>
            <a:off x="687995" y="1150325"/>
            <a:ext cx="3737465" cy="861773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50" dirty="0">
                <a:solidFill>
                  <a:schemeClr val="bg1"/>
                </a:solidFill>
              </a:rPr>
              <a:t>ФГОС – обязательные требования к основным образовательным программам, реализуемые </a:t>
            </a:r>
            <a:endParaRPr lang="ru-RU" sz="1050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1050" dirty="0" smtClean="0">
                <a:solidFill>
                  <a:schemeClr val="bg1"/>
                </a:solidFill>
              </a:rPr>
              <a:t>в </a:t>
            </a:r>
            <a:r>
              <a:rPr lang="ru-RU" sz="1050" dirty="0">
                <a:solidFill>
                  <a:schemeClr val="bg1"/>
                </a:solidFill>
              </a:rPr>
              <a:t>образовательных учреждениях</a:t>
            </a:r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8E4C3514-1456-4F51-3965-6B7D82295E85}"/>
              </a:ext>
            </a:extLst>
          </p:cNvPr>
          <p:cNvSpPr/>
          <p:nvPr/>
        </p:nvSpPr>
        <p:spPr>
          <a:xfrm>
            <a:off x="4256712" y="2416798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9ACDA037-F7B9-6BBE-498B-8D205AF30655}"/>
              </a:ext>
            </a:extLst>
          </p:cNvPr>
          <p:cNvSpPr/>
          <p:nvPr/>
        </p:nvSpPr>
        <p:spPr>
          <a:xfrm>
            <a:off x="7105492" y="2412720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C7376E59-E6AF-8FE5-3F93-7602D7FE2042}"/>
              </a:ext>
            </a:extLst>
          </p:cNvPr>
          <p:cNvSpPr/>
          <p:nvPr/>
        </p:nvSpPr>
        <p:spPr>
          <a:xfrm>
            <a:off x="1311213" y="2414120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9F5502-B33D-694F-A855-310CB379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82" y="348494"/>
            <a:ext cx="6118946" cy="426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Федеральные государственные образовательные стандарты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623141" y="3434699"/>
            <a:ext cx="2015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Введена общая компетенция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6273556" y="3434698"/>
            <a:ext cx="2563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Включена универсальная компетенция по финансовой грамотности </a:t>
            </a:r>
            <a:r>
              <a:rPr kumimoji="0" lang="ru-RU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«Экономическая культура, в т.ч. финансовая грамотность»</a:t>
            </a:r>
          </a:p>
        </p:txBody>
      </p:sp>
      <p:grpSp>
        <p:nvGrpSpPr>
          <p:cNvPr id="365" name="Рисунок 813">
            <a:extLst>
              <a:ext uri="{FF2B5EF4-FFF2-40B4-BE49-F238E27FC236}">
                <a16:creationId xmlns:a16="http://schemas.microsoft.com/office/drawing/2014/main" id="{2B990792-1817-4414-8891-1A725EFA6A7F}"/>
              </a:ext>
            </a:extLst>
          </p:cNvPr>
          <p:cNvGrpSpPr>
            <a:grpSpLocks noChangeAspect="1"/>
          </p:cNvGrpSpPr>
          <p:nvPr/>
        </p:nvGrpSpPr>
        <p:grpSpPr>
          <a:xfrm>
            <a:off x="581761" y="3997794"/>
            <a:ext cx="164307" cy="164307"/>
            <a:chOff x="2465774" y="5838718"/>
            <a:chExt cx="704850" cy="704850"/>
          </a:xfrm>
          <a:solidFill>
            <a:srgbClr val="0F50A1"/>
          </a:solidFill>
        </p:grpSpPr>
        <p:sp>
          <p:nvSpPr>
            <p:cNvPr id="366" name="Полилиния: фигура 815">
              <a:extLst>
                <a:ext uri="{FF2B5EF4-FFF2-40B4-BE49-F238E27FC236}">
                  <a16:creationId xmlns:a16="http://schemas.microsoft.com/office/drawing/2014/main" id="{892A0ACF-C32F-4E0F-8C8D-9FBE88739D6A}"/>
                </a:ext>
              </a:extLst>
            </p:cNvPr>
            <p:cNvSpPr/>
            <p:nvPr/>
          </p:nvSpPr>
          <p:spPr>
            <a:xfrm>
              <a:off x="2465774" y="5838718"/>
              <a:ext cx="695325" cy="695325"/>
            </a:xfrm>
            <a:custGeom>
              <a:avLst/>
              <a:gdLst>
                <a:gd name="connsiteX0" fmla="*/ 351473 w 695325"/>
                <a:gd name="connsiteY0" fmla="*/ 703898 h 695325"/>
                <a:gd name="connsiteX1" fmla="*/ 0 w 695325"/>
                <a:gd name="connsiteY1" fmla="*/ 351473 h 695325"/>
                <a:gd name="connsiteX2" fmla="*/ 351473 w 695325"/>
                <a:gd name="connsiteY2" fmla="*/ 0 h 695325"/>
                <a:gd name="connsiteX3" fmla="*/ 702945 w 695325"/>
                <a:gd name="connsiteY3" fmla="*/ 351473 h 695325"/>
                <a:gd name="connsiteX4" fmla="*/ 351473 w 695325"/>
                <a:gd name="connsiteY4" fmla="*/ 703898 h 695325"/>
                <a:gd name="connsiteX5" fmla="*/ 351473 w 695325"/>
                <a:gd name="connsiteY5" fmla="*/ 19050 h 695325"/>
                <a:gd name="connsiteX6" fmla="*/ 19050 w 695325"/>
                <a:gd name="connsiteY6" fmla="*/ 351473 h 695325"/>
                <a:gd name="connsiteX7" fmla="*/ 351473 w 695325"/>
                <a:gd name="connsiteY7" fmla="*/ 683895 h 695325"/>
                <a:gd name="connsiteX8" fmla="*/ 683895 w 695325"/>
                <a:gd name="connsiteY8" fmla="*/ 351473 h 695325"/>
                <a:gd name="connsiteX9" fmla="*/ 351473 w 695325"/>
                <a:gd name="connsiteY9" fmla="*/ 190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25" h="695325">
                  <a:moveTo>
                    <a:pt x="351473" y="703898"/>
                  </a:moveTo>
                  <a:cubicBezTo>
                    <a:pt x="158115" y="703898"/>
                    <a:pt x="0" y="545783"/>
                    <a:pt x="0" y="351473"/>
                  </a:cubicBezTo>
                  <a:cubicBezTo>
                    <a:pt x="0" y="157163"/>
                    <a:pt x="158115" y="0"/>
                    <a:pt x="351473" y="0"/>
                  </a:cubicBezTo>
                  <a:cubicBezTo>
                    <a:pt x="545783" y="0"/>
                    <a:pt x="702945" y="158115"/>
                    <a:pt x="702945" y="351473"/>
                  </a:cubicBezTo>
                  <a:cubicBezTo>
                    <a:pt x="702945" y="544830"/>
                    <a:pt x="545783" y="703898"/>
                    <a:pt x="351473" y="703898"/>
                  </a:cubicBezTo>
                  <a:close/>
                  <a:moveTo>
                    <a:pt x="351473" y="19050"/>
                  </a:moveTo>
                  <a:cubicBezTo>
                    <a:pt x="168593" y="19050"/>
                    <a:pt x="19050" y="168593"/>
                    <a:pt x="19050" y="351473"/>
                  </a:cubicBezTo>
                  <a:cubicBezTo>
                    <a:pt x="19050" y="534353"/>
                    <a:pt x="168593" y="683895"/>
                    <a:pt x="351473" y="683895"/>
                  </a:cubicBezTo>
                  <a:cubicBezTo>
                    <a:pt x="535305" y="683895"/>
                    <a:pt x="683895" y="534353"/>
                    <a:pt x="683895" y="351473"/>
                  </a:cubicBezTo>
                  <a:cubicBezTo>
                    <a:pt x="683895" y="168593"/>
                    <a:pt x="535305" y="19050"/>
                    <a:pt x="351473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7" name="Полилиния: фигура 816">
              <a:extLst>
                <a:ext uri="{FF2B5EF4-FFF2-40B4-BE49-F238E27FC236}">
                  <a16:creationId xmlns:a16="http://schemas.microsoft.com/office/drawing/2014/main" id="{FFBDA180-B390-48F9-9FFF-E2878B9BE26D}"/>
                </a:ext>
              </a:extLst>
            </p:cNvPr>
            <p:cNvSpPr/>
            <p:nvPr/>
          </p:nvSpPr>
          <p:spPr>
            <a:xfrm>
              <a:off x="2579121" y="5952065"/>
              <a:ext cx="476250" cy="476250"/>
            </a:xfrm>
            <a:custGeom>
              <a:avLst/>
              <a:gdLst>
                <a:gd name="connsiteX0" fmla="*/ 238125 w 476250"/>
                <a:gd name="connsiteY0" fmla="*/ 476250 h 476250"/>
                <a:gd name="connsiteX1" fmla="*/ 0 w 476250"/>
                <a:gd name="connsiteY1" fmla="*/ 238125 h 476250"/>
                <a:gd name="connsiteX2" fmla="*/ 238125 w 476250"/>
                <a:gd name="connsiteY2" fmla="*/ 0 h 476250"/>
                <a:gd name="connsiteX3" fmla="*/ 476250 w 476250"/>
                <a:gd name="connsiteY3" fmla="*/ 238125 h 476250"/>
                <a:gd name="connsiteX4" fmla="*/ 238125 w 476250"/>
                <a:gd name="connsiteY4" fmla="*/ 476250 h 476250"/>
                <a:gd name="connsiteX5" fmla="*/ 238125 w 476250"/>
                <a:gd name="connsiteY5" fmla="*/ 20003 h 476250"/>
                <a:gd name="connsiteX6" fmla="*/ 19050 w 476250"/>
                <a:gd name="connsiteY6" fmla="*/ 239078 h 476250"/>
                <a:gd name="connsiteX7" fmla="*/ 238125 w 476250"/>
                <a:gd name="connsiteY7" fmla="*/ 458153 h 476250"/>
                <a:gd name="connsiteX8" fmla="*/ 457200 w 476250"/>
                <a:gd name="connsiteY8" fmla="*/ 239078 h 476250"/>
                <a:gd name="connsiteX9" fmla="*/ 238125 w 476250"/>
                <a:gd name="connsiteY9" fmla="*/ 200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0" h="476250">
                  <a:moveTo>
                    <a:pt x="238125" y="476250"/>
                  </a:moveTo>
                  <a:cubicBezTo>
                    <a:pt x="106680" y="476250"/>
                    <a:pt x="0" y="369570"/>
                    <a:pt x="0" y="238125"/>
                  </a:cubicBezTo>
                  <a:cubicBezTo>
                    <a:pt x="0" y="106680"/>
                    <a:pt x="106680" y="0"/>
                    <a:pt x="238125" y="0"/>
                  </a:cubicBezTo>
                  <a:cubicBezTo>
                    <a:pt x="369570" y="0"/>
                    <a:pt x="476250" y="106680"/>
                    <a:pt x="476250" y="238125"/>
                  </a:cubicBezTo>
                  <a:cubicBezTo>
                    <a:pt x="476250" y="369570"/>
                    <a:pt x="369570" y="476250"/>
                    <a:pt x="238125" y="476250"/>
                  </a:cubicBezTo>
                  <a:close/>
                  <a:moveTo>
                    <a:pt x="238125" y="20003"/>
                  </a:moveTo>
                  <a:cubicBezTo>
                    <a:pt x="117158" y="20003"/>
                    <a:pt x="19050" y="118110"/>
                    <a:pt x="19050" y="239078"/>
                  </a:cubicBezTo>
                  <a:cubicBezTo>
                    <a:pt x="19050" y="360045"/>
                    <a:pt x="117158" y="458153"/>
                    <a:pt x="238125" y="458153"/>
                  </a:cubicBezTo>
                  <a:cubicBezTo>
                    <a:pt x="359093" y="458153"/>
                    <a:pt x="457200" y="360045"/>
                    <a:pt x="457200" y="239078"/>
                  </a:cubicBezTo>
                  <a:cubicBezTo>
                    <a:pt x="457200" y="118110"/>
                    <a:pt x="359093" y="20003"/>
                    <a:pt x="238125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Полилиния: фигура 817">
              <a:extLst>
                <a:ext uri="{FF2B5EF4-FFF2-40B4-BE49-F238E27FC236}">
                  <a16:creationId xmlns:a16="http://schemas.microsoft.com/office/drawing/2014/main" id="{F21DEF26-6AEF-4614-ACFA-91F3EAFEB3A0}"/>
                </a:ext>
              </a:extLst>
            </p:cNvPr>
            <p:cNvSpPr/>
            <p:nvPr/>
          </p:nvSpPr>
          <p:spPr>
            <a:xfrm>
              <a:off x="2788151" y="6090610"/>
              <a:ext cx="133350" cy="161925"/>
            </a:xfrm>
            <a:custGeom>
              <a:avLst/>
              <a:gdLst>
                <a:gd name="connsiteX0" fmla="*/ 9093 w 133350"/>
                <a:gd name="connsiteY0" fmla="*/ 162445 h 161925"/>
                <a:gd name="connsiteX1" fmla="*/ 3378 w 133350"/>
                <a:gd name="connsiteY1" fmla="*/ 160540 h 161925"/>
                <a:gd name="connsiteX2" fmla="*/ 2425 w 133350"/>
                <a:gd name="connsiteY2" fmla="*/ 147205 h 161925"/>
                <a:gd name="connsiteX3" fmla="*/ 123393 w 133350"/>
                <a:gd name="connsiteY3" fmla="*/ 3378 h 161925"/>
                <a:gd name="connsiteX4" fmla="*/ 136728 w 133350"/>
                <a:gd name="connsiteY4" fmla="*/ 2425 h 161925"/>
                <a:gd name="connsiteX5" fmla="*/ 137680 w 133350"/>
                <a:gd name="connsiteY5" fmla="*/ 15760 h 161925"/>
                <a:gd name="connsiteX6" fmla="*/ 16713 w 133350"/>
                <a:gd name="connsiteY6" fmla="*/ 158635 h 161925"/>
                <a:gd name="connsiteX7" fmla="*/ 9093 w 133350"/>
                <a:gd name="connsiteY7" fmla="*/ 1624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61925">
                  <a:moveTo>
                    <a:pt x="9093" y="162445"/>
                  </a:moveTo>
                  <a:cubicBezTo>
                    <a:pt x="7188" y="162445"/>
                    <a:pt x="4330" y="161493"/>
                    <a:pt x="3378" y="160540"/>
                  </a:cubicBezTo>
                  <a:cubicBezTo>
                    <a:pt x="-432" y="156730"/>
                    <a:pt x="-1385" y="151015"/>
                    <a:pt x="2425" y="147205"/>
                  </a:cubicBezTo>
                  <a:lnTo>
                    <a:pt x="123393" y="3378"/>
                  </a:lnTo>
                  <a:cubicBezTo>
                    <a:pt x="127203" y="-432"/>
                    <a:pt x="132918" y="-1385"/>
                    <a:pt x="136728" y="2425"/>
                  </a:cubicBezTo>
                  <a:cubicBezTo>
                    <a:pt x="140538" y="6235"/>
                    <a:pt x="141490" y="11950"/>
                    <a:pt x="137680" y="15760"/>
                  </a:cubicBezTo>
                  <a:lnTo>
                    <a:pt x="16713" y="158635"/>
                  </a:lnTo>
                  <a:cubicBezTo>
                    <a:pt x="14808" y="160540"/>
                    <a:pt x="11950" y="162445"/>
                    <a:pt x="9093" y="162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Полилиния: фигура 818">
              <a:extLst>
                <a:ext uri="{FF2B5EF4-FFF2-40B4-BE49-F238E27FC236}">
                  <a16:creationId xmlns:a16="http://schemas.microsoft.com/office/drawing/2014/main" id="{76827286-E20D-4197-94B1-1E7A0049CDCD}"/>
                </a:ext>
              </a:extLst>
            </p:cNvPr>
            <p:cNvSpPr/>
            <p:nvPr/>
          </p:nvSpPr>
          <p:spPr>
            <a:xfrm>
              <a:off x="2717666" y="6157915"/>
              <a:ext cx="85725" cy="85725"/>
            </a:xfrm>
            <a:custGeom>
              <a:avLst/>
              <a:gdLst>
                <a:gd name="connsiteX0" fmla="*/ 78625 w 85725"/>
                <a:gd name="connsiteY0" fmla="*/ 94188 h 85725"/>
                <a:gd name="connsiteX1" fmla="*/ 71958 w 85725"/>
                <a:gd name="connsiteY1" fmla="*/ 91331 h 85725"/>
                <a:gd name="connsiteX2" fmla="*/ 2425 w 85725"/>
                <a:gd name="connsiteY2" fmla="*/ 16083 h 85725"/>
                <a:gd name="connsiteX3" fmla="*/ 3378 w 85725"/>
                <a:gd name="connsiteY3" fmla="*/ 2748 h 85725"/>
                <a:gd name="connsiteX4" fmla="*/ 16713 w 85725"/>
                <a:gd name="connsiteY4" fmla="*/ 3701 h 85725"/>
                <a:gd name="connsiteX5" fmla="*/ 86245 w 85725"/>
                <a:gd name="connsiteY5" fmla="*/ 78948 h 85725"/>
                <a:gd name="connsiteX6" fmla="*/ 85293 w 85725"/>
                <a:gd name="connsiteY6" fmla="*/ 92283 h 85725"/>
                <a:gd name="connsiteX7" fmla="*/ 78625 w 85725"/>
                <a:gd name="connsiteY7" fmla="*/ 9418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85725">
                  <a:moveTo>
                    <a:pt x="78625" y="94188"/>
                  </a:moveTo>
                  <a:cubicBezTo>
                    <a:pt x="75768" y="94188"/>
                    <a:pt x="73863" y="93236"/>
                    <a:pt x="71958" y="91331"/>
                  </a:cubicBezTo>
                  <a:lnTo>
                    <a:pt x="2425" y="16083"/>
                  </a:lnTo>
                  <a:cubicBezTo>
                    <a:pt x="-1385" y="12273"/>
                    <a:pt x="-432" y="6558"/>
                    <a:pt x="3378" y="2748"/>
                  </a:cubicBezTo>
                  <a:cubicBezTo>
                    <a:pt x="7188" y="-1062"/>
                    <a:pt x="12903" y="-1062"/>
                    <a:pt x="16713" y="3701"/>
                  </a:cubicBezTo>
                  <a:lnTo>
                    <a:pt x="86245" y="78948"/>
                  </a:lnTo>
                  <a:cubicBezTo>
                    <a:pt x="90055" y="82758"/>
                    <a:pt x="89103" y="88473"/>
                    <a:pt x="85293" y="92283"/>
                  </a:cubicBezTo>
                  <a:cubicBezTo>
                    <a:pt x="83388" y="93236"/>
                    <a:pt x="81483" y="94188"/>
                    <a:pt x="78625" y="9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70" name="Прямоугольник 369"/>
          <p:cNvSpPr/>
          <p:nvPr/>
        </p:nvSpPr>
        <p:spPr>
          <a:xfrm>
            <a:off x="766372" y="3978484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grpSp>
        <p:nvGrpSpPr>
          <p:cNvPr id="371" name="Рисунок 813">
            <a:extLst>
              <a:ext uri="{FF2B5EF4-FFF2-40B4-BE49-F238E27FC236}">
                <a16:creationId xmlns:a16="http://schemas.microsoft.com/office/drawing/2014/main" id="{2B990792-1817-4414-8891-1A725EFA6A7F}"/>
              </a:ext>
            </a:extLst>
          </p:cNvPr>
          <p:cNvGrpSpPr>
            <a:grpSpLocks noChangeAspect="1"/>
          </p:cNvGrpSpPr>
          <p:nvPr/>
        </p:nvGrpSpPr>
        <p:grpSpPr>
          <a:xfrm>
            <a:off x="583128" y="4508356"/>
            <a:ext cx="164307" cy="164307"/>
            <a:chOff x="2465774" y="5838718"/>
            <a:chExt cx="704850" cy="704850"/>
          </a:xfrm>
          <a:solidFill>
            <a:srgbClr val="0F50A1"/>
          </a:solidFill>
        </p:grpSpPr>
        <p:sp>
          <p:nvSpPr>
            <p:cNvPr id="372" name="Полилиния: фигура 815">
              <a:extLst>
                <a:ext uri="{FF2B5EF4-FFF2-40B4-BE49-F238E27FC236}">
                  <a16:creationId xmlns:a16="http://schemas.microsoft.com/office/drawing/2014/main" id="{892A0ACF-C32F-4E0F-8C8D-9FBE88739D6A}"/>
                </a:ext>
              </a:extLst>
            </p:cNvPr>
            <p:cNvSpPr/>
            <p:nvPr/>
          </p:nvSpPr>
          <p:spPr>
            <a:xfrm>
              <a:off x="2465774" y="5838718"/>
              <a:ext cx="695325" cy="695325"/>
            </a:xfrm>
            <a:custGeom>
              <a:avLst/>
              <a:gdLst>
                <a:gd name="connsiteX0" fmla="*/ 351473 w 695325"/>
                <a:gd name="connsiteY0" fmla="*/ 703898 h 695325"/>
                <a:gd name="connsiteX1" fmla="*/ 0 w 695325"/>
                <a:gd name="connsiteY1" fmla="*/ 351473 h 695325"/>
                <a:gd name="connsiteX2" fmla="*/ 351473 w 695325"/>
                <a:gd name="connsiteY2" fmla="*/ 0 h 695325"/>
                <a:gd name="connsiteX3" fmla="*/ 702945 w 695325"/>
                <a:gd name="connsiteY3" fmla="*/ 351473 h 695325"/>
                <a:gd name="connsiteX4" fmla="*/ 351473 w 695325"/>
                <a:gd name="connsiteY4" fmla="*/ 703898 h 695325"/>
                <a:gd name="connsiteX5" fmla="*/ 351473 w 695325"/>
                <a:gd name="connsiteY5" fmla="*/ 19050 h 695325"/>
                <a:gd name="connsiteX6" fmla="*/ 19050 w 695325"/>
                <a:gd name="connsiteY6" fmla="*/ 351473 h 695325"/>
                <a:gd name="connsiteX7" fmla="*/ 351473 w 695325"/>
                <a:gd name="connsiteY7" fmla="*/ 683895 h 695325"/>
                <a:gd name="connsiteX8" fmla="*/ 683895 w 695325"/>
                <a:gd name="connsiteY8" fmla="*/ 351473 h 695325"/>
                <a:gd name="connsiteX9" fmla="*/ 351473 w 695325"/>
                <a:gd name="connsiteY9" fmla="*/ 190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25" h="695325">
                  <a:moveTo>
                    <a:pt x="351473" y="703898"/>
                  </a:moveTo>
                  <a:cubicBezTo>
                    <a:pt x="158115" y="703898"/>
                    <a:pt x="0" y="545783"/>
                    <a:pt x="0" y="351473"/>
                  </a:cubicBezTo>
                  <a:cubicBezTo>
                    <a:pt x="0" y="157163"/>
                    <a:pt x="158115" y="0"/>
                    <a:pt x="351473" y="0"/>
                  </a:cubicBezTo>
                  <a:cubicBezTo>
                    <a:pt x="545783" y="0"/>
                    <a:pt x="702945" y="158115"/>
                    <a:pt x="702945" y="351473"/>
                  </a:cubicBezTo>
                  <a:cubicBezTo>
                    <a:pt x="702945" y="544830"/>
                    <a:pt x="545783" y="703898"/>
                    <a:pt x="351473" y="703898"/>
                  </a:cubicBezTo>
                  <a:close/>
                  <a:moveTo>
                    <a:pt x="351473" y="19050"/>
                  </a:moveTo>
                  <a:cubicBezTo>
                    <a:pt x="168593" y="19050"/>
                    <a:pt x="19050" y="168593"/>
                    <a:pt x="19050" y="351473"/>
                  </a:cubicBezTo>
                  <a:cubicBezTo>
                    <a:pt x="19050" y="534353"/>
                    <a:pt x="168593" y="683895"/>
                    <a:pt x="351473" y="683895"/>
                  </a:cubicBezTo>
                  <a:cubicBezTo>
                    <a:pt x="535305" y="683895"/>
                    <a:pt x="683895" y="534353"/>
                    <a:pt x="683895" y="351473"/>
                  </a:cubicBezTo>
                  <a:cubicBezTo>
                    <a:pt x="683895" y="168593"/>
                    <a:pt x="535305" y="19050"/>
                    <a:pt x="351473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Полилиния: фигура 816">
              <a:extLst>
                <a:ext uri="{FF2B5EF4-FFF2-40B4-BE49-F238E27FC236}">
                  <a16:creationId xmlns:a16="http://schemas.microsoft.com/office/drawing/2014/main" id="{FFBDA180-B390-48F9-9FFF-E2878B9BE26D}"/>
                </a:ext>
              </a:extLst>
            </p:cNvPr>
            <p:cNvSpPr/>
            <p:nvPr/>
          </p:nvSpPr>
          <p:spPr>
            <a:xfrm>
              <a:off x="2579121" y="5952065"/>
              <a:ext cx="476250" cy="476250"/>
            </a:xfrm>
            <a:custGeom>
              <a:avLst/>
              <a:gdLst>
                <a:gd name="connsiteX0" fmla="*/ 238125 w 476250"/>
                <a:gd name="connsiteY0" fmla="*/ 476250 h 476250"/>
                <a:gd name="connsiteX1" fmla="*/ 0 w 476250"/>
                <a:gd name="connsiteY1" fmla="*/ 238125 h 476250"/>
                <a:gd name="connsiteX2" fmla="*/ 238125 w 476250"/>
                <a:gd name="connsiteY2" fmla="*/ 0 h 476250"/>
                <a:gd name="connsiteX3" fmla="*/ 476250 w 476250"/>
                <a:gd name="connsiteY3" fmla="*/ 238125 h 476250"/>
                <a:gd name="connsiteX4" fmla="*/ 238125 w 476250"/>
                <a:gd name="connsiteY4" fmla="*/ 476250 h 476250"/>
                <a:gd name="connsiteX5" fmla="*/ 238125 w 476250"/>
                <a:gd name="connsiteY5" fmla="*/ 20003 h 476250"/>
                <a:gd name="connsiteX6" fmla="*/ 19050 w 476250"/>
                <a:gd name="connsiteY6" fmla="*/ 239078 h 476250"/>
                <a:gd name="connsiteX7" fmla="*/ 238125 w 476250"/>
                <a:gd name="connsiteY7" fmla="*/ 458153 h 476250"/>
                <a:gd name="connsiteX8" fmla="*/ 457200 w 476250"/>
                <a:gd name="connsiteY8" fmla="*/ 239078 h 476250"/>
                <a:gd name="connsiteX9" fmla="*/ 238125 w 476250"/>
                <a:gd name="connsiteY9" fmla="*/ 200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0" h="476250">
                  <a:moveTo>
                    <a:pt x="238125" y="476250"/>
                  </a:moveTo>
                  <a:cubicBezTo>
                    <a:pt x="106680" y="476250"/>
                    <a:pt x="0" y="369570"/>
                    <a:pt x="0" y="238125"/>
                  </a:cubicBezTo>
                  <a:cubicBezTo>
                    <a:pt x="0" y="106680"/>
                    <a:pt x="106680" y="0"/>
                    <a:pt x="238125" y="0"/>
                  </a:cubicBezTo>
                  <a:cubicBezTo>
                    <a:pt x="369570" y="0"/>
                    <a:pt x="476250" y="106680"/>
                    <a:pt x="476250" y="238125"/>
                  </a:cubicBezTo>
                  <a:cubicBezTo>
                    <a:pt x="476250" y="369570"/>
                    <a:pt x="369570" y="476250"/>
                    <a:pt x="238125" y="476250"/>
                  </a:cubicBezTo>
                  <a:close/>
                  <a:moveTo>
                    <a:pt x="238125" y="20003"/>
                  </a:moveTo>
                  <a:cubicBezTo>
                    <a:pt x="117158" y="20003"/>
                    <a:pt x="19050" y="118110"/>
                    <a:pt x="19050" y="239078"/>
                  </a:cubicBezTo>
                  <a:cubicBezTo>
                    <a:pt x="19050" y="360045"/>
                    <a:pt x="117158" y="458153"/>
                    <a:pt x="238125" y="458153"/>
                  </a:cubicBezTo>
                  <a:cubicBezTo>
                    <a:pt x="359093" y="458153"/>
                    <a:pt x="457200" y="360045"/>
                    <a:pt x="457200" y="239078"/>
                  </a:cubicBezTo>
                  <a:cubicBezTo>
                    <a:pt x="457200" y="118110"/>
                    <a:pt x="359093" y="20003"/>
                    <a:pt x="238125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4" name="Полилиния: фигура 817">
              <a:extLst>
                <a:ext uri="{FF2B5EF4-FFF2-40B4-BE49-F238E27FC236}">
                  <a16:creationId xmlns:a16="http://schemas.microsoft.com/office/drawing/2014/main" id="{F21DEF26-6AEF-4614-ACFA-91F3EAFEB3A0}"/>
                </a:ext>
              </a:extLst>
            </p:cNvPr>
            <p:cNvSpPr/>
            <p:nvPr/>
          </p:nvSpPr>
          <p:spPr>
            <a:xfrm>
              <a:off x="2788151" y="6090610"/>
              <a:ext cx="133350" cy="161925"/>
            </a:xfrm>
            <a:custGeom>
              <a:avLst/>
              <a:gdLst>
                <a:gd name="connsiteX0" fmla="*/ 9093 w 133350"/>
                <a:gd name="connsiteY0" fmla="*/ 162445 h 161925"/>
                <a:gd name="connsiteX1" fmla="*/ 3378 w 133350"/>
                <a:gd name="connsiteY1" fmla="*/ 160540 h 161925"/>
                <a:gd name="connsiteX2" fmla="*/ 2425 w 133350"/>
                <a:gd name="connsiteY2" fmla="*/ 147205 h 161925"/>
                <a:gd name="connsiteX3" fmla="*/ 123393 w 133350"/>
                <a:gd name="connsiteY3" fmla="*/ 3378 h 161925"/>
                <a:gd name="connsiteX4" fmla="*/ 136728 w 133350"/>
                <a:gd name="connsiteY4" fmla="*/ 2425 h 161925"/>
                <a:gd name="connsiteX5" fmla="*/ 137680 w 133350"/>
                <a:gd name="connsiteY5" fmla="*/ 15760 h 161925"/>
                <a:gd name="connsiteX6" fmla="*/ 16713 w 133350"/>
                <a:gd name="connsiteY6" fmla="*/ 158635 h 161925"/>
                <a:gd name="connsiteX7" fmla="*/ 9093 w 133350"/>
                <a:gd name="connsiteY7" fmla="*/ 1624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61925">
                  <a:moveTo>
                    <a:pt x="9093" y="162445"/>
                  </a:moveTo>
                  <a:cubicBezTo>
                    <a:pt x="7188" y="162445"/>
                    <a:pt x="4330" y="161493"/>
                    <a:pt x="3378" y="160540"/>
                  </a:cubicBezTo>
                  <a:cubicBezTo>
                    <a:pt x="-432" y="156730"/>
                    <a:pt x="-1385" y="151015"/>
                    <a:pt x="2425" y="147205"/>
                  </a:cubicBezTo>
                  <a:lnTo>
                    <a:pt x="123393" y="3378"/>
                  </a:lnTo>
                  <a:cubicBezTo>
                    <a:pt x="127203" y="-432"/>
                    <a:pt x="132918" y="-1385"/>
                    <a:pt x="136728" y="2425"/>
                  </a:cubicBezTo>
                  <a:cubicBezTo>
                    <a:pt x="140538" y="6235"/>
                    <a:pt x="141490" y="11950"/>
                    <a:pt x="137680" y="15760"/>
                  </a:cubicBezTo>
                  <a:lnTo>
                    <a:pt x="16713" y="158635"/>
                  </a:lnTo>
                  <a:cubicBezTo>
                    <a:pt x="14808" y="160540"/>
                    <a:pt x="11950" y="162445"/>
                    <a:pt x="9093" y="162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5" name="Полилиния: фигура 818">
              <a:extLst>
                <a:ext uri="{FF2B5EF4-FFF2-40B4-BE49-F238E27FC236}">
                  <a16:creationId xmlns:a16="http://schemas.microsoft.com/office/drawing/2014/main" id="{76827286-E20D-4197-94B1-1E7A0049CDCD}"/>
                </a:ext>
              </a:extLst>
            </p:cNvPr>
            <p:cNvSpPr/>
            <p:nvPr/>
          </p:nvSpPr>
          <p:spPr>
            <a:xfrm>
              <a:off x="2717666" y="6157915"/>
              <a:ext cx="85725" cy="85725"/>
            </a:xfrm>
            <a:custGeom>
              <a:avLst/>
              <a:gdLst>
                <a:gd name="connsiteX0" fmla="*/ 78625 w 85725"/>
                <a:gd name="connsiteY0" fmla="*/ 94188 h 85725"/>
                <a:gd name="connsiteX1" fmla="*/ 71958 w 85725"/>
                <a:gd name="connsiteY1" fmla="*/ 91331 h 85725"/>
                <a:gd name="connsiteX2" fmla="*/ 2425 w 85725"/>
                <a:gd name="connsiteY2" fmla="*/ 16083 h 85725"/>
                <a:gd name="connsiteX3" fmla="*/ 3378 w 85725"/>
                <a:gd name="connsiteY3" fmla="*/ 2748 h 85725"/>
                <a:gd name="connsiteX4" fmla="*/ 16713 w 85725"/>
                <a:gd name="connsiteY4" fmla="*/ 3701 h 85725"/>
                <a:gd name="connsiteX5" fmla="*/ 86245 w 85725"/>
                <a:gd name="connsiteY5" fmla="*/ 78948 h 85725"/>
                <a:gd name="connsiteX6" fmla="*/ 85293 w 85725"/>
                <a:gd name="connsiteY6" fmla="*/ 92283 h 85725"/>
                <a:gd name="connsiteX7" fmla="*/ 78625 w 85725"/>
                <a:gd name="connsiteY7" fmla="*/ 9418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85725">
                  <a:moveTo>
                    <a:pt x="78625" y="94188"/>
                  </a:moveTo>
                  <a:cubicBezTo>
                    <a:pt x="75768" y="94188"/>
                    <a:pt x="73863" y="93236"/>
                    <a:pt x="71958" y="91331"/>
                  </a:cubicBezTo>
                  <a:lnTo>
                    <a:pt x="2425" y="16083"/>
                  </a:lnTo>
                  <a:cubicBezTo>
                    <a:pt x="-1385" y="12273"/>
                    <a:pt x="-432" y="6558"/>
                    <a:pt x="3378" y="2748"/>
                  </a:cubicBezTo>
                  <a:cubicBezTo>
                    <a:pt x="7188" y="-1062"/>
                    <a:pt x="12903" y="-1062"/>
                    <a:pt x="16713" y="3701"/>
                  </a:cubicBezTo>
                  <a:lnTo>
                    <a:pt x="86245" y="78948"/>
                  </a:lnTo>
                  <a:cubicBezTo>
                    <a:pt x="90055" y="82758"/>
                    <a:pt x="89103" y="88473"/>
                    <a:pt x="85293" y="92283"/>
                  </a:cubicBezTo>
                  <a:cubicBezTo>
                    <a:pt x="83388" y="93236"/>
                    <a:pt x="81483" y="94188"/>
                    <a:pt x="78625" y="9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76" name="Прямоугольник 375"/>
          <p:cNvSpPr/>
          <p:nvPr/>
        </p:nvSpPr>
        <p:spPr>
          <a:xfrm>
            <a:off x="768944" y="4481654"/>
            <a:ext cx="766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География</a:t>
            </a:r>
          </a:p>
        </p:txBody>
      </p:sp>
      <p:grpSp>
        <p:nvGrpSpPr>
          <p:cNvPr id="377" name="Рисунок 813">
            <a:extLst>
              <a:ext uri="{FF2B5EF4-FFF2-40B4-BE49-F238E27FC236}">
                <a16:creationId xmlns:a16="http://schemas.microsoft.com/office/drawing/2014/main" id="{2B990792-1817-4414-8891-1A725EFA6A7F}"/>
              </a:ext>
            </a:extLst>
          </p:cNvPr>
          <p:cNvGrpSpPr>
            <a:grpSpLocks noChangeAspect="1"/>
          </p:cNvGrpSpPr>
          <p:nvPr/>
        </p:nvGrpSpPr>
        <p:grpSpPr>
          <a:xfrm>
            <a:off x="1656059" y="3992155"/>
            <a:ext cx="164307" cy="164307"/>
            <a:chOff x="2465774" y="5838718"/>
            <a:chExt cx="704850" cy="704850"/>
          </a:xfrm>
          <a:solidFill>
            <a:srgbClr val="0F50A1"/>
          </a:solidFill>
        </p:grpSpPr>
        <p:sp>
          <p:nvSpPr>
            <p:cNvPr id="378" name="Полилиния: фигура 815">
              <a:extLst>
                <a:ext uri="{FF2B5EF4-FFF2-40B4-BE49-F238E27FC236}">
                  <a16:creationId xmlns:a16="http://schemas.microsoft.com/office/drawing/2014/main" id="{892A0ACF-C32F-4E0F-8C8D-9FBE88739D6A}"/>
                </a:ext>
              </a:extLst>
            </p:cNvPr>
            <p:cNvSpPr/>
            <p:nvPr/>
          </p:nvSpPr>
          <p:spPr>
            <a:xfrm>
              <a:off x="2465774" y="5838718"/>
              <a:ext cx="695325" cy="695325"/>
            </a:xfrm>
            <a:custGeom>
              <a:avLst/>
              <a:gdLst>
                <a:gd name="connsiteX0" fmla="*/ 351473 w 695325"/>
                <a:gd name="connsiteY0" fmla="*/ 703898 h 695325"/>
                <a:gd name="connsiteX1" fmla="*/ 0 w 695325"/>
                <a:gd name="connsiteY1" fmla="*/ 351473 h 695325"/>
                <a:gd name="connsiteX2" fmla="*/ 351473 w 695325"/>
                <a:gd name="connsiteY2" fmla="*/ 0 h 695325"/>
                <a:gd name="connsiteX3" fmla="*/ 702945 w 695325"/>
                <a:gd name="connsiteY3" fmla="*/ 351473 h 695325"/>
                <a:gd name="connsiteX4" fmla="*/ 351473 w 695325"/>
                <a:gd name="connsiteY4" fmla="*/ 703898 h 695325"/>
                <a:gd name="connsiteX5" fmla="*/ 351473 w 695325"/>
                <a:gd name="connsiteY5" fmla="*/ 19050 h 695325"/>
                <a:gd name="connsiteX6" fmla="*/ 19050 w 695325"/>
                <a:gd name="connsiteY6" fmla="*/ 351473 h 695325"/>
                <a:gd name="connsiteX7" fmla="*/ 351473 w 695325"/>
                <a:gd name="connsiteY7" fmla="*/ 683895 h 695325"/>
                <a:gd name="connsiteX8" fmla="*/ 683895 w 695325"/>
                <a:gd name="connsiteY8" fmla="*/ 351473 h 695325"/>
                <a:gd name="connsiteX9" fmla="*/ 351473 w 695325"/>
                <a:gd name="connsiteY9" fmla="*/ 190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25" h="695325">
                  <a:moveTo>
                    <a:pt x="351473" y="703898"/>
                  </a:moveTo>
                  <a:cubicBezTo>
                    <a:pt x="158115" y="703898"/>
                    <a:pt x="0" y="545783"/>
                    <a:pt x="0" y="351473"/>
                  </a:cubicBezTo>
                  <a:cubicBezTo>
                    <a:pt x="0" y="157163"/>
                    <a:pt x="158115" y="0"/>
                    <a:pt x="351473" y="0"/>
                  </a:cubicBezTo>
                  <a:cubicBezTo>
                    <a:pt x="545783" y="0"/>
                    <a:pt x="702945" y="158115"/>
                    <a:pt x="702945" y="351473"/>
                  </a:cubicBezTo>
                  <a:cubicBezTo>
                    <a:pt x="702945" y="544830"/>
                    <a:pt x="545783" y="703898"/>
                    <a:pt x="351473" y="703898"/>
                  </a:cubicBezTo>
                  <a:close/>
                  <a:moveTo>
                    <a:pt x="351473" y="19050"/>
                  </a:moveTo>
                  <a:cubicBezTo>
                    <a:pt x="168593" y="19050"/>
                    <a:pt x="19050" y="168593"/>
                    <a:pt x="19050" y="351473"/>
                  </a:cubicBezTo>
                  <a:cubicBezTo>
                    <a:pt x="19050" y="534353"/>
                    <a:pt x="168593" y="683895"/>
                    <a:pt x="351473" y="683895"/>
                  </a:cubicBezTo>
                  <a:cubicBezTo>
                    <a:pt x="535305" y="683895"/>
                    <a:pt x="683895" y="534353"/>
                    <a:pt x="683895" y="351473"/>
                  </a:cubicBezTo>
                  <a:cubicBezTo>
                    <a:pt x="683895" y="168593"/>
                    <a:pt x="535305" y="19050"/>
                    <a:pt x="351473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9" name="Полилиния: фигура 816">
              <a:extLst>
                <a:ext uri="{FF2B5EF4-FFF2-40B4-BE49-F238E27FC236}">
                  <a16:creationId xmlns:a16="http://schemas.microsoft.com/office/drawing/2014/main" id="{FFBDA180-B390-48F9-9FFF-E2878B9BE26D}"/>
                </a:ext>
              </a:extLst>
            </p:cNvPr>
            <p:cNvSpPr/>
            <p:nvPr/>
          </p:nvSpPr>
          <p:spPr>
            <a:xfrm>
              <a:off x="2579121" y="5952065"/>
              <a:ext cx="476250" cy="476250"/>
            </a:xfrm>
            <a:custGeom>
              <a:avLst/>
              <a:gdLst>
                <a:gd name="connsiteX0" fmla="*/ 238125 w 476250"/>
                <a:gd name="connsiteY0" fmla="*/ 476250 h 476250"/>
                <a:gd name="connsiteX1" fmla="*/ 0 w 476250"/>
                <a:gd name="connsiteY1" fmla="*/ 238125 h 476250"/>
                <a:gd name="connsiteX2" fmla="*/ 238125 w 476250"/>
                <a:gd name="connsiteY2" fmla="*/ 0 h 476250"/>
                <a:gd name="connsiteX3" fmla="*/ 476250 w 476250"/>
                <a:gd name="connsiteY3" fmla="*/ 238125 h 476250"/>
                <a:gd name="connsiteX4" fmla="*/ 238125 w 476250"/>
                <a:gd name="connsiteY4" fmla="*/ 476250 h 476250"/>
                <a:gd name="connsiteX5" fmla="*/ 238125 w 476250"/>
                <a:gd name="connsiteY5" fmla="*/ 20003 h 476250"/>
                <a:gd name="connsiteX6" fmla="*/ 19050 w 476250"/>
                <a:gd name="connsiteY6" fmla="*/ 239078 h 476250"/>
                <a:gd name="connsiteX7" fmla="*/ 238125 w 476250"/>
                <a:gd name="connsiteY7" fmla="*/ 458153 h 476250"/>
                <a:gd name="connsiteX8" fmla="*/ 457200 w 476250"/>
                <a:gd name="connsiteY8" fmla="*/ 239078 h 476250"/>
                <a:gd name="connsiteX9" fmla="*/ 238125 w 476250"/>
                <a:gd name="connsiteY9" fmla="*/ 200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0" h="476250">
                  <a:moveTo>
                    <a:pt x="238125" y="476250"/>
                  </a:moveTo>
                  <a:cubicBezTo>
                    <a:pt x="106680" y="476250"/>
                    <a:pt x="0" y="369570"/>
                    <a:pt x="0" y="238125"/>
                  </a:cubicBezTo>
                  <a:cubicBezTo>
                    <a:pt x="0" y="106680"/>
                    <a:pt x="106680" y="0"/>
                    <a:pt x="238125" y="0"/>
                  </a:cubicBezTo>
                  <a:cubicBezTo>
                    <a:pt x="369570" y="0"/>
                    <a:pt x="476250" y="106680"/>
                    <a:pt x="476250" y="238125"/>
                  </a:cubicBezTo>
                  <a:cubicBezTo>
                    <a:pt x="476250" y="369570"/>
                    <a:pt x="369570" y="476250"/>
                    <a:pt x="238125" y="476250"/>
                  </a:cubicBezTo>
                  <a:close/>
                  <a:moveTo>
                    <a:pt x="238125" y="20003"/>
                  </a:moveTo>
                  <a:cubicBezTo>
                    <a:pt x="117158" y="20003"/>
                    <a:pt x="19050" y="118110"/>
                    <a:pt x="19050" y="239078"/>
                  </a:cubicBezTo>
                  <a:cubicBezTo>
                    <a:pt x="19050" y="360045"/>
                    <a:pt x="117158" y="458153"/>
                    <a:pt x="238125" y="458153"/>
                  </a:cubicBezTo>
                  <a:cubicBezTo>
                    <a:pt x="359093" y="458153"/>
                    <a:pt x="457200" y="360045"/>
                    <a:pt x="457200" y="239078"/>
                  </a:cubicBezTo>
                  <a:cubicBezTo>
                    <a:pt x="457200" y="118110"/>
                    <a:pt x="359093" y="20003"/>
                    <a:pt x="238125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0" name="Полилиния: фигура 817">
              <a:extLst>
                <a:ext uri="{FF2B5EF4-FFF2-40B4-BE49-F238E27FC236}">
                  <a16:creationId xmlns:a16="http://schemas.microsoft.com/office/drawing/2014/main" id="{F21DEF26-6AEF-4614-ACFA-91F3EAFEB3A0}"/>
                </a:ext>
              </a:extLst>
            </p:cNvPr>
            <p:cNvSpPr/>
            <p:nvPr/>
          </p:nvSpPr>
          <p:spPr>
            <a:xfrm>
              <a:off x="2788151" y="6090610"/>
              <a:ext cx="133350" cy="161925"/>
            </a:xfrm>
            <a:custGeom>
              <a:avLst/>
              <a:gdLst>
                <a:gd name="connsiteX0" fmla="*/ 9093 w 133350"/>
                <a:gd name="connsiteY0" fmla="*/ 162445 h 161925"/>
                <a:gd name="connsiteX1" fmla="*/ 3378 w 133350"/>
                <a:gd name="connsiteY1" fmla="*/ 160540 h 161925"/>
                <a:gd name="connsiteX2" fmla="*/ 2425 w 133350"/>
                <a:gd name="connsiteY2" fmla="*/ 147205 h 161925"/>
                <a:gd name="connsiteX3" fmla="*/ 123393 w 133350"/>
                <a:gd name="connsiteY3" fmla="*/ 3378 h 161925"/>
                <a:gd name="connsiteX4" fmla="*/ 136728 w 133350"/>
                <a:gd name="connsiteY4" fmla="*/ 2425 h 161925"/>
                <a:gd name="connsiteX5" fmla="*/ 137680 w 133350"/>
                <a:gd name="connsiteY5" fmla="*/ 15760 h 161925"/>
                <a:gd name="connsiteX6" fmla="*/ 16713 w 133350"/>
                <a:gd name="connsiteY6" fmla="*/ 158635 h 161925"/>
                <a:gd name="connsiteX7" fmla="*/ 9093 w 133350"/>
                <a:gd name="connsiteY7" fmla="*/ 1624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61925">
                  <a:moveTo>
                    <a:pt x="9093" y="162445"/>
                  </a:moveTo>
                  <a:cubicBezTo>
                    <a:pt x="7188" y="162445"/>
                    <a:pt x="4330" y="161493"/>
                    <a:pt x="3378" y="160540"/>
                  </a:cubicBezTo>
                  <a:cubicBezTo>
                    <a:pt x="-432" y="156730"/>
                    <a:pt x="-1385" y="151015"/>
                    <a:pt x="2425" y="147205"/>
                  </a:cubicBezTo>
                  <a:lnTo>
                    <a:pt x="123393" y="3378"/>
                  </a:lnTo>
                  <a:cubicBezTo>
                    <a:pt x="127203" y="-432"/>
                    <a:pt x="132918" y="-1385"/>
                    <a:pt x="136728" y="2425"/>
                  </a:cubicBezTo>
                  <a:cubicBezTo>
                    <a:pt x="140538" y="6235"/>
                    <a:pt x="141490" y="11950"/>
                    <a:pt x="137680" y="15760"/>
                  </a:cubicBezTo>
                  <a:lnTo>
                    <a:pt x="16713" y="158635"/>
                  </a:lnTo>
                  <a:cubicBezTo>
                    <a:pt x="14808" y="160540"/>
                    <a:pt x="11950" y="162445"/>
                    <a:pt x="9093" y="162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1" name="Полилиния: фигура 818">
              <a:extLst>
                <a:ext uri="{FF2B5EF4-FFF2-40B4-BE49-F238E27FC236}">
                  <a16:creationId xmlns:a16="http://schemas.microsoft.com/office/drawing/2014/main" id="{76827286-E20D-4197-94B1-1E7A0049CDCD}"/>
                </a:ext>
              </a:extLst>
            </p:cNvPr>
            <p:cNvSpPr/>
            <p:nvPr/>
          </p:nvSpPr>
          <p:spPr>
            <a:xfrm>
              <a:off x="2717666" y="6157915"/>
              <a:ext cx="85725" cy="85725"/>
            </a:xfrm>
            <a:custGeom>
              <a:avLst/>
              <a:gdLst>
                <a:gd name="connsiteX0" fmla="*/ 78625 w 85725"/>
                <a:gd name="connsiteY0" fmla="*/ 94188 h 85725"/>
                <a:gd name="connsiteX1" fmla="*/ 71958 w 85725"/>
                <a:gd name="connsiteY1" fmla="*/ 91331 h 85725"/>
                <a:gd name="connsiteX2" fmla="*/ 2425 w 85725"/>
                <a:gd name="connsiteY2" fmla="*/ 16083 h 85725"/>
                <a:gd name="connsiteX3" fmla="*/ 3378 w 85725"/>
                <a:gd name="connsiteY3" fmla="*/ 2748 h 85725"/>
                <a:gd name="connsiteX4" fmla="*/ 16713 w 85725"/>
                <a:gd name="connsiteY4" fmla="*/ 3701 h 85725"/>
                <a:gd name="connsiteX5" fmla="*/ 86245 w 85725"/>
                <a:gd name="connsiteY5" fmla="*/ 78948 h 85725"/>
                <a:gd name="connsiteX6" fmla="*/ 85293 w 85725"/>
                <a:gd name="connsiteY6" fmla="*/ 92283 h 85725"/>
                <a:gd name="connsiteX7" fmla="*/ 78625 w 85725"/>
                <a:gd name="connsiteY7" fmla="*/ 9418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85725">
                  <a:moveTo>
                    <a:pt x="78625" y="94188"/>
                  </a:moveTo>
                  <a:cubicBezTo>
                    <a:pt x="75768" y="94188"/>
                    <a:pt x="73863" y="93236"/>
                    <a:pt x="71958" y="91331"/>
                  </a:cubicBezTo>
                  <a:lnTo>
                    <a:pt x="2425" y="16083"/>
                  </a:lnTo>
                  <a:cubicBezTo>
                    <a:pt x="-1385" y="12273"/>
                    <a:pt x="-432" y="6558"/>
                    <a:pt x="3378" y="2748"/>
                  </a:cubicBezTo>
                  <a:cubicBezTo>
                    <a:pt x="7188" y="-1062"/>
                    <a:pt x="12903" y="-1062"/>
                    <a:pt x="16713" y="3701"/>
                  </a:cubicBezTo>
                  <a:lnTo>
                    <a:pt x="86245" y="78948"/>
                  </a:lnTo>
                  <a:cubicBezTo>
                    <a:pt x="90055" y="82758"/>
                    <a:pt x="89103" y="88473"/>
                    <a:pt x="85293" y="92283"/>
                  </a:cubicBezTo>
                  <a:cubicBezTo>
                    <a:pt x="83388" y="93236"/>
                    <a:pt x="81483" y="94188"/>
                    <a:pt x="78625" y="9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82" name="Прямоугольник 381"/>
          <p:cNvSpPr/>
          <p:nvPr/>
        </p:nvSpPr>
        <p:spPr>
          <a:xfrm>
            <a:off x="1818147" y="3969034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grpSp>
        <p:nvGrpSpPr>
          <p:cNvPr id="383" name="Рисунок 813">
            <a:extLst>
              <a:ext uri="{FF2B5EF4-FFF2-40B4-BE49-F238E27FC236}">
                <a16:creationId xmlns:a16="http://schemas.microsoft.com/office/drawing/2014/main" id="{2B990792-1817-4414-8891-1A725EFA6A7F}"/>
              </a:ext>
            </a:extLst>
          </p:cNvPr>
          <p:cNvGrpSpPr>
            <a:grpSpLocks noChangeAspect="1"/>
          </p:cNvGrpSpPr>
          <p:nvPr/>
        </p:nvGrpSpPr>
        <p:grpSpPr>
          <a:xfrm>
            <a:off x="582155" y="4239731"/>
            <a:ext cx="164307" cy="164307"/>
            <a:chOff x="2465774" y="5838718"/>
            <a:chExt cx="704850" cy="704850"/>
          </a:xfrm>
          <a:solidFill>
            <a:srgbClr val="0F50A1"/>
          </a:solidFill>
        </p:grpSpPr>
        <p:sp>
          <p:nvSpPr>
            <p:cNvPr id="384" name="Полилиния: фигура 815">
              <a:extLst>
                <a:ext uri="{FF2B5EF4-FFF2-40B4-BE49-F238E27FC236}">
                  <a16:creationId xmlns:a16="http://schemas.microsoft.com/office/drawing/2014/main" id="{892A0ACF-C32F-4E0F-8C8D-9FBE88739D6A}"/>
                </a:ext>
              </a:extLst>
            </p:cNvPr>
            <p:cNvSpPr/>
            <p:nvPr/>
          </p:nvSpPr>
          <p:spPr>
            <a:xfrm>
              <a:off x="2465774" y="5838718"/>
              <a:ext cx="695325" cy="695325"/>
            </a:xfrm>
            <a:custGeom>
              <a:avLst/>
              <a:gdLst>
                <a:gd name="connsiteX0" fmla="*/ 351473 w 695325"/>
                <a:gd name="connsiteY0" fmla="*/ 703898 h 695325"/>
                <a:gd name="connsiteX1" fmla="*/ 0 w 695325"/>
                <a:gd name="connsiteY1" fmla="*/ 351473 h 695325"/>
                <a:gd name="connsiteX2" fmla="*/ 351473 w 695325"/>
                <a:gd name="connsiteY2" fmla="*/ 0 h 695325"/>
                <a:gd name="connsiteX3" fmla="*/ 702945 w 695325"/>
                <a:gd name="connsiteY3" fmla="*/ 351473 h 695325"/>
                <a:gd name="connsiteX4" fmla="*/ 351473 w 695325"/>
                <a:gd name="connsiteY4" fmla="*/ 703898 h 695325"/>
                <a:gd name="connsiteX5" fmla="*/ 351473 w 695325"/>
                <a:gd name="connsiteY5" fmla="*/ 19050 h 695325"/>
                <a:gd name="connsiteX6" fmla="*/ 19050 w 695325"/>
                <a:gd name="connsiteY6" fmla="*/ 351473 h 695325"/>
                <a:gd name="connsiteX7" fmla="*/ 351473 w 695325"/>
                <a:gd name="connsiteY7" fmla="*/ 683895 h 695325"/>
                <a:gd name="connsiteX8" fmla="*/ 683895 w 695325"/>
                <a:gd name="connsiteY8" fmla="*/ 351473 h 695325"/>
                <a:gd name="connsiteX9" fmla="*/ 351473 w 695325"/>
                <a:gd name="connsiteY9" fmla="*/ 190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25" h="695325">
                  <a:moveTo>
                    <a:pt x="351473" y="703898"/>
                  </a:moveTo>
                  <a:cubicBezTo>
                    <a:pt x="158115" y="703898"/>
                    <a:pt x="0" y="545783"/>
                    <a:pt x="0" y="351473"/>
                  </a:cubicBezTo>
                  <a:cubicBezTo>
                    <a:pt x="0" y="157163"/>
                    <a:pt x="158115" y="0"/>
                    <a:pt x="351473" y="0"/>
                  </a:cubicBezTo>
                  <a:cubicBezTo>
                    <a:pt x="545783" y="0"/>
                    <a:pt x="702945" y="158115"/>
                    <a:pt x="702945" y="351473"/>
                  </a:cubicBezTo>
                  <a:cubicBezTo>
                    <a:pt x="702945" y="544830"/>
                    <a:pt x="545783" y="703898"/>
                    <a:pt x="351473" y="703898"/>
                  </a:cubicBezTo>
                  <a:close/>
                  <a:moveTo>
                    <a:pt x="351473" y="19050"/>
                  </a:moveTo>
                  <a:cubicBezTo>
                    <a:pt x="168593" y="19050"/>
                    <a:pt x="19050" y="168593"/>
                    <a:pt x="19050" y="351473"/>
                  </a:cubicBezTo>
                  <a:cubicBezTo>
                    <a:pt x="19050" y="534353"/>
                    <a:pt x="168593" y="683895"/>
                    <a:pt x="351473" y="683895"/>
                  </a:cubicBezTo>
                  <a:cubicBezTo>
                    <a:pt x="535305" y="683895"/>
                    <a:pt x="683895" y="534353"/>
                    <a:pt x="683895" y="351473"/>
                  </a:cubicBezTo>
                  <a:cubicBezTo>
                    <a:pt x="683895" y="168593"/>
                    <a:pt x="535305" y="19050"/>
                    <a:pt x="351473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5" name="Полилиния: фигура 816">
              <a:extLst>
                <a:ext uri="{FF2B5EF4-FFF2-40B4-BE49-F238E27FC236}">
                  <a16:creationId xmlns:a16="http://schemas.microsoft.com/office/drawing/2014/main" id="{FFBDA180-B390-48F9-9FFF-E2878B9BE26D}"/>
                </a:ext>
              </a:extLst>
            </p:cNvPr>
            <p:cNvSpPr/>
            <p:nvPr/>
          </p:nvSpPr>
          <p:spPr>
            <a:xfrm>
              <a:off x="2579121" y="5952065"/>
              <a:ext cx="476250" cy="476250"/>
            </a:xfrm>
            <a:custGeom>
              <a:avLst/>
              <a:gdLst>
                <a:gd name="connsiteX0" fmla="*/ 238125 w 476250"/>
                <a:gd name="connsiteY0" fmla="*/ 476250 h 476250"/>
                <a:gd name="connsiteX1" fmla="*/ 0 w 476250"/>
                <a:gd name="connsiteY1" fmla="*/ 238125 h 476250"/>
                <a:gd name="connsiteX2" fmla="*/ 238125 w 476250"/>
                <a:gd name="connsiteY2" fmla="*/ 0 h 476250"/>
                <a:gd name="connsiteX3" fmla="*/ 476250 w 476250"/>
                <a:gd name="connsiteY3" fmla="*/ 238125 h 476250"/>
                <a:gd name="connsiteX4" fmla="*/ 238125 w 476250"/>
                <a:gd name="connsiteY4" fmla="*/ 476250 h 476250"/>
                <a:gd name="connsiteX5" fmla="*/ 238125 w 476250"/>
                <a:gd name="connsiteY5" fmla="*/ 20003 h 476250"/>
                <a:gd name="connsiteX6" fmla="*/ 19050 w 476250"/>
                <a:gd name="connsiteY6" fmla="*/ 239078 h 476250"/>
                <a:gd name="connsiteX7" fmla="*/ 238125 w 476250"/>
                <a:gd name="connsiteY7" fmla="*/ 458153 h 476250"/>
                <a:gd name="connsiteX8" fmla="*/ 457200 w 476250"/>
                <a:gd name="connsiteY8" fmla="*/ 239078 h 476250"/>
                <a:gd name="connsiteX9" fmla="*/ 238125 w 476250"/>
                <a:gd name="connsiteY9" fmla="*/ 200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0" h="476250">
                  <a:moveTo>
                    <a:pt x="238125" y="476250"/>
                  </a:moveTo>
                  <a:cubicBezTo>
                    <a:pt x="106680" y="476250"/>
                    <a:pt x="0" y="369570"/>
                    <a:pt x="0" y="238125"/>
                  </a:cubicBezTo>
                  <a:cubicBezTo>
                    <a:pt x="0" y="106680"/>
                    <a:pt x="106680" y="0"/>
                    <a:pt x="238125" y="0"/>
                  </a:cubicBezTo>
                  <a:cubicBezTo>
                    <a:pt x="369570" y="0"/>
                    <a:pt x="476250" y="106680"/>
                    <a:pt x="476250" y="238125"/>
                  </a:cubicBezTo>
                  <a:cubicBezTo>
                    <a:pt x="476250" y="369570"/>
                    <a:pt x="369570" y="476250"/>
                    <a:pt x="238125" y="476250"/>
                  </a:cubicBezTo>
                  <a:close/>
                  <a:moveTo>
                    <a:pt x="238125" y="20003"/>
                  </a:moveTo>
                  <a:cubicBezTo>
                    <a:pt x="117158" y="20003"/>
                    <a:pt x="19050" y="118110"/>
                    <a:pt x="19050" y="239078"/>
                  </a:cubicBezTo>
                  <a:cubicBezTo>
                    <a:pt x="19050" y="360045"/>
                    <a:pt x="117158" y="458153"/>
                    <a:pt x="238125" y="458153"/>
                  </a:cubicBezTo>
                  <a:cubicBezTo>
                    <a:pt x="359093" y="458153"/>
                    <a:pt x="457200" y="360045"/>
                    <a:pt x="457200" y="239078"/>
                  </a:cubicBezTo>
                  <a:cubicBezTo>
                    <a:pt x="457200" y="118110"/>
                    <a:pt x="359093" y="20003"/>
                    <a:pt x="238125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6" name="Полилиния: фигура 817">
              <a:extLst>
                <a:ext uri="{FF2B5EF4-FFF2-40B4-BE49-F238E27FC236}">
                  <a16:creationId xmlns:a16="http://schemas.microsoft.com/office/drawing/2014/main" id="{F21DEF26-6AEF-4614-ACFA-91F3EAFEB3A0}"/>
                </a:ext>
              </a:extLst>
            </p:cNvPr>
            <p:cNvSpPr/>
            <p:nvPr/>
          </p:nvSpPr>
          <p:spPr>
            <a:xfrm>
              <a:off x="2788151" y="6090610"/>
              <a:ext cx="133350" cy="161925"/>
            </a:xfrm>
            <a:custGeom>
              <a:avLst/>
              <a:gdLst>
                <a:gd name="connsiteX0" fmla="*/ 9093 w 133350"/>
                <a:gd name="connsiteY0" fmla="*/ 162445 h 161925"/>
                <a:gd name="connsiteX1" fmla="*/ 3378 w 133350"/>
                <a:gd name="connsiteY1" fmla="*/ 160540 h 161925"/>
                <a:gd name="connsiteX2" fmla="*/ 2425 w 133350"/>
                <a:gd name="connsiteY2" fmla="*/ 147205 h 161925"/>
                <a:gd name="connsiteX3" fmla="*/ 123393 w 133350"/>
                <a:gd name="connsiteY3" fmla="*/ 3378 h 161925"/>
                <a:gd name="connsiteX4" fmla="*/ 136728 w 133350"/>
                <a:gd name="connsiteY4" fmla="*/ 2425 h 161925"/>
                <a:gd name="connsiteX5" fmla="*/ 137680 w 133350"/>
                <a:gd name="connsiteY5" fmla="*/ 15760 h 161925"/>
                <a:gd name="connsiteX6" fmla="*/ 16713 w 133350"/>
                <a:gd name="connsiteY6" fmla="*/ 158635 h 161925"/>
                <a:gd name="connsiteX7" fmla="*/ 9093 w 133350"/>
                <a:gd name="connsiteY7" fmla="*/ 1624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61925">
                  <a:moveTo>
                    <a:pt x="9093" y="162445"/>
                  </a:moveTo>
                  <a:cubicBezTo>
                    <a:pt x="7188" y="162445"/>
                    <a:pt x="4330" y="161493"/>
                    <a:pt x="3378" y="160540"/>
                  </a:cubicBezTo>
                  <a:cubicBezTo>
                    <a:pt x="-432" y="156730"/>
                    <a:pt x="-1385" y="151015"/>
                    <a:pt x="2425" y="147205"/>
                  </a:cubicBezTo>
                  <a:lnTo>
                    <a:pt x="123393" y="3378"/>
                  </a:lnTo>
                  <a:cubicBezTo>
                    <a:pt x="127203" y="-432"/>
                    <a:pt x="132918" y="-1385"/>
                    <a:pt x="136728" y="2425"/>
                  </a:cubicBezTo>
                  <a:cubicBezTo>
                    <a:pt x="140538" y="6235"/>
                    <a:pt x="141490" y="11950"/>
                    <a:pt x="137680" y="15760"/>
                  </a:cubicBezTo>
                  <a:lnTo>
                    <a:pt x="16713" y="158635"/>
                  </a:lnTo>
                  <a:cubicBezTo>
                    <a:pt x="14808" y="160540"/>
                    <a:pt x="11950" y="162445"/>
                    <a:pt x="9093" y="162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7" name="Полилиния: фигура 818">
              <a:extLst>
                <a:ext uri="{FF2B5EF4-FFF2-40B4-BE49-F238E27FC236}">
                  <a16:creationId xmlns:a16="http://schemas.microsoft.com/office/drawing/2014/main" id="{76827286-E20D-4197-94B1-1E7A0049CDCD}"/>
                </a:ext>
              </a:extLst>
            </p:cNvPr>
            <p:cNvSpPr/>
            <p:nvPr/>
          </p:nvSpPr>
          <p:spPr>
            <a:xfrm>
              <a:off x="2717666" y="6157915"/>
              <a:ext cx="85725" cy="85725"/>
            </a:xfrm>
            <a:custGeom>
              <a:avLst/>
              <a:gdLst>
                <a:gd name="connsiteX0" fmla="*/ 78625 w 85725"/>
                <a:gd name="connsiteY0" fmla="*/ 94188 h 85725"/>
                <a:gd name="connsiteX1" fmla="*/ 71958 w 85725"/>
                <a:gd name="connsiteY1" fmla="*/ 91331 h 85725"/>
                <a:gd name="connsiteX2" fmla="*/ 2425 w 85725"/>
                <a:gd name="connsiteY2" fmla="*/ 16083 h 85725"/>
                <a:gd name="connsiteX3" fmla="*/ 3378 w 85725"/>
                <a:gd name="connsiteY3" fmla="*/ 2748 h 85725"/>
                <a:gd name="connsiteX4" fmla="*/ 16713 w 85725"/>
                <a:gd name="connsiteY4" fmla="*/ 3701 h 85725"/>
                <a:gd name="connsiteX5" fmla="*/ 86245 w 85725"/>
                <a:gd name="connsiteY5" fmla="*/ 78948 h 85725"/>
                <a:gd name="connsiteX6" fmla="*/ 85293 w 85725"/>
                <a:gd name="connsiteY6" fmla="*/ 92283 h 85725"/>
                <a:gd name="connsiteX7" fmla="*/ 78625 w 85725"/>
                <a:gd name="connsiteY7" fmla="*/ 9418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85725">
                  <a:moveTo>
                    <a:pt x="78625" y="94188"/>
                  </a:moveTo>
                  <a:cubicBezTo>
                    <a:pt x="75768" y="94188"/>
                    <a:pt x="73863" y="93236"/>
                    <a:pt x="71958" y="91331"/>
                  </a:cubicBezTo>
                  <a:lnTo>
                    <a:pt x="2425" y="16083"/>
                  </a:lnTo>
                  <a:cubicBezTo>
                    <a:pt x="-1385" y="12273"/>
                    <a:pt x="-432" y="6558"/>
                    <a:pt x="3378" y="2748"/>
                  </a:cubicBezTo>
                  <a:cubicBezTo>
                    <a:pt x="7188" y="-1062"/>
                    <a:pt x="12903" y="-1062"/>
                    <a:pt x="16713" y="3701"/>
                  </a:cubicBezTo>
                  <a:lnTo>
                    <a:pt x="86245" y="78948"/>
                  </a:lnTo>
                  <a:cubicBezTo>
                    <a:pt x="90055" y="82758"/>
                    <a:pt x="89103" y="88473"/>
                    <a:pt x="85293" y="92283"/>
                  </a:cubicBezTo>
                  <a:cubicBezTo>
                    <a:pt x="83388" y="93236"/>
                    <a:pt x="81483" y="94188"/>
                    <a:pt x="78625" y="9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88" name="Рисунок 813">
            <a:extLst>
              <a:ext uri="{FF2B5EF4-FFF2-40B4-BE49-F238E27FC236}">
                <a16:creationId xmlns:a16="http://schemas.microsoft.com/office/drawing/2014/main" id="{2B990792-1817-4414-8891-1A725EFA6A7F}"/>
              </a:ext>
            </a:extLst>
          </p:cNvPr>
          <p:cNvGrpSpPr>
            <a:grpSpLocks noChangeAspect="1"/>
          </p:cNvGrpSpPr>
          <p:nvPr/>
        </p:nvGrpSpPr>
        <p:grpSpPr>
          <a:xfrm>
            <a:off x="1656059" y="4507246"/>
            <a:ext cx="164307" cy="164307"/>
            <a:chOff x="2465774" y="5838718"/>
            <a:chExt cx="704850" cy="704850"/>
          </a:xfrm>
          <a:solidFill>
            <a:srgbClr val="0F50A1"/>
          </a:solidFill>
        </p:grpSpPr>
        <p:sp>
          <p:nvSpPr>
            <p:cNvPr id="389" name="Полилиния: фигура 815">
              <a:extLst>
                <a:ext uri="{FF2B5EF4-FFF2-40B4-BE49-F238E27FC236}">
                  <a16:creationId xmlns:a16="http://schemas.microsoft.com/office/drawing/2014/main" id="{892A0ACF-C32F-4E0F-8C8D-9FBE88739D6A}"/>
                </a:ext>
              </a:extLst>
            </p:cNvPr>
            <p:cNvSpPr/>
            <p:nvPr/>
          </p:nvSpPr>
          <p:spPr>
            <a:xfrm>
              <a:off x="2465774" y="5838718"/>
              <a:ext cx="695325" cy="695325"/>
            </a:xfrm>
            <a:custGeom>
              <a:avLst/>
              <a:gdLst>
                <a:gd name="connsiteX0" fmla="*/ 351473 w 695325"/>
                <a:gd name="connsiteY0" fmla="*/ 703898 h 695325"/>
                <a:gd name="connsiteX1" fmla="*/ 0 w 695325"/>
                <a:gd name="connsiteY1" fmla="*/ 351473 h 695325"/>
                <a:gd name="connsiteX2" fmla="*/ 351473 w 695325"/>
                <a:gd name="connsiteY2" fmla="*/ 0 h 695325"/>
                <a:gd name="connsiteX3" fmla="*/ 702945 w 695325"/>
                <a:gd name="connsiteY3" fmla="*/ 351473 h 695325"/>
                <a:gd name="connsiteX4" fmla="*/ 351473 w 695325"/>
                <a:gd name="connsiteY4" fmla="*/ 703898 h 695325"/>
                <a:gd name="connsiteX5" fmla="*/ 351473 w 695325"/>
                <a:gd name="connsiteY5" fmla="*/ 19050 h 695325"/>
                <a:gd name="connsiteX6" fmla="*/ 19050 w 695325"/>
                <a:gd name="connsiteY6" fmla="*/ 351473 h 695325"/>
                <a:gd name="connsiteX7" fmla="*/ 351473 w 695325"/>
                <a:gd name="connsiteY7" fmla="*/ 683895 h 695325"/>
                <a:gd name="connsiteX8" fmla="*/ 683895 w 695325"/>
                <a:gd name="connsiteY8" fmla="*/ 351473 h 695325"/>
                <a:gd name="connsiteX9" fmla="*/ 351473 w 695325"/>
                <a:gd name="connsiteY9" fmla="*/ 190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25" h="695325">
                  <a:moveTo>
                    <a:pt x="351473" y="703898"/>
                  </a:moveTo>
                  <a:cubicBezTo>
                    <a:pt x="158115" y="703898"/>
                    <a:pt x="0" y="545783"/>
                    <a:pt x="0" y="351473"/>
                  </a:cubicBezTo>
                  <a:cubicBezTo>
                    <a:pt x="0" y="157163"/>
                    <a:pt x="158115" y="0"/>
                    <a:pt x="351473" y="0"/>
                  </a:cubicBezTo>
                  <a:cubicBezTo>
                    <a:pt x="545783" y="0"/>
                    <a:pt x="702945" y="158115"/>
                    <a:pt x="702945" y="351473"/>
                  </a:cubicBezTo>
                  <a:cubicBezTo>
                    <a:pt x="702945" y="544830"/>
                    <a:pt x="545783" y="703898"/>
                    <a:pt x="351473" y="703898"/>
                  </a:cubicBezTo>
                  <a:close/>
                  <a:moveTo>
                    <a:pt x="351473" y="19050"/>
                  </a:moveTo>
                  <a:cubicBezTo>
                    <a:pt x="168593" y="19050"/>
                    <a:pt x="19050" y="168593"/>
                    <a:pt x="19050" y="351473"/>
                  </a:cubicBezTo>
                  <a:cubicBezTo>
                    <a:pt x="19050" y="534353"/>
                    <a:pt x="168593" y="683895"/>
                    <a:pt x="351473" y="683895"/>
                  </a:cubicBezTo>
                  <a:cubicBezTo>
                    <a:pt x="535305" y="683895"/>
                    <a:pt x="683895" y="534353"/>
                    <a:pt x="683895" y="351473"/>
                  </a:cubicBezTo>
                  <a:cubicBezTo>
                    <a:pt x="683895" y="168593"/>
                    <a:pt x="535305" y="19050"/>
                    <a:pt x="351473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0" name="Полилиния: фигура 816">
              <a:extLst>
                <a:ext uri="{FF2B5EF4-FFF2-40B4-BE49-F238E27FC236}">
                  <a16:creationId xmlns:a16="http://schemas.microsoft.com/office/drawing/2014/main" id="{FFBDA180-B390-48F9-9FFF-E2878B9BE26D}"/>
                </a:ext>
              </a:extLst>
            </p:cNvPr>
            <p:cNvSpPr/>
            <p:nvPr/>
          </p:nvSpPr>
          <p:spPr>
            <a:xfrm>
              <a:off x="2579121" y="5952065"/>
              <a:ext cx="476250" cy="476250"/>
            </a:xfrm>
            <a:custGeom>
              <a:avLst/>
              <a:gdLst>
                <a:gd name="connsiteX0" fmla="*/ 238125 w 476250"/>
                <a:gd name="connsiteY0" fmla="*/ 476250 h 476250"/>
                <a:gd name="connsiteX1" fmla="*/ 0 w 476250"/>
                <a:gd name="connsiteY1" fmla="*/ 238125 h 476250"/>
                <a:gd name="connsiteX2" fmla="*/ 238125 w 476250"/>
                <a:gd name="connsiteY2" fmla="*/ 0 h 476250"/>
                <a:gd name="connsiteX3" fmla="*/ 476250 w 476250"/>
                <a:gd name="connsiteY3" fmla="*/ 238125 h 476250"/>
                <a:gd name="connsiteX4" fmla="*/ 238125 w 476250"/>
                <a:gd name="connsiteY4" fmla="*/ 476250 h 476250"/>
                <a:gd name="connsiteX5" fmla="*/ 238125 w 476250"/>
                <a:gd name="connsiteY5" fmla="*/ 20003 h 476250"/>
                <a:gd name="connsiteX6" fmla="*/ 19050 w 476250"/>
                <a:gd name="connsiteY6" fmla="*/ 239078 h 476250"/>
                <a:gd name="connsiteX7" fmla="*/ 238125 w 476250"/>
                <a:gd name="connsiteY7" fmla="*/ 458153 h 476250"/>
                <a:gd name="connsiteX8" fmla="*/ 457200 w 476250"/>
                <a:gd name="connsiteY8" fmla="*/ 239078 h 476250"/>
                <a:gd name="connsiteX9" fmla="*/ 238125 w 476250"/>
                <a:gd name="connsiteY9" fmla="*/ 200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0" h="476250">
                  <a:moveTo>
                    <a:pt x="238125" y="476250"/>
                  </a:moveTo>
                  <a:cubicBezTo>
                    <a:pt x="106680" y="476250"/>
                    <a:pt x="0" y="369570"/>
                    <a:pt x="0" y="238125"/>
                  </a:cubicBezTo>
                  <a:cubicBezTo>
                    <a:pt x="0" y="106680"/>
                    <a:pt x="106680" y="0"/>
                    <a:pt x="238125" y="0"/>
                  </a:cubicBezTo>
                  <a:cubicBezTo>
                    <a:pt x="369570" y="0"/>
                    <a:pt x="476250" y="106680"/>
                    <a:pt x="476250" y="238125"/>
                  </a:cubicBezTo>
                  <a:cubicBezTo>
                    <a:pt x="476250" y="369570"/>
                    <a:pt x="369570" y="476250"/>
                    <a:pt x="238125" y="476250"/>
                  </a:cubicBezTo>
                  <a:close/>
                  <a:moveTo>
                    <a:pt x="238125" y="20003"/>
                  </a:moveTo>
                  <a:cubicBezTo>
                    <a:pt x="117158" y="20003"/>
                    <a:pt x="19050" y="118110"/>
                    <a:pt x="19050" y="239078"/>
                  </a:cubicBezTo>
                  <a:cubicBezTo>
                    <a:pt x="19050" y="360045"/>
                    <a:pt x="117158" y="458153"/>
                    <a:pt x="238125" y="458153"/>
                  </a:cubicBezTo>
                  <a:cubicBezTo>
                    <a:pt x="359093" y="458153"/>
                    <a:pt x="457200" y="360045"/>
                    <a:pt x="457200" y="239078"/>
                  </a:cubicBezTo>
                  <a:cubicBezTo>
                    <a:pt x="457200" y="118110"/>
                    <a:pt x="359093" y="20003"/>
                    <a:pt x="238125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1" name="Полилиния: фигура 817">
              <a:extLst>
                <a:ext uri="{FF2B5EF4-FFF2-40B4-BE49-F238E27FC236}">
                  <a16:creationId xmlns:a16="http://schemas.microsoft.com/office/drawing/2014/main" id="{F21DEF26-6AEF-4614-ACFA-91F3EAFEB3A0}"/>
                </a:ext>
              </a:extLst>
            </p:cNvPr>
            <p:cNvSpPr/>
            <p:nvPr/>
          </p:nvSpPr>
          <p:spPr>
            <a:xfrm>
              <a:off x="2788151" y="6090610"/>
              <a:ext cx="133350" cy="161925"/>
            </a:xfrm>
            <a:custGeom>
              <a:avLst/>
              <a:gdLst>
                <a:gd name="connsiteX0" fmla="*/ 9093 w 133350"/>
                <a:gd name="connsiteY0" fmla="*/ 162445 h 161925"/>
                <a:gd name="connsiteX1" fmla="*/ 3378 w 133350"/>
                <a:gd name="connsiteY1" fmla="*/ 160540 h 161925"/>
                <a:gd name="connsiteX2" fmla="*/ 2425 w 133350"/>
                <a:gd name="connsiteY2" fmla="*/ 147205 h 161925"/>
                <a:gd name="connsiteX3" fmla="*/ 123393 w 133350"/>
                <a:gd name="connsiteY3" fmla="*/ 3378 h 161925"/>
                <a:gd name="connsiteX4" fmla="*/ 136728 w 133350"/>
                <a:gd name="connsiteY4" fmla="*/ 2425 h 161925"/>
                <a:gd name="connsiteX5" fmla="*/ 137680 w 133350"/>
                <a:gd name="connsiteY5" fmla="*/ 15760 h 161925"/>
                <a:gd name="connsiteX6" fmla="*/ 16713 w 133350"/>
                <a:gd name="connsiteY6" fmla="*/ 158635 h 161925"/>
                <a:gd name="connsiteX7" fmla="*/ 9093 w 133350"/>
                <a:gd name="connsiteY7" fmla="*/ 1624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61925">
                  <a:moveTo>
                    <a:pt x="9093" y="162445"/>
                  </a:moveTo>
                  <a:cubicBezTo>
                    <a:pt x="7188" y="162445"/>
                    <a:pt x="4330" y="161493"/>
                    <a:pt x="3378" y="160540"/>
                  </a:cubicBezTo>
                  <a:cubicBezTo>
                    <a:pt x="-432" y="156730"/>
                    <a:pt x="-1385" y="151015"/>
                    <a:pt x="2425" y="147205"/>
                  </a:cubicBezTo>
                  <a:lnTo>
                    <a:pt x="123393" y="3378"/>
                  </a:lnTo>
                  <a:cubicBezTo>
                    <a:pt x="127203" y="-432"/>
                    <a:pt x="132918" y="-1385"/>
                    <a:pt x="136728" y="2425"/>
                  </a:cubicBezTo>
                  <a:cubicBezTo>
                    <a:pt x="140538" y="6235"/>
                    <a:pt x="141490" y="11950"/>
                    <a:pt x="137680" y="15760"/>
                  </a:cubicBezTo>
                  <a:lnTo>
                    <a:pt x="16713" y="158635"/>
                  </a:lnTo>
                  <a:cubicBezTo>
                    <a:pt x="14808" y="160540"/>
                    <a:pt x="11950" y="162445"/>
                    <a:pt x="9093" y="162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2" name="Полилиния: фигура 818">
              <a:extLst>
                <a:ext uri="{FF2B5EF4-FFF2-40B4-BE49-F238E27FC236}">
                  <a16:creationId xmlns:a16="http://schemas.microsoft.com/office/drawing/2014/main" id="{76827286-E20D-4197-94B1-1E7A0049CDCD}"/>
                </a:ext>
              </a:extLst>
            </p:cNvPr>
            <p:cNvSpPr/>
            <p:nvPr/>
          </p:nvSpPr>
          <p:spPr>
            <a:xfrm>
              <a:off x="2717666" y="6157915"/>
              <a:ext cx="85725" cy="85725"/>
            </a:xfrm>
            <a:custGeom>
              <a:avLst/>
              <a:gdLst>
                <a:gd name="connsiteX0" fmla="*/ 78625 w 85725"/>
                <a:gd name="connsiteY0" fmla="*/ 94188 h 85725"/>
                <a:gd name="connsiteX1" fmla="*/ 71958 w 85725"/>
                <a:gd name="connsiteY1" fmla="*/ 91331 h 85725"/>
                <a:gd name="connsiteX2" fmla="*/ 2425 w 85725"/>
                <a:gd name="connsiteY2" fmla="*/ 16083 h 85725"/>
                <a:gd name="connsiteX3" fmla="*/ 3378 w 85725"/>
                <a:gd name="connsiteY3" fmla="*/ 2748 h 85725"/>
                <a:gd name="connsiteX4" fmla="*/ 16713 w 85725"/>
                <a:gd name="connsiteY4" fmla="*/ 3701 h 85725"/>
                <a:gd name="connsiteX5" fmla="*/ 86245 w 85725"/>
                <a:gd name="connsiteY5" fmla="*/ 78948 h 85725"/>
                <a:gd name="connsiteX6" fmla="*/ 85293 w 85725"/>
                <a:gd name="connsiteY6" fmla="*/ 92283 h 85725"/>
                <a:gd name="connsiteX7" fmla="*/ 78625 w 85725"/>
                <a:gd name="connsiteY7" fmla="*/ 9418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85725">
                  <a:moveTo>
                    <a:pt x="78625" y="94188"/>
                  </a:moveTo>
                  <a:cubicBezTo>
                    <a:pt x="75768" y="94188"/>
                    <a:pt x="73863" y="93236"/>
                    <a:pt x="71958" y="91331"/>
                  </a:cubicBezTo>
                  <a:lnTo>
                    <a:pt x="2425" y="16083"/>
                  </a:lnTo>
                  <a:cubicBezTo>
                    <a:pt x="-1385" y="12273"/>
                    <a:pt x="-432" y="6558"/>
                    <a:pt x="3378" y="2748"/>
                  </a:cubicBezTo>
                  <a:cubicBezTo>
                    <a:pt x="7188" y="-1062"/>
                    <a:pt x="12903" y="-1062"/>
                    <a:pt x="16713" y="3701"/>
                  </a:cubicBezTo>
                  <a:lnTo>
                    <a:pt x="86245" y="78948"/>
                  </a:lnTo>
                  <a:cubicBezTo>
                    <a:pt x="90055" y="82758"/>
                    <a:pt x="89103" y="88473"/>
                    <a:pt x="85293" y="92283"/>
                  </a:cubicBezTo>
                  <a:cubicBezTo>
                    <a:pt x="83388" y="93236"/>
                    <a:pt x="81483" y="94188"/>
                    <a:pt x="78625" y="9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3" name="Прямоугольник 392"/>
          <p:cNvSpPr/>
          <p:nvPr/>
        </p:nvSpPr>
        <p:spPr>
          <a:xfrm>
            <a:off x="1825687" y="4482823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</a:t>
            </a:r>
          </a:p>
        </p:txBody>
      </p:sp>
      <p:grpSp>
        <p:nvGrpSpPr>
          <p:cNvPr id="394" name="Рисунок 813">
            <a:extLst>
              <a:ext uri="{FF2B5EF4-FFF2-40B4-BE49-F238E27FC236}">
                <a16:creationId xmlns:a16="http://schemas.microsoft.com/office/drawing/2014/main" id="{2B990792-1817-4414-8891-1A725EFA6A7F}"/>
              </a:ext>
            </a:extLst>
          </p:cNvPr>
          <p:cNvGrpSpPr>
            <a:grpSpLocks noChangeAspect="1"/>
          </p:cNvGrpSpPr>
          <p:nvPr/>
        </p:nvGrpSpPr>
        <p:grpSpPr>
          <a:xfrm>
            <a:off x="1657652" y="4241144"/>
            <a:ext cx="164307" cy="164307"/>
            <a:chOff x="2465774" y="5838718"/>
            <a:chExt cx="704850" cy="704850"/>
          </a:xfrm>
          <a:solidFill>
            <a:srgbClr val="0F50A1"/>
          </a:solidFill>
        </p:grpSpPr>
        <p:sp>
          <p:nvSpPr>
            <p:cNvPr id="395" name="Полилиния: фигура 815">
              <a:extLst>
                <a:ext uri="{FF2B5EF4-FFF2-40B4-BE49-F238E27FC236}">
                  <a16:creationId xmlns:a16="http://schemas.microsoft.com/office/drawing/2014/main" id="{892A0ACF-C32F-4E0F-8C8D-9FBE88739D6A}"/>
                </a:ext>
              </a:extLst>
            </p:cNvPr>
            <p:cNvSpPr/>
            <p:nvPr/>
          </p:nvSpPr>
          <p:spPr>
            <a:xfrm>
              <a:off x="2465774" y="5838718"/>
              <a:ext cx="695325" cy="695325"/>
            </a:xfrm>
            <a:custGeom>
              <a:avLst/>
              <a:gdLst>
                <a:gd name="connsiteX0" fmla="*/ 351473 w 695325"/>
                <a:gd name="connsiteY0" fmla="*/ 703898 h 695325"/>
                <a:gd name="connsiteX1" fmla="*/ 0 w 695325"/>
                <a:gd name="connsiteY1" fmla="*/ 351473 h 695325"/>
                <a:gd name="connsiteX2" fmla="*/ 351473 w 695325"/>
                <a:gd name="connsiteY2" fmla="*/ 0 h 695325"/>
                <a:gd name="connsiteX3" fmla="*/ 702945 w 695325"/>
                <a:gd name="connsiteY3" fmla="*/ 351473 h 695325"/>
                <a:gd name="connsiteX4" fmla="*/ 351473 w 695325"/>
                <a:gd name="connsiteY4" fmla="*/ 703898 h 695325"/>
                <a:gd name="connsiteX5" fmla="*/ 351473 w 695325"/>
                <a:gd name="connsiteY5" fmla="*/ 19050 h 695325"/>
                <a:gd name="connsiteX6" fmla="*/ 19050 w 695325"/>
                <a:gd name="connsiteY6" fmla="*/ 351473 h 695325"/>
                <a:gd name="connsiteX7" fmla="*/ 351473 w 695325"/>
                <a:gd name="connsiteY7" fmla="*/ 683895 h 695325"/>
                <a:gd name="connsiteX8" fmla="*/ 683895 w 695325"/>
                <a:gd name="connsiteY8" fmla="*/ 351473 h 695325"/>
                <a:gd name="connsiteX9" fmla="*/ 351473 w 695325"/>
                <a:gd name="connsiteY9" fmla="*/ 1905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325" h="695325">
                  <a:moveTo>
                    <a:pt x="351473" y="703898"/>
                  </a:moveTo>
                  <a:cubicBezTo>
                    <a:pt x="158115" y="703898"/>
                    <a:pt x="0" y="545783"/>
                    <a:pt x="0" y="351473"/>
                  </a:cubicBezTo>
                  <a:cubicBezTo>
                    <a:pt x="0" y="157163"/>
                    <a:pt x="158115" y="0"/>
                    <a:pt x="351473" y="0"/>
                  </a:cubicBezTo>
                  <a:cubicBezTo>
                    <a:pt x="545783" y="0"/>
                    <a:pt x="702945" y="158115"/>
                    <a:pt x="702945" y="351473"/>
                  </a:cubicBezTo>
                  <a:cubicBezTo>
                    <a:pt x="702945" y="544830"/>
                    <a:pt x="545783" y="703898"/>
                    <a:pt x="351473" y="703898"/>
                  </a:cubicBezTo>
                  <a:close/>
                  <a:moveTo>
                    <a:pt x="351473" y="19050"/>
                  </a:moveTo>
                  <a:cubicBezTo>
                    <a:pt x="168593" y="19050"/>
                    <a:pt x="19050" y="168593"/>
                    <a:pt x="19050" y="351473"/>
                  </a:cubicBezTo>
                  <a:cubicBezTo>
                    <a:pt x="19050" y="534353"/>
                    <a:pt x="168593" y="683895"/>
                    <a:pt x="351473" y="683895"/>
                  </a:cubicBezTo>
                  <a:cubicBezTo>
                    <a:pt x="535305" y="683895"/>
                    <a:pt x="683895" y="534353"/>
                    <a:pt x="683895" y="351473"/>
                  </a:cubicBezTo>
                  <a:cubicBezTo>
                    <a:pt x="683895" y="168593"/>
                    <a:pt x="535305" y="19050"/>
                    <a:pt x="351473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6" name="Полилиния: фигура 816">
              <a:extLst>
                <a:ext uri="{FF2B5EF4-FFF2-40B4-BE49-F238E27FC236}">
                  <a16:creationId xmlns:a16="http://schemas.microsoft.com/office/drawing/2014/main" id="{FFBDA180-B390-48F9-9FFF-E2878B9BE26D}"/>
                </a:ext>
              </a:extLst>
            </p:cNvPr>
            <p:cNvSpPr/>
            <p:nvPr/>
          </p:nvSpPr>
          <p:spPr>
            <a:xfrm>
              <a:off x="2579121" y="5952065"/>
              <a:ext cx="476250" cy="476250"/>
            </a:xfrm>
            <a:custGeom>
              <a:avLst/>
              <a:gdLst>
                <a:gd name="connsiteX0" fmla="*/ 238125 w 476250"/>
                <a:gd name="connsiteY0" fmla="*/ 476250 h 476250"/>
                <a:gd name="connsiteX1" fmla="*/ 0 w 476250"/>
                <a:gd name="connsiteY1" fmla="*/ 238125 h 476250"/>
                <a:gd name="connsiteX2" fmla="*/ 238125 w 476250"/>
                <a:gd name="connsiteY2" fmla="*/ 0 h 476250"/>
                <a:gd name="connsiteX3" fmla="*/ 476250 w 476250"/>
                <a:gd name="connsiteY3" fmla="*/ 238125 h 476250"/>
                <a:gd name="connsiteX4" fmla="*/ 238125 w 476250"/>
                <a:gd name="connsiteY4" fmla="*/ 476250 h 476250"/>
                <a:gd name="connsiteX5" fmla="*/ 238125 w 476250"/>
                <a:gd name="connsiteY5" fmla="*/ 20003 h 476250"/>
                <a:gd name="connsiteX6" fmla="*/ 19050 w 476250"/>
                <a:gd name="connsiteY6" fmla="*/ 239078 h 476250"/>
                <a:gd name="connsiteX7" fmla="*/ 238125 w 476250"/>
                <a:gd name="connsiteY7" fmla="*/ 458153 h 476250"/>
                <a:gd name="connsiteX8" fmla="*/ 457200 w 476250"/>
                <a:gd name="connsiteY8" fmla="*/ 239078 h 476250"/>
                <a:gd name="connsiteX9" fmla="*/ 238125 w 476250"/>
                <a:gd name="connsiteY9" fmla="*/ 2000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0" h="476250">
                  <a:moveTo>
                    <a:pt x="238125" y="476250"/>
                  </a:moveTo>
                  <a:cubicBezTo>
                    <a:pt x="106680" y="476250"/>
                    <a:pt x="0" y="369570"/>
                    <a:pt x="0" y="238125"/>
                  </a:cubicBezTo>
                  <a:cubicBezTo>
                    <a:pt x="0" y="106680"/>
                    <a:pt x="106680" y="0"/>
                    <a:pt x="238125" y="0"/>
                  </a:cubicBezTo>
                  <a:cubicBezTo>
                    <a:pt x="369570" y="0"/>
                    <a:pt x="476250" y="106680"/>
                    <a:pt x="476250" y="238125"/>
                  </a:cubicBezTo>
                  <a:cubicBezTo>
                    <a:pt x="476250" y="369570"/>
                    <a:pt x="369570" y="476250"/>
                    <a:pt x="238125" y="476250"/>
                  </a:cubicBezTo>
                  <a:close/>
                  <a:moveTo>
                    <a:pt x="238125" y="20003"/>
                  </a:moveTo>
                  <a:cubicBezTo>
                    <a:pt x="117158" y="20003"/>
                    <a:pt x="19050" y="118110"/>
                    <a:pt x="19050" y="239078"/>
                  </a:cubicBezTo>
                  <a:cubicBezTo>
                    <a:pt x="19050" y="360045"/>
                    <a:pt x="117158" y="458153"/>
                    <a:pt x="238125" y="458153"/>
                  </a:cubicBezTo>
                  <a:cubicBezTo>
                    <a:pt x="359093" y="458153"/>
                    <a:pt x="457200" y="360045"/>
                    <a:pt x="457200" y="239078"/>
                  </a:cubicBezTo>
                  <a:cubicBezTo>
                    <a:pt x="457200" y="118110"/>
                    <a:pt x="359093" y="20003"/>
                    <a:pt x="238125" y="20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7" name="Полилиния: фигура 817">
              <a:extLst>
                <a:ext uri="{FF2B5EF4-FFF2-40B4-BE49-F238E27FC236}">
                  <a16:creationId xmlns:a16="http://schemas.microsoft.com/office/drawing/2014/main" id="{F21DEF26-6AEF-4614-ACFA-91F3EAFEB3A0}"/>
                </a:ext>
              </a:extLst>
            </p:cNvPr>
            <p:cNvSpPr/>
            <p:nvPr/>
          </p:nvSpPr>
          <p:spPr>
            <a:xfrm>
              <a:off x="2788151" y="6090610"/>
              <a:ext cx="133350" cy="161925"/>
            </a:xfrm>
            <a:custGeom>
              <a:avLst/>
              <a:gdLst>
                <a:gd name="connsiteX0" fmla="*/ 9093 w 133350"/>
                <a:gd name="connsiteY0" fmla="*/ 162445 h 161925"/>
                <a:gd name="connsiteX1" fmla="*/ 3378 w 133350"/>
                <a:gd name="connsiteY1" fmla="*/ 160540 h 161925"/>
                <a:gd name="connsiteX2" fmla="*/ 2425 w 133350"/>
                <a:gd name="connsiteY2" fmla="*/ 147205 h 161925"/>
                <a:gd name="connsiteX3" fmla="*/ 123393 w 133350"/>
                <a:gd name="connsiteY3" fmla="*/ 3378 h 161925"/>
                <a:gd name="connsiteX4" fmla="*/ 136728 w 133350"/>
                <a:gd name="connsiteY4" fmla="*/ 2425 h 161925"/>
                <a:gd name="connsiteX5" fmla="*/ 137680 w 133350"/>
                <a:gd name="connsiteY5" fmla="*/ 15760 h 161925"/>
                <a:gd name="connsiteX6" fmla="*/ 16713 w 133350"/>
                <a:gd name="connsiteY6" fmla="*/ 158635 h 161925"/>
                <a:gd name="connsiteX7" fmla="*/ 9093 w 133350"/>
                <a:gd name="connsiteY7" fmla="*/ 16244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61925">
                  <a:moveTo>
                    <a:pt x="9093" y="162445"/>
                  </a:moveTo>
                  <a:cubicBezTo>
                    <a:pt x="7188" y="162445"/>
                    <a:pt x="4330" y="161493"/>
                    <a:pt x="3378" y="160540"/>
                  </a:cubicBezTo>
                  <a:cubicBezTo>
                    <a:pt x="-432" y="156730"/>
                    <a:pt x="-1385" y="151015"/>
                    <a:pt x="2425" y="147205"/>
                  </a:cubicBezTo>
                  <a:lnTo>
                    <a:pt x="123393" y="3378"/>
                  </a:lnTo>
                  <a:cubicBezTo>
                    <a:pt x="127203" y="-432"/>
                    <a:pt x="132918" y="-1385"/>
                    <a:pt x="136728" y="2425"/>
                  </a:cubicBezTo>
                  <a:cubicBezTo>
                    <a:pt x="140538" y="6235"/>
                    <a:pt x="141490" y="11950"/>
                    <a:pt x="137680" y="15760"/>
                  </a:cubicBezTo>
                  <a:lnTo>
                    <a:pt x="16713" y="158635"/>
                  </a:lnTo>
                  <a:cubicBezTo>
                    <a:pt x="14808" y="160540"/>
                    <a:pt x="11950" y="162445"/>
                    <a:pt x="9093" y="1624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8" name="Полилиния: фигура 818">
              <a:extLst>
                <a:ext uri="{FF2B5EF4-FFF2-40B4-BE49-F238E27FC236}">
                  <a16:creationId xmlns:a16="http://schemas.microsoft.com/office/drawing/2014/main" id="{76827286-E20D-4197-94B1-1E7A0049CDCD}"/>
                </a:ext>
              </a:extLst>
            </p:cNvPr>
            <p:cNvSpPr/>
            <p:nvPr/>
          </p:nvSpPr>
          <p:spPr>
            <a:xfrm>
              <a:off x="2717666" y="6157915"/>
              <a:ext cx="85725" cy="85725"/>
            </a:xfrm>
            <a:custGeom>
              <a:avLst/>
              <a:gdLst>
                <a:gd name="connsiteX0" fmla="*/ 78625 w 85725"/>
                <a:gd name="connsiteY0" fmla="*/ 94188 h 85725"/>
                <a:gd name="connsiteX1" fmla="*/ 71958 w 85725"/>
                <a:gd name="connsiteY1" fmla="*/ 91331 h 85725"/>
                <a:gd name="connsiteX2" fmla="*/ 2425 w 85725"/>
                <a:gd name="connsiteY2" fmla="*/ 16083 h 85725"/>
                <a:gd name="connsiteX3" fmla="*/ 3378 w 85725"/>
                <a:gd name="connsiteY3" fmla="*/ 2748 h 85725"/>
                <a:gd name="connsiteX4" fmla="*/ 16713 w 85725"/>
                <a:gd name="connsiteY4" fmla="*/ 3701 h 85725"/>
                <a:gd name="connsiteX5" fmla="*/ 86245 w 85725"/>
                <a:gd name="connsiteY5" fmla="*/ 78948 h 85725"/>
                <a:gd name="connsiteX6" fmla="*/ 85293 w 85725"/>
                <a:gd name="connsiteY6" fmla="*/ 92283 h 85725"/>
                <a:gd name="connsiteX7" fmla="*/ 78625 w 85725"/>
                <a:gd name="connsiteY7" fmla="*/ 94188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85725">
                  <a:moveTo>
                    <a:pt x="78625" y="94188"/>
                  </a:moveTo>
                  <a:cubicBezTo>
                    <a:pt x="75768" y="94188"/>
                    <a:pt x="73863" y="93236"/>
                    <a:pt x="71958" y="91331"/>
                  </a:cubicBezTo>
                  <a:lnTo>
                    <a:pt x="2425" y="16083"/>
                  </a:lnTo>
                  <a:cubicBezTo>
                    <a:pt x="-1385" y="12273"/>
                    <a:pt x="-432" y="6558"/>
                    <a:pt x="3378" y="2748"/>
                  </a:cubicBezTo>
                  <a:cubicBezTo>
                    <a:pt x="7188" y="-1062"/>
                    <a:pt x="12903" y="-1062"/>
                    <a:pt x="16713" y="3701"/>
                  </a:cubicBezTo>
                  <a:lnTo>
                    <a:pt x="86245" y="78948"/>
                  </a:lnTo>
                  <a:cubicBezTo>
                    <a:pt x="90055" y="82758"/>
                    <a:pt x="89103" y="88473"/>
                    <a:pt x="85293" y="92283"/>
                  </a:cubicBezTo>
                  <a:cubicBezTo>
                    <a:pt x="83388" y="93236"/>
                    <a:pt x="81483" y="94188"/>
                    <a:pt x="78625" y="94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9" name="Прямоугольник 398"/>
          <p:cNvSpPr/>
          <p:nvPr/>
        </p:nvSpPr>
        <p:spPr>
          <a:xfrm>
            <a:off x="1815532" y="4212569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00" name="Прямоугольник 399"/>
          <p:cNvSpPr/>
          <p:nvPr/>
        </p:nvSpPr>
        <p:spPr>
          <a:xfrm>
            <a:off x="773185" y="4218010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Алгебра 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441048" y="3434699"/>
            <a:ext cx="27050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Темы по финансовой грамотности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присутствуют в следующих предметах: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297212" y="3122980"/>
            <a:ext cx="7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Школы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34550" y="3158330"/>
            <a:ext cx="2491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Колледжи и техникумы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7192466" y="3163264"/>
            <a:ext cx="586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Вузы</a:t>
            </a:r>
          </a:p>
        </p:txBody>
      </p:sp>
      <p:grpSp>
        <p:nvGrpSpPr>
          <p:cNvPr id="126" name="Рисунок 162">
            <a:extLst>
              <a:ext uri="{FF2B5EF4-FFF2-40B4-BE49-F238E27FC236}">
                <a16:creationId xmlns:a16="http://schemas.microsoft.com/office/drawing/2014/main" id="{9C37CD80-D7C4-4AB6-A175-19F71EC73D6D}"/>
              </a:ext>
            </a:extLst>
          </p:cNvPr>
          <p:cNvGrpSpPr>
            <a:grpSpLocks noChangeAspect="1"/>
          </p:cNvGrpSpPr>
          <p:nvPr/>
        </p:nvGrpSpPr>
        <p:grpSpPr>
          <a:xfrm>
            <a:off x="7255420" y="2623815"/>
            <a:ext cx="418836" cy="339597"/>
            <a:chOff x="2487836" y="3546637"/>
            <a:chExt cx="704850" cy="571500"/>
          </a:xfrm>
          <a:solidFill>
            <a:schemeClr val="bg1"/>
          </a:solidFill>
        </p:grpSpPr>
        <p:sp>
          <p:nvSpPr>
            <p:cNvPr id="127" name="Полилиния: фигура 164">
              <a:extLst>
                <a:ext uri="{FF2B5EF4-FFF2-40B4-BE49-F238E27FC236}">
                  <a16:creationId xmlns:a16="http://schemas.microsoft.com/office/drawing/2014/main" id="{39086DF2-3B09-4788-A58E-072EA8F6B851}"/>
                </a:ext>
              </a:extLst>
            </p:cNvPr>
            <p:cNvSpPr/>
            <p:nvPr/>
          </p:nvSpPr>
          <p:spPr>
            <a:xfrm>
              <a:off x="2611661" y="3740947"/>
              <a:ext cx="19050" cy="209550"/>
            </a:xfrm>
            <a:custGeom>
              <a:avLst/>
              <a:gdLst>
                <a:gd name="connsiteX0" fmla="*/ 9525 w 19050"/>
                <a:gd name="connsiteY0" fmla="*/ 217170 h 209550"/>
                <a:gd name="connsiteX1" fmla="*/ 0 w 19050"/>
                <a:gd name="connsiteY1" fmla="*/ 207645 h 209550"/>
                <a:gd name="connsiteX2" fmla="*/ 0 w 19050"/>
                <a:gd name="connsiteY2" fmla="*/ 9525 h 209550"/>
                <a:gd name="connsiteX3" fmla="*/ 9525 w 19050"/>
                <a:gd name="connsiteY3" fmla="*/ 0 h 209550"/>
                <a:gd name="connsiteX4" fmla="*/ 19050 w 19050"/>
                <a:gd name="connsiteY4" fmla="*/ 9525 h 209550"/>
                <a:gd name="connsiteX5" fmla="*/ 19050 w 19050"/>
                <a:gd name="connsiteY5" fmla="*/ 207645 h 209550"/>
                <a:gd name="connsiteX6" fmla="*/ 9525 w 19050"/>
                <a:gd name="connsiteY6" fmla="*/ 2171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9550">
                  <a:moveTo>
                    <a:pt x="9525" y="217170"/>
                  </a:moveTo>
                  <a:cubicBezTo>
                    <a:pt x="3810" y="217170"/>
                    <a:pt x="0" y="213360"/>
                    <a:pt x="0" y="20764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07645"/>
                  </a:lnTo>
                  <a:cubicBezTo>
                    <a:pt x="19050" y="213360"/>
                    <a:pt x="15240" y="217170"/>
                    <a:pt x="9525" y="2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Полилиния: фигура 165">
              <a:extLst>
                <a:ext uri="{FF2B5EF4-FFF2-40B4-BE49-F238E27FC236}">
                  <a16:creationId xmlns:a16="http://schemas.microsoft.com/office/drawing/2014/main" id="{02AA41CC-5E92-487B-8B18-A117D6EFEC93}"/>
                </a:ext>
              </a:extLst>
            </p:cNvPr>
            <p:cNvSpPr/>
            <p:nvPr/>
          </p:nvSpPr>
          <p:spPr>
            <a:xfrm>
              <a:off x="2695481" y="3750472"/>
              <a:ext cx="352425" cy="200025"/>
            </a:xfrm>
            <a:custGeom>
              <a:avLst/>
              <a:gdLst>
                <a:gd name="connsiteX0" fmla="*/ 352425 w 352425"/>
                <a:gd name="connsiteY0" fmla="*/ 207645 h 200025"/>
                <a:gd name="connsiteX1" fmla="*/ 9525 w 352425"/>
                <a:gd name="connsiteY1" fmla="*/ 207645 h 200025"/>
                <a:gd name="connsiteX2" fmla="*/ 0 w 352425"/>
                <a:gd name="connsiteY2" fmla="*/ 198120 h 200025"/>
                <a:gd name="connsiteX3" fmla="*/ 9525 w 352425"/>
                <a:gd name="connsiteY3" fmla="*/ 188595 h 200025"/>
                <a:gd name="connsiteX4" fmla="*/ 341948 w 352425"/>
                <a:gd name="connsiteY4" fmla="*/ 188595 h 200025"/>
                <a:gd name="connsiteX5" fmla="*/ 341948 w 352425"/>
                <a:gd name="connsiteY5" fmla="*/ 19050 h 200025"/>
                <a:gd name="connsiteX6" fmla="*/ 340995 w 352425"/>
                <a:gd name="connsiteY6" fmla="*/ 19050 h 200025"/>
                <a:gd name="connsiteX7" fmla="*/ 331470 w 352425"/>
                <a:gd name="connsiteY7" fmla="*/ 9525 h 200025"/>
                <a:gd name="connsiteX8" fmla="*/ 340995 w 352425"/>
                <a:gd name="connsiteY8" fmla="*/ 0 h 200025"/>
                <a:gd name="connsiteX9" fmla="*/ 351473 w 352425"/>
                <a:gd name="connsiteY9" fmla="*/ 0 h 200025"/>
                <a:gd name="connsiteX10" fmla="*/ 360998 w 352425"/>
                <a:gd name="connsiteY10" fmla="*/ 9525 h 200025"/>
                <a:gd name="connsiteX11" fmla="*/ 360998 w 352425"/>
                <a:gd name="connsiteY11" fmla="*/ 199073 h 200025"/>
                <a:gd name="connsiteX12" fmla="*/ 352425 w 352425"/>
                <a:gd name="connsiteY12" fmla="*/ 2076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25" h="200025">
                  <a:moveTo>
                    <a:pt x="352425" y="207645"/>
                  </a:moveTo>
                  <a:lnTo>
                    <a:pt x="9525" y="207645"/>
                  </a:lnTo>
                  <a:cubicBezTo>
                    <a:pt x="3810" y="207645"/>
                    <a:pt x="0" y="203835"/>
                    <a:pt x="0" y="198120"/>
                  </a:cubicBezTo>
                  <a:cubicBezTo>
                    <a:pt x="0" y="192405"/>
                    <a:pt x="3810" y="188595"/>
                    <a:pt x="9525" y="188595"/>
                  </a:cubicBezTo>
                  <a:lnTo>
                    <a:pt x="341948" y="188595"/>
                  </a:lnTo>
                  <a:lnTo>
                    <a:pt x="341948" y="19050"/>
                  </a:lnTo>
                  <a:lnTo>
                    <a:pt x="340995" y="19050"/>
                  </a:lnTo>
                  <a:cubicBezTo>
                    <a:pt x="335280" y="19050"/>
                    <a:pt x="331470" y="15240"/>
                    <a:pt x="331470" y="9525"/>
                  </a:cubicBezTo>
                  <a:cubicBezTo>
                    <a:pt x="331470" y="3810"/>
                    <a:pt x="335280" y="0"/>
                    <a:pt x="340995" y="0"/>
                  </a:cubicBezTo>
                  <a:lnTo>
                    <a:pt x="351473" y="0"/>
                  </a:lnTo>
                  <a:cubicBezTo>
                    <a:pt x="357188" y="0"/>
                    <a:pt x="360998" y="3810"/>
                    <a:pt x="360998" y="9525"/>
                  </a:cubicBezTo>
                  <a:lnTo>
                    <a:pt x="360998" y="199073"/>
                  </a:lnTo>
                  <a:cubicBezTo>
                    <a:pt x="361950" y="203835"/>
                    <a:pt x="357188" y="207645"/>
                    <a:pt x="352425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Полилиния: фигура 166">
              <a:extLst>
                <a:ext uri="{FF2B5EF4-FFF2-40B4-BE49-F238E27FC236}">
                  <a16:creationId xmlns:a16="http://schemas.microsoft.com/office/drawing/2014/main" id="{56120365-5B42-4395-A17D-D236FBD89593}"/>
                </a:ext>
              </a:extLst>
            </p:cNvPr>
            <p:cNvSpPr/>
            <p:nvPr/>
          </p:nvSpPr>
          <p:spPr>
            <a:xfrm>
              <a:off x="2487836" y="3546875"/>
              <a:ext cx="695325" cy="304800"/>
            </a:xfrm>
            <a:custGeom>
              <a:avLst/>
              <a:gdLst>
                <a:gd name="connsiteX0" fmla="*/ 351473 w 695325"/>
                <a:gd name="connsiteY0" fmla="*/ 305514 h 304800"/>
                <a:gd name="connsiteX1" fmla="*/ 347663 w 695325"/>
                <a:gd name="connsiteY1" fmla="*/ 304562 h 304800"/>
                <a:gd name="connsiteX2" fmla="*/ 228600 w 695325"/>
                <a:gd name="connsiteY2" fmla="*/ 255032 h 304800"/>
                <a:gd name="connsiteX3" fmla="*/ 223838 w 695325"/>
                <a:gd name="connsiteY3" fmla="*/ 242649 h 304800"/>
                <a:gd name="connsiteX4" fmla="*/ 236220 w 695325"/>
                <a:gd name="connsiteY4" fmla="*/ 237887 h 304800"/>
                <a:gd name="connsiteX5" fmla="*/ 351473 w 695325"/>
                <a:gd name="connsiteY5" fmla="*/ 285512 h 304800"/>
                <a:gd name="connsiteX6" fmla="*/ 669608 w 695325"/>
                <a:gd name="connsiteY6" fmla="*/ 152162 h 304800"/>
                <a:gd name="connsiteX7" fmla="*/ 351473 w 695325"/>
                <a:gd name="connsiteY7" fmla="*/ 18812 h 304800"/>
                <a:gd name="connsiteX8" fmla="*/ 34290 w 695325"/>
                <a:gd name="connsiteY8" fmla="*/ 152162 h 304800"/>
                <a:gd name="connsiteX9" fmla="*/ 137160 w 695325"/>
                <a:gd name="connsiteY9" fmla="*/ 195024 h 304800"/>
                <a:gd name="connsiteX10" fmla="*/ 141923 w 695325"/>
                <a:gd name="connsiteY10" fmla="*/ 207407 h 304800"/>
                <a:gd name="connsiteX11" fmla="*/ 129540 w 695325"/>
                <a:gd name="connsiteY11" fmla="*/ 212169 h 304800"/>
                <a:gd name="connsiteX12" fmla="*/ 5715 w 695325"/>
                <a:gd name="connsiteY12" fmla="*/ 161687 h 304800"/>
                <a:gd name="connsiteX13" fmla="*/ 0 w 695325"/>
                <a:gd name="connsiteY13" fmla="*/ 152162 h 304800"/>
                <a:gd name="connsiteX14" fmla="*/ 5715 w 695325"/>
                <a:gd name="connsiteY14" fmla="*/ 143589 h 304800"/>
                <a:gd name="connsiteX15" fmla="*/ 347663 w 695325"/>
                <a:gd name="connsiteY15" fmla="*/ 714 h 304800"/>
                <a:gd name="connsiteX16" fmla="*/ 355283 w 695325"/>
                <a:gd name="connsiteY16" fmla="*/ 714 h 304800"/>
                <a:gd name="connsiteX17" fmla="*/ 697230 w 695325"/>
                <a:gd name="connsiteY17" fmla="*/ 143589 h 304800"/>
                <a:gd name="connsiteX18" fmla="*/ 702945 w 695325"/>
                <a:gd name="connsiteY18" fmla="*/ 152162 h 304800"/>
                <a:gd name="connsiteX19" fmla="*/ 697230 w 695325"/>
                <a:gd name="connsiteY19" fmla="*/ 160734 h 304800"/>
                <a:gd name="connsiteX20" fmla="*/ 355283 w 695325"/>
                <a:gd name="connsiteY20" fmla="*/ 304562 h 304800"/>
                <a:gd name="connsiteX21" fmla="*/ 351473 w 695325"/>
                <a:gd name="connsiteY21" fmla="*/ 3055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325" h="304800">
                  <a:moveTo>
                    <a:pt x="351473" y="305514"/>
                  </a:moveTo>
                  <a:cubicBezTo>
                    <a:pt x="350520" y="305514"/>
                    <a:pt x="348615" y="305514"/>
                    <a:pt x="347663" y="304562"/>
                  </a:cubicBezTo>
                  <a:lnTo>
                    <a:pt x="228600" y="255032"/>
                  </a:lnTo>
                  <a:cubicBezTo>
                    <a:pt x="223838" y="253127"/>
                    <a:pt x="220980" y="247412"/>
                    <a:pt x="223838" y="242649"/>
                  </a:cubicBezTo>
                  <a:cubicBezTo>
                    <a:pt x="225743" y="237887"/>
                    <a:pt x="231458" y="235982"/>
                    <a:pt x="236220" y="237887"/>
                  </a:cubicBezTo>
                  <a:lnTo>
                    <a:pt x="351473" y="285512"/>
                  </a:lnTo>
                  <a:lnTo>
                    <a:pt x="669608" y="152162"/>
                  </a:lnTo>
                  <a:lnTo>
                    <a:pt x="351473" y="18812"/>
                  </a:lnTo>
                  <a:lnTo>
                    <a:pt x="34290" y="152162"/>
                  </a:lnTo>
                  <a:lnTo>
                    <a:pt x="137160" y="195024"/>
                  </a:lnTo>
                  <a:cubicBezTo>
                    <a:pt x="141923" y="196929"/>
                    <a:pt x="144780" y="202644"/>
                    <a:pt x="141923" y="207407"/>
                  </a:cubicBezTo>
                  <a:cubicBezTo>
                    <a:pt x="140018" y="212169"/>
                    <a:pt x="134303" y="215027"/>
                    <a:pt x="129540" y="212169"/>
                  </a:cubicBezTo>
                  <a:lnTo>
                    <a:pt x="5715" y="161687"/>
                  </a:lnTo>
                  <a:cubicBezTo>
                    <a:pt x="1905" y="159782"/>
                    <a:pt x="0" y="155972"/>
                    <a:pt x="0" y="152162"/>
                  </a:cubicBezTo>
                  <a:cubicBezTo>
                    <a:pt x="0" y="148352"/>
                    <a:pt x="1905" y="144542"/>
                    <a:pt x="5715" y="143589"/>
                  </a:cubicBezTo>
                  <a:lnTo>
                    <a:pt x="347663" y="714"/>
                  </a:lnTo>
                  <a:cubicBezTo>
                    <a:pt x="349568" y="-238"/>
                    <a:pt x="352425" y="-238"/>
                    <a:pt x="355283" y="714"/>
                  </a:cubicBezTo>
                  <a:lnTo>
                    <a:pt x="697230" y="143589"/>
                  </a:lnTo>
                  <a:cubicBezTo>
                    <a:pt x="701040" y="145494"/>
                    <a:pt x="702945" y="148352"/>
                    <a:pt x="702945" y="152162"/>
                  </a:cubicBezTo>
                  <a:cubicBezTo>
                    <a:pt x="702945" y="155972"/>
                    <a:pt x="701040" y="159782"/>
                    <a:pt x="697230" y="160734"/>
                  </a:cubicBezTo>
                  <a:lnTo>
                    <a:pt x="355283" y="304562"/>
                  </a:lnTo>
                  <a:cubicBezTo>
                    <a:pt x="354330" y="305514"/>
                    <a:pt x="353378" y="305514"/>
                    <a:pt x="351473" y="305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Полилиния: фигура 167">
              <a:extLst>
                <a:ext uri="{FF2B5EF4-FFF2-40B4-BE49-F238E27FC236}">
                  <a16:creationId xmlns:a16="http://schemas.microsoft.com/office/drawing/2014/main" id="{4555D79A-882C-4FCF-B86A-6C991A0D0245}"/>
                </a:ext>
              </a:extLst>
            </p:cNvPr>
            <p:cNvSpPr/>
            <p:nvPr/>
          </p:nvSpPr>
          <p:spPr>
            <a:xfrm>
              <a:off x="2630711" y="3986692"/>
              <a:ext cx="57150" cy="57150"/>
            </a:xfrm>
            <a:custGeom>
              <a:avLst/>
              <a:gdLst>
                <a:gd name="connsiteX0" fmla="*/ 32385 w 57150"/>
                <a:gd name="connsiteY0" fmla="*/ 64770 h 57150"/>
                <a:gd name="connsiteX1" fmla="*/ 0 w 57150"/>
                <a:gd name="connsiteY1" fmla="*/ 32385 h 57150"/>
                <a:gd name="connsiteX2" fmla="*/ 32385 w 57150"/>
                <a:gd name="connsiteY2" fmla="*/ 0 h 57150"/>
                <a:gd name="connsiteX3" fmla="*/ 64770 w 57150"/>
                <a:gd name="connsiteY3" fmla="*/ 32385 h 57150"/>
                <a:gd name="connsiteX4" fmla="*/ 32385 w 57150"/>
                <a:gd name="connsiteY4" fmla="*/ 64770 h 57150"/>
                <a:gd name="connsiteX5" fmla="*/ 32385 w 57150"/>
                <a:gd name="connsiteY5" fmla="*/ 19050 h 57150"/>
                <a:gd name="connsiteX6" fmla="*/ 19050 w 57150"/>
                <a:gd name="connsiteY6" fmla="*/ 32385 h 57150"/>
                <a:gd name="connsiteX7" fmla="*/ 32385 w 57150"/>
                <a:gd name="connsiteY7" fmla="*/ 45720 h 57150"/>
                <a:gd name="connsiteX8" fmla="*/ 45720 w 57150"/>
                <a:gd name="connsiteY8" fmla="*/ 32385 h 57150"/>
                <a:gd name="connsiteX9" fmla="*/ 32385 w 57150"/>
                <a:gd name="connsiteY9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2385" y="64770"/>
                  </a:moveTo>
                  <a:cubicBezTo>
                    <a:pt x="14288" y="64770"/>
                    <a:pt x="0" y="50482"/>
                    <a:pt x="0" y="32385"/>
                  </a:cubicBezTo>
                  <a:cubicBezTo>
                    <a:pt x="0" y="14288"/>
                    <a:pt x="14288" y="0"/>
                    <a:pt x="32385" y="0"/>
                  </a:cubicBezTo>
                  <a:cubicBezTo>
                    <a:pt x="50482" y="0"/>
                    <a:pt x="64770" y="14288"/>
                    <a:pt x="64770" y="32385"/>
                  </a:cubicBezTo>
                  <a:cubicBezTo>
                    <a:pt x="64770" y="50482"/>
                    <a:pt x="50482" y="64770"/>
                    <a:pt x="32385" y="64770"/>
                  </a:cubicBezTo>
                  <a:close/>
                  <a:moveTo>
                    <a:pt x="32385" y="19050"/>
                  </a:moveTo>
                  <a:cubicBezTo>
                    <a:pt x="24765" y="19050"/>
                    <a:pt x="19050" y="24765"/>
                    <a:pt x="19050" y="32385"/>
                  </a:cubicBezTo>
                  <a:cubicBezTo>
                    <a:pt x="19050" y="40005"/>
                    <a:pt x="24765" y="45720"/>
                    <a:pt x="32385" y="45720"/>
                  </a:cubicBezTo>
                  <a:cubicBezTo>
                    <a:pt x="40005" y="45720"/>
                    <a:pt x="45720" y="40005"/>
                    <a:pt x="45720" y="32385"/>
                  </a:cubicBezTo>
                  <a:cubicBezTo>
                    <a:pt x="45720" y="24765"/>
                    <a:pt x="40005" y="19050"/>
                    <a:pt x="3238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Полилиния: фигура 168">
              <a:extLst>
                <a:ext uri="{FF2B5EF4-FFF2-40B4-BE49-F238E27FC236}">
                  <a16:creationId xmlns:a16="http://schemas.microsoft.com/office/drawing/2014/main" id="{84C4F1EC-59A2-48FA-A35E-0518D5F52E38}"/>
                </a:ext>
              </a:extLst>
            </p:cNvPr>
            <p:cNvSpPr/>
            <p:nvPr/>
          </p:nvSpPr>
          <p:spPr>
            <a:xfrm>
              <a:off x="2613789" y="4029777"/>
              <a:ext cx="47625" cy="76200"/>
            </a:xfrm>
            <a:custGeom>
              <a:avLst/>
              <a:gdLst>
                <a:gd name="connsiteX0" fmla="*/ 9302 w 47625"/>
                <a:gd name="connsiteY0" fmla="*/ 80740 h 76200"/>
                <a:gd name="connsiteX1" fmla="*/ 5493 w 47625"/>
                <a:gd name="connsiteY1" fmla="*/ 79788 h 76200"/>
                <a:gd name="connsiteX2" fmla="*/ 730 w 47625"/>
                <a:gd name="connsiteY2" fmla="*/ 67405 h 76200"/>
                <a:gd name="connsiteX3" fmla="*/ 30257 w 47625"/>
                <a:gd name="connsiteY3" fmla="*/ 5493 h 76200"/>
                <a:gd name="connsiteX4" fmla="*/ 42640 w 47625"/>
                <a:gd name="connsiteY4" fmla="*/ 730 h 76200"/>
                <a:gd name="connsiteX5" fmla="*/ 47403 w 47625"/>
                <a:gd name="connsiteY5" fmla="*/ 13112 h 76200"/>
                <a:gd name="connsiteX6" fmla="*/ 17875 w 47625"/>
                <a:gd name="connsiteY6" fmla="*/ 75025 h 76200"/>
                <a:gd name="connsiteX7" fmla="*/ 9302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9302" y="80740"/>
                  </a:moveTo>
                  <a:cubicBezTo>
                    <a:pt x="8350" y="80740"/>
                    <a:pt x="6445" y="80740"/>
                    <a:pt x="5493" y="79788"/>
                  </a:cubicBezTo>
                  <a:cubicBezTo>
                    <a:pt x="730" y="77883"/>
                    <a:pt x="-1175" y="72168"/>
                    <a:pt x="730" y="67405"/>
                  </a:cubicBezTo>
                  <a:lnTo>
                    <a:pt x="30257" y="5493"/>
                  </a:lnTo>
                  <a:cubicBezTo>
                    <a:pt x="32163" y="730"/>
                    <a:pt x="37878" y="-1175"/>
                    <a:pt x="42640" y="730"/>
                  </a:cubicBezTo>
                  <a:cubicBezTo>
                    <a:pt x="47403" y="2635"/>
                    <a:pt x="49307" y="8350"/>
                    <a:pt x="47403" y="13112"/>
                  </a:cubicBezTo>
                  <a:lnTo>
                    <a:pt x="17875" y="75025"/>
                  </a:lnTo>
                  <a:cubicBezTo>
                    <a:pt x="16923" y="78835"/>
                    <a:pt x="13113" y="80740"/>
                    <a:pt x="9302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Полилиния: фигура 170">
              <a:extLst>
                <a:ext uri="{FF2B5EF4-FFF2-40B4-BE49-F238E27FC236}">
                  <a16:creationId xmlns:a16="http://schemas.microsoft.com/office/drawing/2014/main" id="{747C880D-85C6-4A57-A64E-A538B306506D}"/>
                </a:ext>
              </a:extLst>
            </p:cNvPr>
            <p:cNvSpPr/>
            <p:nvPr/>
          </p:nvSpPr>
          <p:spPr>
            <a:xfrm>
              <a:off x="2664271" y="4029777"/>
              <a:ext cx="47625" cy="76200"/>
            </a:xfrm>
            <a:custGeom>
              <a:avLst/>
              <a:gdLst>
                <a:gd name="connsiteX0" fmla="*/ 38830 w 47625"/>
                <a:gd name="connsiteY0" fmla="*/ 80740 h 76200"/>
                <a:gd name="connsiteX1" fmla="*/ 30258 w 47625"/>
                <a:gd name="connsiteY1" fmla="*/ 75025 h 76200"/>
                <a:gd name="connsiteX2" fmla="*/ 730 w 47625"/>
                <a:gd name="connsiteY2" fmla="*/ 13112 h 76200"/>
                <a:gd name="connsiteX3" fmla="*/ 5493 w 47625"/>
                <a:gd name="connsiteY3" fmla="*/ 730 h 76200"/>
                <a:gd name="connsiteX4" fmla="*/ 17875 w 47625"/>
                <a:gd name="connsiteY4" fmla="*/ 5493 h 76200"/>
                <a:gd name="connsiteX5" fmla="*/ 47403 w 47625"/>
                <a:gd name="connsiteY5" fmla="*/ 67405 h 76200"/>
                <a:gd name="connsiteX6" fmla="*/ 42640 w 47625"/>
                <a:gd name="connsiteY6" fmla="*/ 79788 h 76200"/>
                <a:gd name="connsiteX7" fmla="*/ 38830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38830" y="80740"/>
                  </a:moveTo>
                  <a:cubicBezTo>
                    <a:pt x="35020" y="80740"/>
                    <a:pt x="32162" y="78835"/>
                    <a:pt x="30258" y="75025"/>
                  </a:cubicBezTo>
                  <a:lnTo>
                    <a:pt x="730" y="13112"/>
                  </a:lnTo>
                  <a:cubicBezTo>
                    <a:pt x="-1175" y="8350"/>
                    <a:pt x="730" y="2635"/>
                    <a:pt x="5493" y="730"/>
                  </a:cubicBezTo>
                  <a:cubicBezTo>
                    <a:pt x="10255" y="-1175"/>
                    <a:pt x="15970" y="730"/>
                    <a:pt x="17875" y="5493"/>
                  </a:cubicBezTo>
                  <a:lnTo>
                    <a:pt x="47403" y="67405"/>
                  </a:lnTo>
                  <a:cubicBezTo>
                    <a:pt x="49308" y="72168"/>
                    <a:pt x="47403" y="77883"/>
                    <a:pt x="42640" y="79788"/>
                  </a:cubicBezTo>
                  <a:cubicBezTo>
                    <a:pt x="41688" y="80740"/>
                    <a:pt x="40735" y="80740"/>
                    <a:pt x="38830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Полилиния: фигура 180">
              <a:extLst>
                <a:ext uri="{FF2B5EF4-FFF2-40B4-BE49-F238E27FC236}">
                  <a16:creationId xmlns:a16="http://schemas.microsoft.com/office/drawing/2014/main" id="{7BAD589D-9C82-4577-AEB3-3CBFF4AC9B5C}"/>
                </a:ext>
              </a:extLst>
            </p:cNvPr>
            <p:cNvSpPr/>
            <p:nvPr/>
          </p:nvSpPr>
          <p:spPr>
            <a:xfrm>
              <a:off x="2653571" y="4032412"/>
              <a:ext cx="19050" cy="85725"/>
            </a:xfrm>
            <a:custGeom>
              <a:avLst/>
              <a:gdLst>
                <a:gd name="connsiteX0" fmla="*/ 9525 w 19050"/>
                <a:gd name="connsiteY0" fmla="*/ 87630 h 85725"/>
                <a:gd name="connsiteX1" fmla="*/ 0 w 19050"/>
                <a:gd name="connsiteY1" fmla="*/ 78105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8105 h 85725"/>
                <a:gd name="connsiteX6" fmla="*/ 9525 w 19050"/>
                <a:gd name="connsiteY6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7630"/>
                  </a:moveTo>
                  <a:cubicBezTo>
                    <a:pt x="3810" y="87630"/>
                    <a:pt x="0" y="83820"/>
                    <a:pt x="0" y="7810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78105"/>
                  </a:lnTo>
                  <a:cubicBezTo>
                    <a:pt x="19050" y="82868"/>
                    <a:pt x="15240" y="87630"/>
                    <a:pt x="9525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182">
              <a:extLst>
                <a:ext uri="{FF2B5EF4-FFF2-40B4-BE49-F238E27FC236}">
                  <a16:creationId xmlns:a16="http://schemas.microsoft.com/office/drawing/2014/main" id="{9365235B-134F-4D43-9E48-C55DBEF0294C}"/>
                </a:ext>
              </a:extLst>
            </p:cNvPr>
            <p:cNvSpPr/>
            <p:nvPr/>
          </p:nvSpPr>
          <p:spPr>
            <a:xfrm>
              <a:off x="2653571" y="3689734"/>
              <a:ext cx="200025" cy="314325"/>
            </a:xfrm>
            <a:custGeom>
              <a:avLst/>
              <a:gdLst>
                <a:gd name="connsiteX0" fmla="*/ 9525 w 200025"/>
                <a:gd name="connsiteY0" fmla="*/ 316008 h 314325"/>
                <a:gd name="connsiteX1" fmla="*/ 0 w 200025"/>
                <a:gd name="connsiteY1" fmla="*/ 306483 h 314325"/>
                <a:gd name="connsiteX2" fmla="*/ 0 w 200025"/>
                <a:gd name="connsiteY2" fmla="*/ 104553 h 314325"/>
                <a:gd name="connsiteX3" fmla="*/ 23813 w 200025"/>
                <a:gd name="connsiteY3" fmla="*/ 69310 h 314325"/>
                <a:gd name="connsiteX4" fmla="*/ 189548 w 200025"/>
                <a:gd name="connsiteY4" fmla="*/ 730 h 314325"/>
                <a:gd name="connsiteX5" fmla="*/ 201930 w 200025"/>
                <a:gd name="connsiteY5" fmla="*/ 5493 h 314325"/>
                <a:gd name="connsiteX6" fmla="*/ 197167 w 200025"/>
                <a:gd name="connsiteY6" fmla="*/ 17875 h 314325"/>
                <a:gd name="connsiteX7" fmla="*/ 31433 w 200025"/>
                <a:gd name="connsiteY7" fmla="*/ 86455 h 314325"/>
                <a:gd name="connsiteX8" fmla="*/ 20003 w 200025"/>
                <a:gd name="connsiteY8" fmla="*/ 104553 h 314325"/>
                <a:gd name="connsiteX9" fmla="*/ 20003 w 200025"/>
                <a:gd name="connsiteY9" fmla="*/ 306483 h 314325"/>
                <a:gd name="connsiteX10" fmla="*/ 9525 w 200025"/>
                <a:gd name="connsiteY10" fmla="*/ 31600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314325">
                  <a:moveTo>
                    <a:pt x="9525" y="316008"/>
                  </a:moveTo>
                  <a:cubicBezTo>
                    <a:pt x="3810" y="316008"/>
                    <a:pt x="0" y="312198"/>
                    <a:pt x="0" y="306483"/>
                  </a:cubicBezTo>
                  <a:lnTo>
                    <a:pt x="0" y="104553"/>
                  </a:lnTo>
                  <a:cubicBezTo>
                    <a:pt x="0" y="89313"/>
                    <a:pt x="9525" y="75025"/>
                    <a:pt x="23813" y="69310"/>
                  </a:cubicBezTo>
                  <a:lnTo>
                    <a:pt x="189548" y="730"/>
                  </a:lnTo>
                  <a:cubicBezTo>
                    <a:pt x="194310" y="-1175"/>
                    <a:pt x="200025" y="730"/>
                    <a:pt x="201930" y="5493"/>
                  </a:cubicBezTo>
                  <a:cubicBezTo>
                    <a:pt x="203835" y="10255"/>
                    <a:pt x="201930" y="15970"/>
                    <a:pt x="197167" y="17875"/>
                  </a:cubicBezTo>
                  <a:lnTo>
                    <a:pt x="31433" y="86455"/>
                  </a:lnTo>
                  <a:cubicBezTo>
                    <a:pt x="23813" y="89313"/>
                    <a:pt x="20003" y="95980"/>
                    <a:pt x="20003" y="104553"/>
                  </a:cubicBezTo>
                  <a:lnTo>
                    <a:pt x="20003" y="306483"/>
                  </a:lnTo>
                  <a:cubicBezTo>
                    <a:pt x="19050" y="312198"/>
                    <a:pt x="15240" y="316008"/>
                    <a:pt x="9525" y="31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" name="Рисунок 31">
            <a:extLst>
              <a:ext uri="{FF2B5EF4-FFF2-40B4-BE49-F238E27FC236}">
                <a16:creationId xmlns:a16="http://schemas.microsoft.com/office/drawing/2014/main" id="{D4FCE5D3-EC00-47E1-958A-DA46E64362FC}"/>
              </a:ext>
            </a:extLst>
          </p:cNvPr>
          <p:cNvGrpSpPr>
            <a:grpSpLocks noChangeAspect="1"/>
          </p:cNvGrpSpPr>
          <p:nvPr/>
        </p:nvGrpSpPr>
        <p:grpSpPr>
          <a:xfrm>
            <a:off x="4397904" y="2574712"/>
            <a:ext cx="337500" cy="337499"/>
            <a:chOff x="494822" y="3255589"/>
            <a:chExt cx="368961" cy="368961"/>
          </a:xfrm>
          <a:solidFill>
            <a:schemeClr val="bg1"/>
          </a:solidFill>
        </p:grpSpPr>
        <p:sp>
          <p:nvSpPr>
            <p:cNvPr id="136" name="Полилиния: фигура 871">
              <a:extLst>
                <a:ext uri="{FF2B5EF4-FFF2-40B4-BE49-F238E27FC236}">
                  <a16:creationId xmlns:a16="http://schemas.microsoft.com/office/drawing/2014/main" id="{4CADB85D-A973-42BB-B1FA-2A3FC91789B7}"/>
                </a:ext>
              </a:extLst>
            </p:cNvPr>
            <p:cNvSpPr/>
            <p:nvPr/>
          </p:nvSpPr>
          <p:spPr>
            <a:xfrm>
              <a:off x="494282" y="3321879"/>
              <a:ext cx="255102" cy="236366"/>
            </a:xfrm>
            <a:custGeom>
              <a:avLst/>
              <a:gdLst>
                <a:gd name="connsiteX0" fmla="*/ 540 w 255101"/>
                <a:gd name="connsiteY0" fmla="*/ 171517 h 236365"/>
                <a:gd name="connsiteX1" fmla="*/ 13944 w 255101"/>
                <a:gd name="connsiteY1" fmla="*/ 145070 h 236365"/>
                <a:gd name="connsiteX2" fmla="*/ 94510 w 255101"/>
                <a:gd name="connsiteY2" fmla="*/ 24365 h 236365"/>
                <a:gd name="connsiteX3" fmla="*/ 129028 w 255101"/>
                <a:gd name="connsiteY3" fmla="*/ 1089 h 236365"/>
                <a:gd name="connsiteX4" fmla="*/ 150287 w 255101"/>
                <a:gd name="connsiteY4" fmla="*/ 3322 h 236365"/>
                <a:gd name="connsiteX5" fmla="*/ 153385 w 255101"/>
                <a:gd name="connsiteY5" fmla="*/ 13267 h 236365"/>
                <a:gd name="connsiteX6" fmla="*/ 133424 w 255101"/>
                <a:gd name="connsiteY6" fmla="*/ 43245 h 236365"/>
                <a:gd name="connsiteX7" fmla="*/ 130470 w 255101"/>
                <a:gd name="connsiteY7" fmla="*/ 47857 h 236365"/>
                <a:gd name="connsiteX8" fmla="*/ 255138 w 255101"/>
                <a:gd name="connsiteY8" fmla="*/ 63639 h 236365"/>
                <a:gd name="connsiteX9" fmla="*/ 252039 w 255101"/>
                <a:gd name="connsiteY9" fmla="*/ 74953 h 236365"/>
                <a:gd name="connsiteX10" fmla="*/ 231862 w 255101"/>
                <a:gd name="connsiteY10" fmla="*/ 72431 h 236365"/>
                <a:gd name="connsiteX11" fmla="*/ 171906 w 255101"/>
                <a:gd name="connsiteY11" fmla="*/ 64792 h 236365"/>
                <a:gd name="connsiteX12" fmla="*/ 128380 w 255101"/>
                <a:gd name="connsiteY12" fmla="*/ 59171 h 236365"/>
                <a:gd name="connsiteX13" fmla="*/ 120237 w 255101"/>
                <a:gd name="connsiteY13" fmla="*/ 62774 h 236365"/>
                <a:gd name="connsiteX14" fmla="*/ 61145 w 255101"/>
                <a:gd name="connsiteY14" fmla="*/ 151916 h 236365"/>
                <a:gd name="connsiteX15" fmla="*/ 49399 w 255101"/>
                <a:gd name="connsiteY15" fmla="*/ 155447 h 236365"/>
                <a:gd name="connsiteX16" fmla="*/ 16538 w 255101"/>
                <a:gd name="connsiteY16" fmla="*/ 163374 h 236365"/>
                <a:gd name="connsiteX17" fmla="*/ 32680 w 255101"/>
                <a:gd name="connsiteY17" fmla="*/ 200342 h 236365"/>
                <a:gd name="connsiteX18" fmla="*/ 99194 w 255101"/>
                <a:gd name="connsiteY18" fmla="*/ 210359 h 236365"/>
                <a:gd name="connsiteX19" fmla="*/ 170681 w 255101"/>
                <a:gd name="connsiteY19" fmla="*/ 221024 h 236365"/>
                <a:gd name="connsiteX20" fmla="*/ 211972 w 255101"/>
                <a:gd name="connsiteY20" fmla="*/ 227077 h 236365"/>
                <a:gd name="connsiteX21" fmla="*/ 215071 w 255101"/>
                <a:gd name="connsiteY21" fmla="*/ 227870 h 236365"/>
                <a:gd name="connsiteX22" fmla="*/ 195614 w 255101"/>
                <a:gd name="connsiteY22" fmla="*/ 236013 h 236365"/>
                <a:gd name="connsiteX23" fmla="*/ 184300 w 255101"/>
                <a:gd name="connsiteY23" fmla="*/ 234788 h 236365"/>
                <a:gd name="connsiteX24" fmla="*/ 80098 w 255101"/>
                <a:gd name="connsiteY24" fmla="*/ 219222 h 236365"/>
                <a:gd name="connsiteX25" fmla="*/ 31744 w 255101"/>
                <a:gd name="connsiteY25" fmla="*/ 212016 h 236365"/>
                <a:gd name="connsiteX26" fmla="*/ 1261 w 255101"/>
                <a:gd name="connsiteY26" fmla="*/ 182614 h 236365"/>
                <a:gd name="connsiteX27" fmla="*/ 613 w 255101"/>
                <a:gd name="connsiteY27" fmla="*/ 180957 h 236365"/>
                <a:gd name="connsiteX28" fmla="*/ 540 w 255101"/>
                <a:gd name="connsiteY28" fmla="*/ 171517 h 236365"/>
                <a:gd name="connsiteX29" fmla="*/ 139621 w 255101"/>
                <a:gd name="connsiteY29" fmla="*/ 12619 h 236365"/>
                <a:gd name="connsiteX30" fmla="*/ 135442 w 255101"/>
                <a:gd name="connsiteY30" fmla="*/ 12258 h 236365"/>
                <a:gd name="connsiteX31" fmla="*/ 104455 w 255101"/>
                <a:gd name="connsiteY31" fmla="*/ 30490 h 236365"/>
                <a:gd name="connsiteX32" fmla="*/ 31960 w 255101"/>
                <a:gd name="connsiteY32" fmla="*/ 139089 h 236365"/>
                <a:gd name="connsiteX33" fmla="*/ 30807 w 255101"/>
                <a:gd name="connsiteY33" fmla="*/ 141106 h 236365"/>
                <a:gd name="connsiteX34" fmla="*/ 52858 w 255101"/>
                <a:gd name="connsiteY34" fmla="*/ 143052 h 236365"/>
                <a:gd name="connsiteX35" fmla="*/ 139621 w 255101"/>
                <a:gd name="connsiteY35" fmla="*/ 12619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01" h="236365">
                  <a:moveTo>
                    <a:pt x="540" y="171517"/>
                  </a:moveTo>
                  <a:cubicBezTo>
                    <a:pt x="3135" y="161716"/>
                    <a:pt x="8395" y="153357"/>
                    <a:pt x="13944" y="145070"/>
                  </a:cubicBezTo>
                  <a:cubicBezTo>
                    <a:pt x="40896" y="104859"/>
                    <a:pt x="67631" y="64576"/>
                    <a:pt x="94510" y="24365"/>
                  </a:cubicBezTo>
                  <a:cubicBezTo>
                    <a:pt x="102797" y="11970"/>
                    <a:pt x="114039" y="3683"/>
                    <a:pt x="129028" y="1089"/>
                  </a:cubicBezTo>
                  <a:cubicBezTo>
                    <a:pt x="136235" y="-137"/>
                    <a:pt x="143369" y="728"/>
                    <a:pt x="150287" y="3322"/>
                  </a:cubicBezTo>
                  <a:cubicBezTo>
                    <a:pt x="155187" y="5124"/>
                    <a:pt x="156340" y="8799"/>
                    <a:pt x="153385" y="13267"/>
                  </a:cubicBezTo>
                  <a:cubicBezTo>
                    <a:pt x="146756" y="23284"/>
                    <a:pt x="140126" y="33228"/>
                    <a:pt x="133424" y="43245"/>
                  </a:cubicBezTo>
                  <a:cubicBezTo>
                    <a:pt x="132559" y="44542"/>
                    <a:pt x="131767" y="45839"/>
                    <a:pt x="130470" y="47857"/>
                  </a:cubicBezTo>
                  <a:cubicBezTo>
                    <a:pt x="172194" y="53118"/>
                    <a:pt x="213342" y="58378"/>
                    <a:pt x="255138" y="63639"/>
                  </a:cubicBezTo>
                  <a:cubicBezTo>
                    <a:pt x="254057" y="67458"/>
                    <a:pt x="253048" y="71061"/>
                    <a:pt x="252039" y="74953"/>
                  </a:cubicBezTo>
                  <a:cubicBezTo>
                    <a:pt x="245193" y="74088"/>
                    <a:pt x="238492" y="73295"/>
                    <a:pt x="231862" y="72431"/>
                  </a:cubicBezTo>
                  <a:cubicBezTo>
                    <a:pt x="211900" y="69908"/>
                    <a:pt x="191867" y="67314"/>
                    <a:pt x="171906" y="64792"/>
                  </a:cubicBezTo>
                  <a:cubicBezTo>
                    <a:pt x="157421" y="62918"/>
                    <a:pt x="142864" y="61189"/>
                    <a:pt x="128380" y="59171"/>
                  </a:cubicBezTo>
                  <a:cubicBezTo>
                    <a:pt x="124632" y="58667"/>
                    <a:pt x="122398" y="59387"/>
                    <a:pt x="120237" y="62774"/>
                  </a:cubicBezTo>
                  <a:cubicBezTo>
                    <a:pt x="100708" y="92536"/>
                    <a:pt x="80890" y="122226"/>
                    <a:pt x="61145" y="151916"/>
                  </a:cubicBezTo>
                  <a:cubicBezTo>
                    <a:pt x="57182" y="157897"/>
                    <a:pt x="55885" y="158257"/>
                    <a:pt x="49399" y="155447"/>
                  </a:cubicBezTo>
                  <a:cubicBezTo>
                    <a:pt x="37869" y="150402"/>
                    <a:pt x="23456" y="153861"/>
                    <a:pt x="16538" y="163374"/>
                  </a:cubicBezTo>
                  <a:cubicBezTo>
                    <a:pt x="6450" y="177210"/>
                    <a:pt x="15313" y="197676"/>
                    <a:pt x="32680" y="200342"/>
                  </a:cubicBezTo>
                  <a:cubicBezTo>
                    <a:pt x="54804" y="203801"/>
                    <a:pt x="76999" y="207044"/>
                    <a:pt x="99194" y="210359"/>
                  </a:cubicBezTo>
                  <a:cubicBezTo>
                    <a:pt x="123047" y="213890"/>
                    <a:pt x="146828" y="217493"/>
                    <a:pt x="170681" y="221024"/>
                  </a:cubicBezTo>
                  <a:cubicBezTo>
                    <a:pt x="184444" y="223042"/>
                    <a:pt x="198208" y="225059"/>
                    <a:pt x="211972" y="227077"/>
                  </a:cubicBezTo>
                  <a:cubicBezTo>
                    <a:pt x="212693" y="227149"/>
                    <a:pt x="213342" y="227437"/>
                    <a:pt x="215071" y="227870"/>
                  </a:cubicBezTo>
                  <a:cubicBezTo>
                    <a:pt x="208009" y="230896"/>
                    <a:pt x="202028" y="234211"/>
                    <a:pt x="195614" y="236013"/>
                  </a:cubicBezTo>
                  <a:cubicBezTo>
                    <a:pt x="192227" y="236950"/>
                    <a:pt x="188048" y="235364"/>
                    <a:pt x="184300" y="234788"/>
                  </a:cubicBezTo>
                  <a:cubicBezTo>
                    <a:pt x="149566" y="229599"/>
                    <a:pt x="114832" y="224411"/>
                    <a:pt x="80098" y="219222"/>
                  </a:cubicBezTo>
                  <a:cubicBezTo>
                    <a:pt x="63956" y="216844"/>
                    <a:pt x="47814" y="214610"/>
                    <a:pt x="31744" y="212016"/>
                  </a:cubicBezTo>
                  <a:cubicBezTo>
                    <a:pt x="15457" y="209350"/>
                    <a:pt x="4648" y="198684"/>
                    <a:pt x="1261" y="182614"/>
                  </a:cubicBezTo>
                  <a:cubicBezTo>
                    <a:pt x="1117" y="182038"/>
                    <a:pt x="829" y="181534"/>
                    <a:pt x="613" y="180957"/>
                  </a:cubicBezTo>
                  <a:cubicBezTo>
                    <a:pt x="540" y="177714"/>
                    <a:pt x="540" y="174615"/>
                    <a:pt x="540" y="171517"/>
                  </a:cubicBezTo>
                  <a:close/>
                  <a:moveTo>
                    <a:pt x="139621" y="12619"/>
                  </a:moveTo>
                  <a:cubicBezTo>
                    <a:pt x="137748" y="12474"/>
                    <a:pt x="136595" y="12258"/>
                    <a:pt x="135442" y="12258"/>
                  </a:cubicBezTo>
                  <a:cubicBezTo>
                    <a:pt x="121750" y="12546"/>
                    <a:pt x="111733" y="19609"/>
                    <a:pt x="104455" y="30490"/>
                  </a:cubicBezTo>
                  <a:cubicBezTo>
                    <a:pt x="80098" y="66594"/>
                    <a:pt x="56101" y="102841"/>
                    <a:pt x="31960" y="139089"/>
                  </a:cubicBezTo>
                  <a:cubicBezTo>
                    <a:pt x="31455" y="139881"/>
                    <a:pt x="31023" y="140746"/>
                    <a:pt x="30807" y="141106"/>
                  </a:cubicBezTo>
                  <a:cubicBezTo>
                    <a:pt x="38085" y="141755"/>
                    <a:pt x="45147" y="142403"/>
                    <a:pt x="52858" y="143052"/>
                  </a:cubicBezTo>
                  <a:cubicBezTo>
                    <a:pt x="81323" y="100319"/>
                    <a:pt x="110292" y="56721"/>
                    <a:pt x="139621" y="1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Полилиния: фигура 872">
              <a:extLst>
                <a:ext uri="{FF2B5EF4-FFF2-40B4-BE49-F238E27FC236}">
                  <a16:creationId xmlns:a16="http://schemas.microsoft.com/office/drawing/2014/main" id="{E1A55031-5358-4E28-9D3C-40A8D3429F91}"/>
                </a:ext>
              </a:extLst>
            </p:cNvPr>
            <p:cNvSpPr/>
            <p:nvPr/>
          </p:nvSpPr>
          <p:spPr>
            <a:xfrm>
              <a:off x="685147" y="3497158"/>
              <a:ext cx="177274" cy="127551"/>
            </a:xfrm>
            <a:custGeom>
              <a:avLst/>
              <a:gdLst>
                <a:gd name="connsiteX0" fmla="*/ 128193 w 177274"/>
                <a:gd name="connsiteY0" fmla="*/ 127392 h 127550"/>
                <a:gd name="connsiteX1" fmla="*/ 117311 w 177274"/>
                <a:gd name="connsiteY1" fmla="*/ 123140 h 127550"/>
                <a:gd name="connsiteX2" fmla="*/ 6767 w 177274"/>
                <a:gd name="connsiteY2" fmla="*/ 85451 h 127550"/>
                <a:gd name="connsiteX3" fmla="*/ 2155 w 177274"/>
                <a:gd name="connsiteY3" fmla="*/ 82929 h 127550"/>
                <a:gd name="connsiteX4" fmla="*/ 5398 w 177274"/>
                <a:gd name="connsiteY4" fmla="*/ 73345 h 127550"/>
                <a:gd name="connsiteX5" fmla="*/ 64922 w 177274"/>
                <a:gd name="connsiteY5" fmla="*/ 47042 h 127550"/>
                <a:gd name="connsiteX6" fmla="*/ 166530 w 177274"/>
                <a:gd name="connsiteY6" fmla="*/ 2147 h 127550"/>
                <a:gd name="connsiteX7" fmla="*/ 168187 w 177274"/>
                <a:gd name="connsiteY7" fmla="*/ 1426 h 127550"/>
                <a:gd name="connsiteX8" fmla="*/ 175466 w 177274"/>
                <a:gd name="connsiteY8" fmla="*/ 2219 h 127550"/>
                <a:gd name="connsiteX9" fmla="*/ 176547 w 177274"/>
                <a:gd name="connsiteY9" fmla="*/ 9209 h 127550"/>
                <a:gd name="connsiteX10" fmla="*/ 161774 w 177274"/>
                <a:gd name="connsiteY10" fmla="*/ 50140 h 127550"/>
                <a:gd name="connsiteX11" fmla="*/ 135831 w 177274"/>
                <a:gd name="connsiteY11" fmla="*/ 121771 h 127550"/>
                <a:gd name="connsiteX12" fmla="*/ 131724 w 177274"/>
                <a:gd name="connsiteY12" fmla="*/ 127392 h 127550"/>
                <a:gd name="connsiteX13" fmla="*/ 128193 w 177274"/>
                <a:gd name="connsiteY13" fmla="*/ 127392 h 127550"/>
                <a:gd name="connsiteX14" fmla="*/ 23341 w 177274"/>
                <a:gd name="connsiteY14" fmla="*/ 78101 h 127550"/>
                <a:gd name="connsiteX15" fmla="*/ 23486 w 177274"/>
                <a:gd name="connsiteY15" fmla="*/ 78965 h 127550"/>
                <a:gd name="connsiteX16" fmla="*/ 126247 w 177274"/>
                <a:gd name="connsiteY16" fmla="*/ 114276 h 127550"/>
                <a:gd name="connsiteX17" fmla="*/ 161197 w 177274"/>
                <a:gd name="connsiteY17" fmla="*/ 17280 h 127550"/>
                <a:gd name="connsiteX18" fmla="*/ 23341 w 177274"/>
                <a:gd name="connsiteY18" fmla="*/ 78101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274" h="127550">
                  <a:moveTo>
                    <a:pt x="128193" y="127392"/>
                  </a:moveTo>
                  <a:cubicBezTo>
                    <a:pt x="124589" y="125950"/>
                    <a:pt x="120986" y="124437"/>
                    <a:pt x="117311" y="123140"/>
                  </a:cubicBezTo>
                  <a:cubicBezTo>
                    <a:pt x="80487" y="110529"/>
                    <a:pt x="43591" y="97990"/>
                    <a:pt x="6767" y="85451"/>
                  </a:cubicBezTo>
                  <a:cubicBezTo>
                    <a:pt x="5110" y="84875"/>
                    <a:pt x="3308" y="84154"/>
                    <a:pt x="2155" y="82929"/>
                  </a:cubicBezTo>
                  <a:cubicBezTo>
                    <a:pt x="-944" y="79758"/>
                    <a:pt x="570" y="75506"/>
                    <a:pt x="5398" y="73345"/>
                  </a:cubicBezTo>
                  <a:cubicBezTo>
                    <a:pt x="25215" y="64553"/>
                    <a:pt x="45104" y="55833"/>
                    <a:pt x="64922" y="47042"/>
                  </a:cubicBezTo>
                  <a:cubicBezTo>
                    <a:pt x="98791" y="32053"/>
                    <a:pt x="132661" y="17136"/>
                    <a:pt x="166530" y="2147"/>
                  </a:cubicBezTo>
                  <a:cubicBezTo>
                    <a:pt x="167106" y="1930"/>
                    <a:pt x="167611" y="1714"/>
                    <a:pt x="168187" y="1426"/>
                  </a:cubicBezTo>
                  <a:cubicBezTo>
                    <a:pt x="170782" y="201"/>
                    <a:pt x="173304" y="57"/>
                    <a:pt x="175466" y="2219"/>
                  </a:cubicBezTo>
                  <a:cubicBezTo>
                    <a:pt x="177483" y="4236"/>
                    <a:pt x="177483" y="6615"/>
                    <a:pt x="176547" y="9209"/>
                  </a:cubicBezTo>
                  <a:cubicBezTo>
                    <a:pt x="171574" y="22829"/>
                    <a:pt x="166746" y="36521"/>
                    <a:pt x="161774" y="50140"/>
                  </a:cubicBezTo>
                  <a:cubicBezTo>
                    <a:pt x="153126" y="74065"/>
                    <a:pt x="144551" y="97918"/>
                    <a:pt x="135831" y="121771"/>
                  </a:cubicBezTo>
                  <a:cubicBezTo>
                    <a:pt x="135039" y="123861"/>
                    <a:pt x="133093" y="125518"/>
                    <a:pt x="131724" y="127392"/>
                  </a:cubicBezTo>
                  <a:cubicBezTo>
                    <a:pt x="130571" y="127392"/>
                    <a:pt x="129418" y="127392"/>
                    <a:pt x="128193" y="127392"/>
                  </a:cubicBezTo>
                  <a:close/>
                  <a:moveTo>
                    <a:pt x="23341" y="78101"/>
                  </a:moveTo>
                  <a:cubicBezTo>
                    <a:pt x="23413" y="78389"/>
                    <a:pt x="23486" y="78677"/>
                    <a:pt x="23486" y="78965"/>
                  </a:cubicBezTo>
                  <a:cubicBezTo>
                    <a:pt x="57643" y="90712"/>
                    <a:pt x="91801" y="102458"/>
                    <a:pt x="126247" y="114276"/>
                  </a:cubicBezTo>
                  <a:cubicBezTo>
                    <a:pt x="137921" y="81992"/>
                    <a:pt x="149379" y="50068"/>
                    <a:pt x="161197" y="17280"/>
                  </a:cubicBezTo>
                  <a:cubicBezTo>
                    <a:pt x="114573" y="37818"/>
                    <a:pt x="68957" y="57923"/>
                    <a:pt x="23341" y="7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Полилиния: фигура 873">
              <a:extLst>
                <a:ext uri="{FF2B5EF4-FFF2-40B4-BE49-F238E27FC236}">
                  <a16:creationId xmlns:a16="http://schemas.microsoft.com/office/drawing/2014/main" id="{B9C4ED9F-CAAB-453E-841E-B8011460AE57}"/>
                </a:ext>
              </a:extLst>
            </p:cNvPr>
            <p:cNvSpPr/>
            <p:nvPr/>
          </p:nvSpPr>
          <p:spPr>
            <a:xfrm>
              <a:off x="787649" y="3396724"/>
              <a:ext cx="76386" cy="117462"/>
            </a:xfrm>
            <a:custGeom>
              <a:avLst/>
              <a:gdLst>
                <a:gd name="connsiteX0" fmla="*/ 76134 w 76386"/>
                <a:gd name="connsiteY0" fmla="*/ 10197 h 117462"/>
                <a:gd name="connsiteX1" fmla="*/ 38806 w 76386"/>
                <a:gd name="connsiteY1" fmla="*/ 74549 h 117462"/>
                <a:gd name="connsiteX2" fmla="*/ 19493 w 76386"/>
                <a:gd name="connsiteY2" fmla="*/ 107770 h 117462"/>
                <a:gd name="connsiteX3" fmla="*/ 15169 w 76386"/>
                <a:gd name="connsiteY3" fmla="*/ 111661 h 117462"/>
                <a:gd name="connsiteX4" fmla="*/ 540 w 76386"/>
                <a:gd name="connsiteY4" fmla="*/ 117282 h 117462"/>
                <a:gd name="connsiteX5" fmla="*/ 60497 w 76386"/>
                <a:gd name="connsiteY5" fmla="*/ 13800 h 117462"/>
                <a:gd name="connsiteX6" fmla="*/ 55308 w 76386"/>
                <a:gd name="connsiteY6" fmla="*/ 1405 h 117462"/>
                <a:gd name="connsiteX7" fmla="*/ 55885 w 76386"/>
                <a:gd name="connsiteY7" fmla="*/ 540 h 117462"/>
                <a:gd name="connsiteX8" fmla="*/ 72675 w 76386"/>
                <a:gd name="connsiteY8" fmla="*/ 3063 h 117462"/>
                <a:gd name="connsiteX9" fmla="*/ 76206 w 76386"/>
                <a:gd name="connsiteY9" fmla="*/ 5873 h 117462"/>
                <a:gd name="connsiteX10" fmla="*/ 76134 w 76386"/>
                <a:gd name="connsiteY10" fmla="*/ 10197 h 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86" h="117462">
                  <a:moveTo>
                    <a:pt x="76134" y="10197"/>
                  </a:moveTo>
                  <a:cubicBezTo>
                    <a:pt x="63667" y="31672"/>
                    <a:pt x="51201" y="53074"/>
                    <a:pt x="38806" y="74549"/>
                  </a:cubicBezTo>
                  <a:cubicBezTo>
                    <a:pt x="32392" y="85647"/>
                    <a:pt x="26051" y="96816"/>
                    <a:pt x="19493" y="107770"/>
                  </a:cubicBezTo>
                  <a:cubicBezTo>
                    <a:pt x="18556" y="109355"/>
                    <a:pt x="16827" y="110796"/>
                    <a:pt x="15169" y="111661"/>
                  </a:cubicBezTo>
                  <a:cubicBezTo>
                    <a:pt x="10557" y="113895"/>
                    <a:pt x="5801" y="115769"/>
                    <a:pt x="540" y="117282"/>
                  </a:cubicBezTo>
                  <a:cubicBezTo>
                    <a:pt x="20574" y="82764"/>
                    <a:pt x="40535" y="48174"/>
                    <a:pt x="60497" y="13800"/>
                  </a:cubicBezTo>
                  <a:cubicBezTo>
                    <a:pt x="56389" y="10413"/>
                    <a:pt x="57902" y="5152"/>
                    <a:pt x="55308" y="1405"/>
                  </a:cubicBezTo>
                  <a:cubicBezTo>
                    <a:pt x="55524" y="1117"/>
                    <a:pt x="55668" y="829"/>
                    <a:pt x="55885" y="540"/>
                  </a:cubicBezTo>
                  <a:cubicBezTo>
                    <a:pt x="61506" y="1333"/>
                    <a:pt x="67126" y="1982"/>
                    <a:pt x="72675" y="3063"/>
                  </a:cubicBezTo>
                  <a:cubicBezTo>
                    <a:pt x="73972" y="3279"/>
                    <a:pt x="75053" y="4864"/>
                    <a:pt x="76206" y="5873"/>
                  </a:cubicBezTo>
                  <a:cubicBezTo>
                    <a:pt x="76134" y="7314"/>
                    <a:pt x="76134" y="8756"/>
                    <a:pt x="76134" y="1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Полилиния: фигура 874">
              <a:extLst>
                <a:ext uri="{FF2B5EF4-FFF2-40B4-BE49-F238E27FC236}">
                  <a16:creationId xmlns:a16="http://schemas.microsoft.com/office/drawing/2014/main" id="{CF43CF2A-E0A2-474B-8887-23B251EC5708}"/>
                </a:ext>
              </a:extLst>
            </p:cNvPr>
            <p:cNvSpPr/>
            <p:nvPr/>
          </p:nvSpPr>
          <p:spPr>
            <a:xfrm>
              <a:off x="557775" y="3406630"/>
              <a:ext cx="229880" cy="129713"/>
            </a:xfrm>
            <a:custGeom>
              <a:avLst/>
              <a:gdLst>
                <a:gd name="connsiteX0" fmla="*/ 17180 w 229879"/>
                <a:gd name="connsiteY0" fmla="*/ 98873 h 129712"/>
                <a:gd name="connsiteX1" fmla="*/ 46870 w 229879"/>
                <a:gd name="connsiteY1" fmla="*/ 103196 h 129712"/>
                <a:gd name="connsiteX2" fmla="*/ 50113 w 229879"/>
                <a:gd name="connsiteY2" fmla="*/ 101683 h 129712"/>
                <a:gd name="connsiteX3" fmla="*/ 106394 w 229879"/>
                <a:gd name="connsiteY3" fmla="*/ 26954 h 129712"/>
                <a:gd name="connsiteX4" fmla="*/ 107331 w 229879"/>
                <a:gd name="connsiteY4" fmla="*/ 25080 h 129712"/>
                <a:gd name="connsiteX5" fmla="*/ 77569 w 229879"/>
                <a:gd name="connsiteY5" fmla="*/ 20829 h 129712"/>
                <a:gd name="connsiteX6" fmla="*/ 75263 w 229879"/>
                <a:gd name="connsiteY6" fmla="*/ 21910 h 129712"/>
                <a:gd name="connsiteX7" fmla="*/ 69354 w 229879"/>
                <a:gd name="connsiteY7" fmla="*/ 29692 h 129712"/>
                <a:gd name="connsiteX8" fmla="*/ 75767 w 229879"/>
                <a:gd name="connsiteY8" fmla="*/ 31422 h 129712"/>
                <a:gd name="connsiteX9" fmla="*/ 79659 w 229879"/>
                <a:gd name="connsiteY9" fmla="*/ 38556 h 129712"/>
                <a:gd name="connsiteX10" fmla="*/ 72597 w 229879"/>
                <a:gd name="connsiteY10" fmla="*/ 42375 h 129712"/>
                <a:gd name="connsiteX11" fmla="*/ 58616 w 229879"/>
                <a:gd name="connsiteY11" fmla="*/ 39133 h 129712"/>
                <a:gd name="connsiteX12" fmla="*/ 55157 w 229879"/>
                <a:gd name="connsiteY12" fmla="*/ 29765 h 129712"/>
                <a:gd name="connsiteX13" fmla="*/ 68633 w 229879"/>
                <a:gd name="connsiteY13" fmla="*/ 11533 h 129712"/>
                <a:gd name="connsiteX14" fmla="*/ 75479 w 229879"/>
                <a:gd name="connsiteY14" fmla="*/ 8650 h 129712"/>
                <a:gd name="connsiteX15" fmla="*/ 115330 w 229879"/>
                <a:gd name="connsiteY15" fmla="*/ 14415 h 129712"/>
                <a:gd name="connsiteX16" fmla="*/ 120518 w 229879"/>
                <a:gd name="connsiteY16" fmla="*/ 12469 h 129712"/>
                <a:gd name="connsiteX17" fmla="*/ 127869 w 229879"/>
                <a:gd name="connsiteY17" fmla="*/ 3173 h 129712"/>
                <a:gd name="connsiteX18" fmla="*/ 133994 w 229879"/>
                <a:gd name="connsiteY18" fmla="*/ 579 h 129712"/>
                <a:gd name="connsiteX19" fmla="*/ 187753 w 229879"/>
                <a:gd name="connsiteY19" fmla="*/ 8146 h 129712"/>
                <a:gd name="connsiteX20" fmla="*/ 191860 w 229879"/>
                <a:gd name="connsiteY20" fmla="*/ 18018 h 129712"/>
                <a:gd name="connsiteX21" fmla="*/ 187032 w 229879"/>
                <a:gd name="connsiteY21" fmla="*/ 24288 h 129712"/>
                <a:gd name="connsiteX22" fmla="*/ 205624 w 229879"/>
                <a:gd name="connsiteY22" fmla="*/ 26954 h 129712"/>
                <a:gd name="connsiteX23" fmla="*/ 223063 w 229879"/>
                <a:gd name="connsiteY23" fmla="*/ 29404 h 129712"/>
                <a:gd name="connsiteX24" fmla="*/ 227315 w 229879"/>
                <a:gd name="connsiteY24" fmla="*/ 39997 h 129712"/>
                <a:gd name="connsiteX25" fmla="*/ 160441 w 229879"/>
                <a:gd name="connsiteY25" fmla="*/ 126617 h 129712"/>
                <a:gd name="connsiteX26" fmla="*/ 152298 w 229879"/>
                <a:gd name="connsiteY26" fmla="*/ 129715 h 129712"/>
                <a:gd name="connsiteX27" fmla="*/ 83190 w 229879"/>
                <a:gd name="connsiteY27" fmla="*/ 119915 h 129712"/>
                <a:gd name="connsiteX28" fmla="*/ 13721 w 229879"/>
                <a:gd name="connsiteY28" fmla="*/ 110114 h 129712"/>
                <a:gd name="connsiteX29" fmla="*/ 5866 w 229879"/>
                <a:gd name="connsiteY29" fmla="*/ 109033 h 129712"/>
                <a:gd name="connsiteX30" fmla="*/ 1903 w 229879"/>
                <a:gd name="connsiteY30" fmla="*/ 99593 h 129712"/>
                <a:gd name="connsiteX31" fmla="*/ 19414 w 229879"/>
                <a:gd name="connsiteY31" fmla="*/ 76749 h 129712"/>
                <a:gd name="connsiteX32" fmla="*/ 25756 w 229879"/>
                <a:gd name="connsiteY32" fmla="*/ 74515 h 129712"/>
                <a:gd name="connsiteX33" fmla="*/ 40168 w 229879"/>
                <a:gd name="connsiteY33" fmla="*/ 77686 h 129712"/>
                <a:gd name="connsiteX34" fmla="*/ 44924 w 229879"/>
                <a:gd name="connsiteY34" fmla="*/ 84676 h 129712"/>
                <a:gd name="connsiteX35" fmla="*/ 37718 w 229879"/>
                <a:gd name="connsiteY35" fmla="*/ 89000 h 129712"/>
                <a:gd name="connsiteX36" fmla="*/ 37358 w 229879"/>
                <a:gd name="connsiteY36" fmla="*/ 88928 h 129712"/>
                <a:gd name="connsiteX37" fmla="*/ 26765 w 229879"/>
                <a:gd name="connsiteY37" fmla="*/ 87271 h 129712"/>
                <a:gd name="connsiteX38" fmla="*/ 17180 w 229879"/>
                <a:gd name="connsiteY38" fmla="*/ 98873 h 129712"/>
                <a:gd name="connsiteX39" fmla="*/ 195463 w 229879"/>
                <a:gd name="connsiteY39" fmla="*/ 61904 h 129712"/>
                <a:gd name="connsiteX40" fmla="*/ 194959 w 229879"/>
                <a:gd name="connsiteY40" fmla="*/ 61544 h 129712"/>
                <a:gd name="connsiteX41" fmla="*/ 185158 w 229879"/>
                <a:gd name="connsiteY41" fmla="*/ 59166 h 129712"/>
                <a:gd name="connsiteX42" fmla="*/ 179970 w 229879"/>
                <a:gd name="connsiteY42" fmla="*/ 52104 h 129712"/>
                <a:gd name="connsiteX43" fmla="*/ 187825 w 229879"/>
                <a:gd name="connsiteY43" fmla="*/ 47852 h 129712"/>
                <a:gd name="connsiteX44" fmla="*/ 201445 w 229879"/>
                <a:gd name="connsiteY44" fmla="*/ 51023 h 129712"/>
                <a:gd name="connsiteX45" fmla="*/ 204039 w 229879"/>
                <a:gd name="connsiteY45" fmla="*/ 50807 h 129712"/>
                <a:gd name="connsiteX46" fmla="*/ 212686 w 229879"/>
                <a:gd name="connsiteY46" fmla="*/ 39709 h 129712"/>
                <a:gd name="connsiteX47" fmla="*/ 181699 w 229879"/>
                <a:gd name="connsiteY47" fmla="*/ 35602 h 129712"/>
                <a:gd name="connsiteX48" fmla="*/ 178385 w 229879"/>
                <a:gd name="connsiteY48" fmla="*/ 37691 h 129712"/>
                <a:gd name="connsiteX49" fmla="*/ 122464 w 229879"/>
                <a:gd name="connsiteY49" fmla="*/ 110042 h 129712"/>
                <a:gd name="connsiteX50" fmla="*/ 119870 w 229879"/>
                <a:gd name="connsiteY50" fmla="*/ 113573 h 129712"/>
                <a:gd name="connsiteX51" fmla="*/ 150713 w 229879"/>
                <a:gd name="connsiteY51" fmla="*/ 117825 h 129712"/>
                <a:gd name="connsiteX52" fmla="*/ 153091 w 229879"/>
                <a:gd name="connsiteY52" fmla="*/ 116744 h 129712"/>
                <a:gd name="connsiteX53" fmla="*/ 159288 w 229879"/>
                <a:gd name="connsiteY53" fmla="*/ 108817 h 129712"/>
                <a:gd name="connsiteX54" fmla="*/ 158639 w 229879"/>
                <a:gd name="connsiteY54" fmla="*/ 108169 h 129712"/>
                <a:gd name="connsiteX55" fmla="*/ 150640 w 229879"/>
                <a:gd name="connsiteY55" fmla="*/ 106151 h 129712"/>
                <a:gd name="connsiteX56" fmla="*/ 145236 w 229879"/>
                <a:gd name="connsiteY56" fmla="*/ 98729 h 129712"/>
                <a:gd name="connsiteX57" fmla="*/ 153307 w 229879"/>
                <a:gd name="connsiteY57" fmla="*/ 94765 h 129712"/>
                <a:gd name="connsiteX58" fmla="*/ 162387 w 229879"/>
                <a:gd name="connsiteY58" fmla="*/ 96927 h 129712"/>
                <a:gd name="connsiteX59" fmla="*/ 171322 w 229879"/>
                <a:gd name="connsiteY59" fmla="*/ 92747 h 129712"/>
                <a:gd name="connsiteX60" fmla="*/ 161954 w 229879"/>
                <a:gd name="connsiteY60" fmla="*/ 90369 h 129712"/>
                <a:gd name="connsiteX61" fmla="*/ 156838 w 229879"/>
                <a:gd name="connsiteY61" fmla="*/ 83451 h 129712"/>
                <a:gd name="connsiteX62" fmla="*/ 164693 w 229879"/>
                <a:gd name="connsiteY62" fmla="*/ 79127 h 129712"/>
                <a:gd name="connsiteX63" fmla="*/ 174854 w 229879"/>
                <a:gd name="connsiteY63" fmla="*/ 81578 h 129712"/>
                <a:gd name="connsiteX64" fmla="*/ 183069 w 229879"/>
                <a:gd name="connsiteY64" fmla="*/ 77110 h 129712"/>
                <a:gd name="connsiteX65" fmla="*/ 172980 w 229879"/>
                <a:gd name="connsiteY65" fmla="*/ 74660 h 129712"/>
                <a:gd name="connsiteX66" fmla="*/ 168584 w 229879"/>
                <a:gd name="connsiteY66" fmla="*/ 67597 h 129712"/>
                <a:gd name="connsiteX67" fmla="*/ 175862 w 229879"/>
                <a:gd name="connsiteY67" fmla="*/ 63490 h 129712"/>
                <a:gd name="connsiteX68" fmla="*/ 186384 w 229879"/>
                <a:gd name="connsiteY68" fmla="*/ 65940 h 129712"/>
                <a:gd name="connsiteX69" fmla="*/ 195463 w 229879"/>
                <a:gd name="connsiteY69" fmla="*/ 61904 h 129712"/>
                <a:gd name="connsiteX70" fmla="*/ 119726 w 229879"/>
                <a:gd name="connsiteY70" fmla="*/ 92099 h 129712"/>
                <a:gd name="connsiteX71" fmla="*/ 79731 w 229879"/>
                <a:gd name="connsiteY71" fmla="*/ 86694 h 129712"/>
                <a:gd name="connsiteX72" fmla="*/ 77497 w 229879"/>
                <a:gd name="connsiteY72" fmla="*/ 87271 h 129712"/>
                <a:gd name="connsiteX73" fmla="*/ 63445 w 229879"/>
                <a:gd name="connsiteY73" fmla="*/ 105358 h 129712"/>
                <a:gd name="connsiteX74" fmla="*/ 103151 w 229879"/>
                <a:gd name="connsiteY74" fmla="*/ 111123 h 129712"/>
                <a:gd name="connsiteX75" fmla="*/ 105673 w 229879"/>
                <a:gd name="connsiteY75" fmla="*/ 110403 h 129712"/>
                <a:gd name="connsiteX76" fmla="*/ 119726 w 229879"/>
                <a:gd name="connsiteY76" fmla="*/ 92099 h 129712"/>
                <a:gd name="connsiteX77" fmla="*/ 129238 w 229879"/>
                <a:gd name="connsiteY77" fmla="*/ 20396 h 129712"/>
                <a:gd name="connsiteX78" fmla="*/ 169521 w 229879"/>
                <a:gd name="connsiteY78" fmla="*/ 26017 h 129712"/>
                <a:gd name="connsiteX79" fmla="*/ 171395 w 229879"/>
                <a:gd name="connsiteY79" fmla="*/ 25369 h 129712"/>
                <a:gd name="connsiteX80" fmla="*/ 176655 w 229879"/>
                <a:gd name="connsiteY80" fmla="*/ 18595 h 129712"/>
                <a:gd name="connsiteX81" fmla="*/ 175214 w 229879"/>
                <a:gd name="connsiteY81" fmla="*/ 17946 h 129712"/>
                <a:gd name="connsiteX82" fmla="*/ 137093 w 229879"/>
                <a:gd name="connsiteY82" fmla="*/ 12614 h 129712"/>
                <a:gd name="connsiteX83" fmla="*/ 134643 w 229879"/>
                <a:gd name="connsiteY83" fmla="*/ 13478 h 129712"/>
                <a:gd name="connsiteX84" fmla="*/ 129238 w 229879"/>
                <a:gd name="connsiteY84" fmla="*/ 20396 h 129712"/>
                <a:gd name="connsiteX85" fmla="*/ 133417 w 229879"/>
                <a:gd name="connsiteY85" fmla="*/ 74083 h 129712"/>
                <a:gd name="connsiteX86" fmla="*/ 131688 w 229879"/>
                <a:gd name="connsiteY86" fmla="*/ 73579 h 129712"/>
                <a:gd name="connsiteX87" fmla="*/ 93639 w 229879"/>
                <a:gd name="connsiteY87" fmla="*/ 68246 h 129712"/>
                <a:gd name="connsiteX88" fmla="*/ 91477 w 229879"/>
                <a:gd name="connsiteY88" fmla="*/ 68895 h 129712"/>
                <a:gd name="connsiteX89" fmla="*/ 86000 w 229879"/>
                <a:gd name="connsiteY89" fmla="*/ 75885 h 129712"/>
                <a:gd name="connsiteX90" fmla="*/ 126067 w 229879"/>
                <a:gd name="connsiteY90" fmla="*/ 81433 h 129712"/>
                <a:gd name="connsiteX91" fmla="*/ 128229 w 229879"/>
                <a:gd name="connsiteY91" fmla="*/ 80713 h 129712"/>
                <a:gd name="connsiteX92" fmla="*/ 133417 w 229879"/>
                <a:gd name="connsiteY92" fmla="*/ 74083 h 129712"/>
                <a:gd name="connsiteX93" fmla="*/ 162315 w 229879"/>
                <a:gd name="connsiteY93" fmla="*/ 36827 h 129712"/>
                <a:gd name="connsiteX94" fmla="*/ 160081 w 229879"/>
                <a:gd name="connsiteY94" fmla="*/ 36322 h 129712"/>
                <a:gd name="connsiteX95" fmla="*/ 126716 w 229879"/>
                <a:gd name="connsiteY95" fmla="*/ 31782 h 129712"/>
                <a:gd name="connsiteX96" fmla="*/ 115546 w 229879"/>
                <a:gd name="connsiteY96" fmla="*/ 38916 h 129712"/>
                <a:gd name="connsiteX97" fmla="*/ 153523 w 229879"/>
                <a:gd name="connsiteY97" fmla="*/ 44177 h 129712"/>
                <a:gd name="connsiteX98" fmla="*/ 157126 w 229879"/>
                <a:gd name="connsiteY98" fmla="*/ 43456 h 129712"/>
                <a:gd name="connsiteX99" fmla="*/ 162315 w 229879"/>
                <a:gd name="connsiteY99" fmla="*/ 36827 h 129712"/>
                <a:gd name="connsiteX100" fmla="*/ 148046 w 229879"/>
                <a:gd name="connsiteY100" fmla="*/ 55203 h 129712"/>
                <a:gd name="connsiteX101" fmla="*/ 108700 w 229879"/>
                <a:gd name="connsiteY101" fmla="*/ 49942 h 129712"/>
                <a:gd name="connsiteX102" fmla="*/ 105601 w 229879"/>
                <a:gd name="connsiteY102" fmla="*/ 50735 h 129712"/>
                <a:gd name="connsiteX103" fmla="*/ 100701 w 229879"/>
                <a:gd name="connsiteY103" fmla="*/ 57076 h 129712"/>
                <a:gd name="connsiteX104" fmla="*/ 102358 w 229879"/>
                <a:gd name="connsiteY104" fmla="*/ 57653 h 129712"/>
                <a:gd name="connsiteX105" fmla="*/ 140119 w 229879"/>
                <a:gd name="connsiteY105" fmla="*/ 62913 h 129712"/>
                <a:gd name="connsiteX106" fmla="*/ 142641 w 229879"/>
                <a:gd name="connsiteY106" fmla="*/ 62193 h 129712"/>
                <a:gd name="connsiteX107" fmla="*/ 148046 w 229879"/>
                <a:gd name="connsiteY107" fmla="*/ 55203 h 1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879" h="129712">
                  <a:moveTo>
                    <a:pt x="17180" y="98873"/>
                  </a:moveTo>
                  <a:cubicBezTo>
                    <a:pt x="27629" y="100386"/>
                    <a:pt x="37214" y="101899"/>
                    <a:pt x="46870" y="103196"/>
                  </a:cubicBezTo>
                  <a:cubicBezTo>
                    <a:pt x="47879" y="103341"/>
                    <a:pt x="49464" y="102548"/>
                    <a:pt x="50113" y="101683"/>
                  </a:cubicBezTo>
                  <a:cubicBezTo>
                    <a:pt x="68921" y="76821"/>
                    <a:pt x="87658" y="51888"/>
                    <a:pt x="106394" y="26954"/>
                  </a:cubicBezTo>
                  <a:cubicBezTo>
                    <a:pt x="106754" y="26522"/>
                    <a:pt x="106898" y="25945"/>
                    <a:pt x="107331" y="25080"/>
                  </a:cubicBezTo>
                  <a:cubicBezTo>
                    <a:pt x="97170" y="23639"/>
                    <a:pt x="87369" y="22126"/>
                    <a:pt x="77569" y="20829"/>
                  </a:cubicBezTo>
                  <a:cubicBezTo>
                    <a:pt x="76848" y="20757"/>
                    <a:pt x="75767" y="21333"/>
                    <a:pt x="75263" y="21910"/>
                  </a:cubicBezTo>
                  <a:cubicBezTo>
                    <a:pt x="73317" y="24288"/>
                    <a:pt x="71516" y="26810"/>
                    <a:pt x="69354" y="29692"/>
                  </a:cubicBezTo>
                  <a:cubicBezTo>
                    <a:pt x="71732" y="30341"/>
                    <a:pt x="73822" y="30773"/>
                    <a:pt x="75767" y="31422"/>
                  </a:cubicBezTo>
                  <a:cubicBezTo>
                    <a:pt x="78866" y="32503"/>
                    <a:pt x="80451" y="35530"/>
                    <a:pt x="79659" y="38556"/>
                  </a:cubicBezTo>
                  <a:cubicBezTo>
                    <a:pt x="78866" y="41583"/>
                    <a:pt x="75983" y="43168"/>
                    <a:pt x="72597" y="42375"/>
                  </a:cubicBezTo>
                  <a:cubicBezTo>
                    <a:pt x="67912" y="41295"/>
                    <a:pt x="63228" y="40286"/>
                    <a:pt x="58616" y="39133"/>
                  </a:cubicBezTo>
                  <a:cubicBezTo>
                    <a:pt x="53428" y="37836"/>
                    <a:pt x="52059" y="34088"/>
                    <a:pt x="55157" y="29765"/>
                  </a:cubicBezTo>
                  <a:cubicBezTo>
                    <a:pt x="59553" y="23639"/>
                    <a:pt x="64165" y="17586"/>
                    <a:pt x="68633" y="11533"/>
                  </a:cubicBezTo>
                  <a:cubicBezTo>
                    <a:pt x="70363" y="9155"/>
                    <a:pt x="72524" y="8218"/>
                    <a:pt x="75479" y="8650"/>
                  </a:cubicBezTo>
                  <a:cubicBezTo>
                    <a:pt x="88739" y="10596"/>
                    <a:pt x="102070" y="12397"/>
                    <a:pt x="115330" y="14415"/>
                  </a:cubicBezTo>
                  <a:cubicBezTo>
                    <a:pt x="117564" y="14775"/>
                    <a:pt x="119149" y="14487"/>
                    <a:pt x="120518" y="12469"/>
                  </a:cubicBezTo>
                  <a:cubicBezTo>
                    <a:pt x="122752" y="9227"/>
                    <a:pt x="125058" y="5912"/>
                    <a:pt x="127869" y="3173"/>
                  </a:cubicBezTo>
                  <a:cubicBezTo>
                    <a:pt x="129382" y="1660"/>
                    <a:pt x="132048" y="291"/>
                    <a:pt x="133994" y="579"/>
                  </a:cubicBezTo>
                  <a:cubicBezTo>
                    <a:pt x="151938" y="2885"/>
                    <a:pt x="169881" y="5479"/>
                    <a:pt x="187753" y="8146"/>
                  </a:cubicBezTo>
                  <a:cubicBezTo>
                    <a:pt x="193446" y="9010"/>
                    <a:pt x="195247" y="13406"/>
                    <a:pt x="191860" y="18018"/>
                  </a:cubicBezTo>
                  <a:cubicBezTo>
                    <a:pt x="190491" y="19964"/>
                    <a:pt x="188978" y="21766"/>
                    <a:pt x="187032" y="24288"/>
                  </a:cubicBezTo>
                  <a:cubicBezTo>
                    <a:pt x="193662" y="25225"/>
                    <a:pt x="199643" y="26089"/>
                    <a:pt x="205624" y="26954"/>
                  </a:cubicBezTo>
                  <a:cubicBezTo>
                    <a:pt x="211461" y="27747"/>
                    <a:pt x="217298" y="28467"/>
                    <a:pt x="223063" y="29404"/>
                  </a:cubicBezTo>
                  <a:cubicBezTo>
                    <a:pt x="229477" y="30413"/>
                    <a:pt x="231279" y="34809"/>
                    <a:pt x="227315" y="39997"/>
                  </a:cubicBezTo>
                  <a:cubicBezTo>
                    <a:pt x="205048" y="68895"/>
                    <a:pt x="182708" y="97720"/>
                    <a:pt x="160441" y="126617"/>
                  </a:cubicBezTo>
                  <a:cubicBezTo>
                    <a:pt x="158279" y="129427"/>
                    <a:pt x="155757" y="130220"/>
                    <a:pt x="152298" y="129715"/>
                  </a:cubicBezTo>
                  <a:cubicBezTo>
                    <a:pt x="129310" y="126329"/>
                    <a:pt x="106250" y="123158"/>
                    <a:pt x="83190" y="119915"/>
                  </a:cubicBezTo>
                  <a:cubicBezTo>
                    <a:pt x="60058" y="116672"/>
                    <a:pt x="36926" y="113357"/>
                    <a:pt x="13721" y="110114"/>
                  </a:cubicBezTo>
                  <a:cubicBezTo>
                    <a:pt x="11127" y="109754"/>
                    <a:pt x="8461" y="109538"/>
                    <a:pt x="5866" y="109033"/>
                  </a:cubicBezTo>
                  <a:cubicBezTo>
                    <a:pt x="1038" y="108169"/>
                    <a:pt x="-1052" y="103485"/>
                    <a:pt x="1903" y="99593"/>
                  </a:cubicBezTo>
                  <a:cubicBezTo>
                    <a:pt x="7596" y="91883"/>
                    <a:pt x="13505" y="84316"/>
                    <a:pt x="19414" y="76749"/>
                  </a:cubicBezTo>
                  <a:cubicBezTo>
                    <a:pt x="21000" y="74660"/>
                    <a:pt x="23017" y="73867"/>
                    <a:pt x="25756" y="74515"/>
                  </a:cubicBezTo>
                  <a:cubicBezTo>
                    <a:pt x="30512" y="75668"/>
                    <a:pt x="35340" y="76533"/>
                    <a:pt x="40168" y="77686"/>
                  </a:cubicBezTo>
                  <a:cubicBezTo>
                    <a:pt x="43555" y="78479"/>
                    <a:pt x="45573" y="81650"/>
                    <a:pt x="44924" y="84676"/>
                  </a:cubicBezTo>
                  <a:cubicBezTo>
                    <a:pt x="44204" y="87919"/>
                    <a:pt x="41393" y="89577"/>
                    <a:pt x="37718" y="89000"/>
                  </a:cubicBezTo>
                  <a:cubicBezTo>
                    <a:pt x="37574" y="89000"/>
                    <a:pt x="37502" y="88928"/>
                    <a:pt x="37358" y="88928"/>
                  </a:cubicBezTo>
                  <a:cubicBezTo>
                    <a:pt x="33755" y="88279"/>
                    <a:pt x="28999" y="85829"/>
                    <a:pt x="26765" y="87271"/>
                  </a:cubicBezTo>
                  <a:cubicBezTo>
                    <a:pt x="22945" y="89577"/>
                    <a:pt x="20567" y="94405"/>
                    <a:pt x="17180" y="98873"/>
                  </a:cubicBezTo>
                  <a:close/>
                  <a:moveTo>
                    <a:pt x="195463" y="61904"/>
                  </a:moveTo>
                  <a:cubicBezTo>
                    <a:pt x="195319" y="61760"/>
                    <a:pt x="195175" y="61544"/>
                    <a:pt x="194959" y="61544"/>
                  </a:cubicBezTo>
                  <a:cubicBezTo>
                    <a:pt x="191716" y="60751"/>
                    <a:pt x="188401" y="60031"/>
                    <a:pt x="185158" y="59166"/>
                  </a:cubicBezTo>
                  <a:cubicBezTo>
                    <a:pt x="181411" y="58157"/>
                    <a:pt x="179321" y="55275"/>
                    <a:pt x="179970" y="52104"/>
                  </a:cubicBezTo>
                  <a:cubicBezTo>
                    <a:pt x="180763" y="48717"/>
                    <a:pt x="183789" y="46987"/>
                    <a:pt x="187825" y="47852"/>
                  </a:cubicBezTo>
                  <a:cubicBezTo>
                    <a:pt x="192365" y="48861"/>
                    <a:pt x="196905" y="50014"/>
                    <a:pt x="201445" y="51023"/>
                  </a:cubicBezTo>
                  <a:cubicBezTo>
                    <a:pt x="202309" y="51239"/>
                    <a:pt x="203607" y="51239"/>
                    <a:pt x="204039" y="50807"/>
                  </a:cubicBezTo>
                  <a:cubicBezTo>
                    <a:pt x="206921" y="47348"/>
                    <a:pt x="209588" y="43817"/>
                    <a:pt x="212686" y="39709"/>
                  </a:cubicBezTo>
                  <a:cubicBezTo>
                    <a:pt x="201805" y="38196"/>
                    <a:pt x="191788" y="36755"/>
                    <a:pt x="181699" y="35602"/>
                  </a:cubicBezTo>
                  <a:cubicBezTo>
                    <a:pt x="180691" y="35457"/>
                    <a:pt x="179177" y="36683"/>
                    <a:pt x="178385" y="37691"/>
                  </a:cubicBezTo>
                  <a:cubicBezTo>
                    <a:pt x="159720" y="61760"/>
                    <a:pt x="141128" y="85901"/>
                    <a:pt x="122464" y="110042"/>
                  </a:cubicBezTo>
                  <a:cubicBezTo>
                    <a:pt x="121671" y="111051"/>
                    <a:pt x="120951" y="112060"/>
                    <a:pt x="119870" y="113573"/>
                  </a:cubicBezTo>
                  <a:cubicBezTo>
                    <a:pt x="130607" y="115087"/>
                    <a:pt x="140624" y="116528"/>
                    <a:pt x="150713" y="117825"/>
                  </a:cubicBezTo>
                  <a:cubicBezTo>
                    <a:pt x="151505" y="117897"/>
                    <a:pt x="152586" y="117393"/>
                    <a:pt x="153091" y="116744"/>
                  </a:cubicBezTo>
                  <a:cubicBezTo>
                    <a:pt x="155252" y="114222"/>
                    <a:pt x="157198" y="111484"/>
                    <a:pt x="159288" y="108817"/>
                  </a:cubicBezTo>
                  <a:cubicBezTo>
                    <a:pt x="158928" y="108529"/>
                    <a:pt x="158784" y="108241"/>
                    <a:pt x="158639" y="108169"/>
                  </a:cubicBezTo>
                  <a:cubicBezTo>
                    <a:pt x="155973" y="107448"/>
                    <a:pt x="153307" y="106800"/>
                    <a:pt x="150640" y="106151"/>
                  </a:cubicBezTo>
                  <a:cubicBezTo>
                    <a:pt x="146317" y="105070"/>
                    <a:pt x="144371" y="102332"/>
                    <a:pt x="145236" y="98729"/>
                  </a:cubicBezTo>
                  <a:cubicBezTo>
                    <a:pt x="146028" y="95486"/>
                    <a:pt x="149199" y="93900"/>
                    <a:pt x="153307" y="94765"/>
                  </a:cubicBezTo>
                  <a:cubicBezTo>
                    <a:pt x="156333" y="95414"/>
                    <a:pt x="159360" y="96206"/>
                    <a:pt x="162387" y="96927"/>
                  </a:cubicBezTo>
                  <a:cubicBezTo>
                    <a:pt x="168152" y="98224"/>
                    <a:pt x="168152" y="98152"/>
                    <a:pt x="171322" y="92747"/>
                  </a:cubicBezTo>
                  <a:cubicBezTo>
                    <a:pt x="168152" y="91955"/>
                    <a:pt x="165053" y="91234"/>
                    <a:pt x="161954" y="90369"/>
                  </a:cubicBezTo>
                  <a:cubicBezTo>
                    <a:pt x="158135" y="89360"/>
                    <a:pt x="156117" y="86622"/>
                    <a:pt x="156838" y="83451"/>
                  </a:cubicBezTo>
                  <a:cubicBezTo>
                    <a:pt x="157631" y="79992"/>
                    <a:pt x="160729" y="78263"/>
                    <a:pt x="164693" y="79127"/>
                  </a:cubicBezTo>
                  <a:cubicBezTo>
                    <a:pt x="168080" y="79848"/>
                    <a:pt x="171467" y="80785"/>
                    <a:pt x="174854" y="81578"/>
                  </a:cubicBezTo>
                  <a:cubicBezTo>
                    <a:pt x="180042" y="82803"/>
                    <a:pt x="180763" y="82442"/>
                    <a:pt x="183069" y="77110"/>
                  </a:cubicBezTo>
                  <a:cubicBezTo>
                    <a:pt x="179682" y="76317"/>
                    <a:pt x="176295" y="75524"/>
                    <a:pt x="172980" y="74660"/>
                  </a:cubicBezTo>
                  <a:cubicBezTo>
                    <a:pt x="169449" y="73651"/>
                    <a:pt x="167719" y="70696"/>
                    <a:pt x="168584" y="67597"/>
                  </a:cubicBezTo>
                  <a:cubicBezTo>
                    <a:pt x="169521" y="64427"/>
                    <a:pt x="172403" y="62769"/>
                    <a:pt x="175862" y="63490"/>
                  </a:cubicBezTo>
                  <a:cubicBezTo>
                    <a:pt x="179393" y="64283"/>
                    <a:pt x="182852" y="65147"/>
                    <a:pt x="186384" y="65940"/>
                  </a:cubicBezTo>
                  <a:cubicBezTo>
                    <a:pt x="192221" y="67165"/>
                    <a:pt x="192221" y="67165"/>
                    <a:pt x="195463" y="61904"/>
                  </a:cubicBezTo>
                  <a:close/>
                  <a:moveTo>
                    <a:pt x="119726" y="92099"/>
                  </a:moveTo>
                  <a:cubicBezTo>
                    <a:pt x="105962" y="90225"/>
                    <a:pt x="92846" y="88424"/>
                    <a:pt x="79731" y="86694"/>
                  </a:cubicBezTo>
                  <a:cubicBezTo>
                    <a:pt x="79010" y="86622"/>
                    <a:pt x="77857" y="86838"/>
                    <a:pt x="77497" y="87271"/>
                  </a:cubicBezTo>
                  <a:cubicBezTo>
                    <a:pt x="72813" y="93108"/>
                    <a:pt x="68273" y="99089"/>
                    <a:pt x="63445" y="105358"/>
                  </a:cubicBezTo>
                  <a:cubicBezTo>
                    <a:pt x="77136" y="107376"/>
                    <a:pt x="90108" y="109250"/>
                    <a:pt x="103151" y="111123"/>
                  </a:cubicBezTo>
                  <a:cubicBezTo>
                    <a:pt x="103944" y="111267"/>
                    <a:pt x="105241" y="110979"/>
                    <a:pt x="105673" y="110403"/>
                  </a:cubicBezTo>
                  <a:cubicBezTo>
                    <a:pt x="110357" y="104566"/>
                    <a:pt x="114825" y="98584"/>
                    <a:pt x="119726" y="92099"/>
                  </a:cubicBezTo>
                  <a:close/>
                  <a:moveTo>
                    <a:pt x="129238" y="20396"/>
                  </a:moveTo>
                  <a:cubicBezTo>
                    <a:pt x="143002" y="22342"/>
                    <a:pt x="156261" y="24216"/>
                    <a:pt x="169521" y="26017"/>
                  </a:cubicBezTo>
                  <a:cubicBezTo>
                    <a:pt x="170097" y="26089"/>
                    <a:pt x="171034" y="25801"/>
                    <a:pt x="171395" y="25369"/>
                  </a:cubicBezTo>
                  <a:cubicBezTo>
                    <a:pt x="173196" y="23207"/>
                    <a:pt x="174854" y="20901"/>
                    <a:pt x="176655" y="18595"/>
                  </a:cubicBezTo>
                  <a:cubicBezTo>
                    <a:pt x="175862" y="18234"/>
                    <a:pt x="175502" y="18018"/>
                    <a:pt x="175214" y="17946"/>
                  </a:cubicBezTo>
                  <a:cubicBezTo>
                    <a:pt x="162531" y="16145"/>
                    <a:pt x="149848" y="14343"/>
                    <a:pt x="137093" y="12614"/>
                  </a:cubicBezTo>
                  <a:cubicBezTo>
                    <a:pt x="136300" y="12542"/>
                    <a:pt x="135147" y="12902"/>
                    <a:pt x="134643" y="13478"/>
                  </a:cubicBezTo>
                  <a:cubicBezTo>
                    <a:pt x="132769" y="15568"/>
                    <a:pt x="131184" y="17802"/>
                    <a:pt x="129238" y="20396"/>
                  </a:cubicBezTo>
                  <a:close/>
                  <a:moveTo>
                    <a:pt x="133417" y="74083"/>
                  </a:moveTo>
                  <a:cubicBezTo>
                    <a:pt x="132553" y="73795"/>
                    <a:pt x="132120" y="73651"/>
                    <a:pt x="131688" y="73579"/>
                  </a:cubicBezTo>
                  <a:cubicBezTo>
                    <a:pt x="119005" y="71777"/>
                    <a:pt x="106322" y="69976"/>
                    <a:pt x="93639" y="68246"/>
                  </a:cubicBezTo>
                  <a:cubicBezTo>
                    <a:pt x="92918" y="68174"/>
                    <a:pt x="91909" y="68390"/>
                    <a:pt x="91477" y="68895"/>
                  </a:cubicBezTo>
                  <a:cubicBezTo>
                    <a:pt x="89675" y="70984"/>
                    <a:pt x="88018" y="73290"/>
                    <a:pt x="86000" y="75885"/>
                  </a:cubicBezTo>
                  <a:cubicBezTo>
                    <a:pt x="99764" y="77830"/>
                    <a:pt x="112952" y="79704"/>
                    <a:pt x="126067" y="81433"/>
                  </a:cubicBezTo>
                  <a:cubicBezTo>
                    <a:pt x="126716" y="81506"/>
                    <a:pt x="127797" y="81217"/>
                    <a:pt x="128229" y="80713"/>
                  </a:cubicBezTo>
                  <a:cubicBezTo>
                    <a:pt x="129958" y="78695"/>
                    <a:pt x="131616" y="76461"/>
                    <a:pt x="133417" y="74083"/>
                  </a:cubicBezTo>
                  <a:close/>
                  <a:moveTo>
                    <a:pt x="162315" y="36827"/>
                  </a:moveTo>
                  <a:cubicBezTo>
                    <a:pt x="161234" y="36610"/>
                    <a:pt x="160657" y="36394"/>
                    <a:pt x="160081" y="36322"/>
                  </a:cubicBezTo>
                  <a:cubicBezTo>
                    <a:pt x="148983" y="34809"/>
                    <a:pt x="137813" y="33368"/>
                    <a:pt x="126716" y="31782"/>
                  </a:cubicBezTo>
                  <a:cubicBezTo>
                    <a:pt x="120518" y="30918"/>
                    <a:pt x="117780" y="32575"/>
                    <a:pt x="115546" y="38916"/>
                  </a:cubicBezTo>
                  <a:cubicBezTo>
                    <a:pt x="128229" y="40718"/>
                    <a:pt x="140840" y="42448"/>
                    <a:pt x="153523" y="44177"/>
                  </a:cubicBezTo>
                  <a:cubicBezTo>
                    <a:pt x="154676" y="44321"/>
                    <a:pt x="156405" y="44177"/>
                    <a:pt x="157126" y="43456"/>
                  </a:cubicBezTo>
                  <a:cubicBezTo>
                    <a:pt x="158928" y="41583"/>
                    <a:pt x="160369" y="39277"/>
                    <a:pt x="162315" y="36827"/>
                  </a:cubicBezTo>
                  <a:close/>
                  <a:moveTo>
                    <a:pt x="148046" y="55203"/>
                  </a:moveTo>
                  <a:cubicBezTo>
                    <a:pt x="134354" y="53329"/>
                    <a:pt x="121527" y="51600"/>
                    <a:pt x="108700" y="49942"/>
                  </a:cubicBezTo>
                  <a:cubicBezTo>
                    <a:pt x="107691" y="49798"/>
                    <a:pt x="106250" y="50086"/>
                    <a:pt x="105601" y="50735"/>
                  </a:cubicBezTo>
                  <a:cubicBezTo>
                    <a:pt x="103800" y="52608"/>
                    <a:pt x="102358" y="54842"/>
                    <a:pt x="100701" y="57076"/>
                  </a:cubicBezTo>
                  <a:cubicBezTo>
                    <a:pt x="101422" y="57365"/>
                    <a:pt x="101854" y="57581"/>
                    <a:pt x="102358" y="57653"/>
                  </a:cubicBezTo>
                  <a:cubicBezTo>
                    <a:pt x="114969" y="59454"/>
                    <a:pt x="127508" y="61184"/>
                    <a:pt x="140119" y="62913"/>
                  </a:cubicBezTo>
                  <a:cubicBezTo>
                    <a:pt x="140912" y="63057"/>
                    <a:pt x="142137" y="62769"/>
                    <a:pt x="142641" y="62193"/>
                  </a:cubicBezTo>
                  <a:cubicBezTo>
                    <a:pt x="144443" y="60103"/>
                    <a:pt x="145956" y="57869"/>
                    <a:pt x="148046" y="55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Полилиния: фигура 875">
              <a:extLst>
                <a:ext uri="{FF2B5EF4-FFF2-40B4-BE49-F238E27FC236}">
                  <a16:creationId xmlns:a16="http://schemas.microsoft.com/office/drawing/2014/main" id="{C22E17F3-01A2-4B67-B06B-8CAAF172EC3E}"/>
                </a:ext>
              </a:extLst>
            </p:cNvPr>
            <p:cNvSpPr/>
            <p:nvPr/>
          </p:nvSpPr>
          <p:spPr>
            <a:xfrm>
              <a:off x="749594" y="3255049"/>
              <a:ext cx="85034" cy="162141"/>
            </a:xfrm>
            <a:custGeom>
              <a:avLst/>
              <a:gdLst>
                <a:gd name="connsiteX0" fmla="*/ 19858 w 85033"/>
                <a:gd name="connsiteY0" fmla="*/ 104167 h 162141"/>
                <a:gd name="connsiteX1" fmla="*/ 8905 w 85033"/>
                <a:gd name="connsiteY1" fmla="*/ 104167 h 162141"/>
                <a:gd name="connsiteX2" fmla="*/ 546 w 85033"/>
                <a:gd name="connsiteY2" fmla="*/ 98402 h 162141"/>
                <a:gd name="connsiteX3" fmla="*/ 8689 w 85033"/>
                <a:gd name="connsiteY3" fmla="*/ 92492 h 162141"/>
                <a:gd name="connsiteX4" fmla="*/ 23245 w 85033"/>
                <a:gd name="connsiteY4" fmla="*/ 92492 h 162141"/>
                <a:gd name="connsiteX5" fmla="*/ 32902 w 85033"/>
                <a:gd name="connsiteY5" fmla="*/ 57254 h 162141"/>
                <a:gd name="connsiteX6" fmla="*/ 31821 w 85033"/>
                <a:gd name="connsiteY6" fmla="*/ 54732 h 162141"/>
                <a:gd name="connsiteX7" fmla="*/ 38162 w 85033"/>
                <a:gd name="connsiteY7" fmla="*/ 13584 h 162141"/>
                <a:gd name="connsiteX8" fmla="*/ 39243 w 85033"/>
                <a:gd name="connsiteY8" fmla="*/ 13007 h 162141"/>
                <a:gd name="connsiteX9" fmla="*/ 39243 w 85033"/>
                <a:gd name="connsiteY9" fmla="*/ 6594 h 162141"/>
                <a:gd name="connsiteX10" fmla="*/ 44936 w 85033"/>
                <a:gd name="connsiteY10" fmla="*/ 540 h 162141"/>
                <a:gd name="connsiteX11" fmla="*/ 50629 w 85033"/>
                <a:gd name="connsiteY11" fmla="*/ 6522 h 162141"/>
                <a:gd name="connsiteX12" fmla="*/ 56250 w 85033"/>
                <a:gd name="connsiteY12" fmla="*/ 15818 h 162141"/>
                <a:gd name="connsiteX13" fmla="*/ 59421 w 85033"/>
                <a:gd name="connsiteY13" fmla="*/ 54155 h 162141"/>
                <a:gd name="connsiteX14" fmla="*/ 57691 w 85033"/>
                <a:gd name="connsiteY14" fmla="*/ 59560 h 162141"/>
                <a:gd name="connsiteX15" fmla="*/ 65762 w 85033"/>
                <a:gd name="connsiteY15" fmla="*/ 88673 h 162141"/>
                <a:gd name="connsiteX16" fmla="*/ 71239 w 85033"/>
                <a:gd name="connsiteY16" fmla="*/ 92925 h 162141"/>
                <a:gd name="connsiteX17" fmla="*/ 73761 w 85033"/>
                <a:gd name="connsiteY17" fmla="*/ 93069 h 162141"/>
                <a:gd name="connsiteX18" fmla="*/ 78157 w 85033"/>
                <a:gd name="connsiteY18" fmla="*/ 98906 h 162141"/>
                <a:gd name="connsiteX19" fmla="*/ 73761 w 85033"/>
                <a:gd name="connsiteY19" fmla="*/ 104311 h 162141"/>
                <a:gd name="connsiteX20" fmla="*/ 70446 w 85033"/>
                <a:gd name="connsiteY20" fmla="*/ 104599 h 162141"/>
                <a:gd name="connsiteX21" fmla="*/ 77076 w 85033"/>
                <a:gd name="connsiteY21" fmla="*/ 128380 h 162141"/>
                <a:gd name="connsiteX22" fmla="*/ 84210 w 85033"/>
                <a:gd name="connsiteY22" fmla="*/ 154034 h 162141"/>
                <a:gd name="connsiteX23" fmla="*/ 80607 w 85033"/>
                <a:gd name="connsiteY23" fmla="*/ 161889 h 162141"/>
                <a:gd name="connsiteX24" fmla="*/ 73113 w 85033"/>
                <a:gd name="connsiteY24" fmla="*/ 157133 h 162141"/>
                <a:gd name="connsiteX25" fmla="*/ 59493 w 85033"/>
                <a:gd name="connsiteY25" fmla="*/ 108346 h 162141"/>
                <a:gd name="connsiteX26" fmla="*/ 54449 w 85033"/>
                <a:gd name="connsiteY26" fmla="*/ 104455 h 162141"/>
                <a:gd name="connsiteX27" fmla="*/ 36073 w 85033"/>
                <a:gd name="connsiteY27" fmla="*/ 104455 h 162141"/>
                <a:gd name="connsiteX28" fmla="*/ 30812 w 85033"/>
                <a:gd name="connsiteY28" fmla="*/ 108562 h 162141"/>
                <a:gd name="connsiteX29" fmla="*/ 17624 w 85033"/>
                <a:gd name="connsiteY29" fmla="*/ 156340 h 162141"/>
                <a:gd name="connsiteX30" fmla="*/ 11715 w 85033"/>
                <a:gd name="connsiteY30" fmla="*/ 162105 h 162141"/>
                <a:gd name="connsiteX31" fmla="*/ 6383 w 85033"/>
                <a:gd name="connsiteY31" fmla="*/ 153313 h 162141"/>
                <a:gd name="connsiteX32" fmla="*/ 17408 w 85033"/>
                <a:gd name="connsiteY32" fmla="*/ 113823 h 162141"/>
                <a:gd name="connsiteX33" fmla="*/ 19858 w 85033"/>
                <a:gd name="connsiteY33" fmla="*/ 104167 h 162141"/>
                <a:gd name="connsiteX34" fmla="*/ 45080 w 85033"/>
                <a:gd name="connsiteY34" fmla="*/ 46661 h 162141"/>
                <a:gd name="connsiteX35" fmla="*/ 56466 w 85033"/>
                <a:gd name="connsiteY35" fmla="*/ 35203 h 162141"/>
                <a:gd name="connsiteX36" fmla="*/ 45008 w 85033"/>
                <a:gd name="connsiteY36" fmla="*/ 23673 h 162141"/>
                <a:gd name="connsiteX37" fmla="*/ 33406 w 85033"/>
                <a:gd name="connsiteY37" fmla="*/ 35419 h 162141"/>
                <a:gd name="connsiteX38" fmla="*/ 45080 w 85033"/>
                <a:gd name="connsiteY38" fmla="*/ 46661 h 162141"/>
                <a:gd name="connsiteX39" fmla="*/ 54953 w 85033"/>
                <a:gd name="connsiteY39" fmla="*/ 91267 h 162141"/>
                <a:gd name="connsiteX40" fmla="*/ 45441 w 85033"/>
                <a:gd name="connsiteY40" fmla="*/ 58119 h 162141"/>
                <a:gd name="connsiteX41" fmla="*/ 44432 w 85033"/>
                <a:gd name="connsiteY41" fmla="*/ 58263 h 162141"/>
                <a:gd name="connsiteX42" fmla="*/ 35136 w 85033"/>
                <a:gd name="connsiteY42" fmla="*/ 91339 h 162141"/>
                <a:gd name="connsiteX43" fmla="*/ 54953 w 85033"/>
                <a:gd name="connsiteY43" fmla="*/ 91267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5033" h="162141">
                  <a:moveTo>
                    <a:pt x="19858" y="104167"/>
                  </a:moveTo>
                  <a:cubicBezTo>
                    <a:pt x="15823" y="104167"/>
                    <a:pt x="12364" y="104167"/>
                    <a:pt x="8905" y="104167"/>
                  </a:cubicBezTo>
                  <a:cubicBezTo>
                    <a:pt x="3428" y="104167"/>
                    <a:pt x="618" y="102221"/>
                    <a:pt x="546" y="98402"/>
                  </a:cubicBezTo>
                  <a:cubicBezTo>
                    <a:pt x="402" y="94582"/>
                    <a:pt x="3284" y="92565"/>
                    <a:pt x="8689" y="92492"/>
                  </a:cubicBezTo>
                  <a:cubicBezTo>
                    <a:pt x="13445" y="92492"/>
                    <a:pt x="18273" y="92492"/>
                    <a:pt x="23245" y="92492"/>
                  </a:cubicBezTo>
                  <a:cubicBezTo>
                    <a:pt x="26560" y="80602"/>
                    <a:pt x="29803" y="68928"/>
                    <a:pt x="32902" y="57254"/>
                  </a:cubicBezTo>
                  <a:cubicBezTo>
                    <a:pt x="33118" y="56533"/>
                    <a:pt x="32541" y="55164"/>
                    <a:pt x="31821" y="54732"/>
                  </a:cubicBezTo>
                  <a:cubicBezTo>
                    <a:pt x="16327" y="43634"/>
                    <a:pt x="20003" y="19565"/>
                    <a:pt x="38162" y="13584"/>
                  </a:cubicBezTo>
                  <a:cubicBezTo>
                    <a:pt x="38451" y="13512"/>
                    <a:pt x="38739" y="13296"/>
                    <a:pt x="39243" y="13007"/>
                  </a:cubicBezTo>
                  <a:cubicBezTo>
                    <a:pt x="39243" y="10917"/>
                    <a:pt x="39171" y="8756"/>
                    <a:pt x="39243" y="6594"/>
                  </a:cubicBezTo>
                  <a:cubicBezTo>
                    <a:pt x="39387" y="2846"/>
                    <a:pt x="41549" y="540"/>
                    <a:pt x="44936" y="540"/>
                  </a:cubicBezTo>
                  <a:cubicBezTo>
                    <a:pt x="48323" y="540"/>
                    <a:pt x="50990" y="2846"/>
                    <a:pt x="50629" y="6522"/>
                  </a:cubicBezTo>
                  <a:cubicBezTo>
                    <a:pt x="50125" y="11278"/>
                    <a:pt x="51782" y="13584"/>
                    <a:pt x="56250" y="15818"/>
                  </a:cubicBezTo>
                  <a:cubicBezTo>
                    <a:pt x="70951" y="23312"/>
                    <a:pt x="72536" y="43706"/>
                    <a:pt x="59421" y="54155"/>
                  </a:cubicBezTo>
                  <a:cubicBezTo>
                    <a:pt x="57331" y="55813"/>
                    <a:pt x="56971" y="57110"/>
                    <a:pt x="57691" y="59560"/>
                  </a:cubicBezTo>
                  <a:cubicBezTo>
                    <a:pt x="60574" y="69216"/>
                    <a:pt x="63312" y="78873"/>
                    <a:pt x="65762" y="88673"/>
                  </a:cubicBezTo>
                  <a:cubicBezTo>
                    <a:pt x="66555" y="91844"/>
                    <a:pt x="67708" y="93645"/>
                    <a:pt x="71239" y="92925"/>
                  </a:cubicBezTo>
                  <a:cubicBezTo>
                    <a:pt x="72032" y="92781"/>
                    <a:pt x="72969" y="92853"/>
                    <a:pt x="73761" y="93069"/>
                  </a:cubicBezTo>
                  <a:cubicBezTo>
                    <a:pt x="76572" y="93934"/>
                    <a:pt x="78229" y="95807"/>
                    <a:pt x="78157" y="98906"/>
                  </a:cubicBezTo>
                  <a:cubicBezTo>
                    <a:pt x="78085" y="101789"/>
                    <a:pt x="76428" y="103590"/>
                    <a:pt x="73761" y="104311"/>
                  </a:cubicBezTo>
                  <a:cubicBezTo>
                    <a:pt x="72897" y="104599"/>
                    <a:pt x="71888" y="104455"/>
                    <a:pt x="70446" y="104599"/>
                  </a:cubicBezTo>
                  <a:cubicBezTo>
                    <a:pt x="72680" y="112598"/>
                    <a:pt x="74842" y="120525"/>
                    <a:pt x="77076" y="128380"/>
                  </a:cubicBezTo>
                  <a:cubicBezTo>
                    <a:pt x="79454" y="136955"/>
                    <a:pt x="81832" y="145459"/>
                    <a:pt x="84210" y="154034"/>
                  </a:cubicBezTo>
                  <a:cubicBezTo>
                    <a:pt x="85219" y="157853"/>
                    <a:pt x="83778" y="160880"/>
                    <a:pt x="80607" y="161889"/>
                  </a:cubicBezTo>
                  <a:cubicBezTo>
                    <a:pt x="77292" y="162970"/>
                    <a:pt x="74266" y="161096"/>
                    <a:pt x="73113" y="157133"/>
                  </a:cubicBezTo>
                  <a:cubicBezTo>
                    <a:pt x="68501" y="140847"/>
                    <a:pt x="63961" y="124632"/>
                    <a:pt x="59493" y="108346"/>
                  </a:cubicBezTo>
                  <a:cubicBezTo>
                    <a:pt x="58700" y="105464"/>
                    <a:pt x="57547" y="104311"/>
                    <a:pt x="54449" y="104455"/>
                  </a:cubicBezTo>
                  <a:cubicBezTo>
                    <a:pt x="48323" y="104743"/>
                    <a:pt x="42198" y="104815"/>
                    <a:pt x="36073" y="104455"/>
                  </a:cubicBezTo>
                  <a:cubicBezTo>
                    <a:pt x="32686" y="104239"/>
                    <a:pt x="31605" y="105608"/>
                    <a:pt x="30812" y="108562"/>
                  </a:cubicBezTo>
                  <a:cubicBezTo>
                    <a:pt x="26488" y="124560"/>
                    <a:pt x="22020" y="140414"/>
                    <a:pt x="17624" y="156340"/>
                  </a:cubicBezTo>
                  <a:cubicBezTo>
                    <a:pt x="16760" y="159511"/>
                    <a:pt x="15318" y="161961"/>
                    <a:pt x="11715" y="162105"/>
                  </a:cubicBezTo>
                  <a:cubicBezTo>
                    <a:pt x="7392" y="162249"/>
                    <a:pt x="5014" y="158358"/>
                    <a:pt x="6383" y="153313"/>
                  </a:cubicBezTo>
                  <a:cubicBezTo>
                    <a:pt x="10058" y="140126"/>
                    <a:pt x="13733" y="127011"/>
                    <a:pt x="17408" y="113823"/>
                  </a:cubicBezTo>
                  <a:cubicBezTo>
                    <a:pt x="18129" y="110652"/>
                    <a:pt x="18922" y="107626"/>
                    <a:pt x="19858" y="104167"/>
                  </a:cubicBezTo>
                  <a:close/>
                  <a:moveTo>
                    <a:pt x="45080" y="46661"/>
                  </a:moveTo>
                  <a:cubicBezTo>
                    <a:pt x="51350" y="46589"/>
                    <a:pt x="56466" y="41472"/>
                    <a:pt x="56466" y="35203"/>
                  </a:cubicBezTo>
                  <a:cubicBezTo>
                    <a:pt x="56466" y="29077"/>
                    <a:pt x="51134" y="23745"/>
                    <a:pt x="45008" y="23673"/>
                  </a:cubicBezTo>
                  <a:cubicBezTo>
                    <a:pt x="38811" y="23601"/>
                    <a:pt x="33262" y="29221"/>
                    <a:pt x="33406" y="35419"/>
                  </a:cubicBezTo>
                  <a:cubicBezTo>
                    <a:pt x="33622" y="41688"/>
                    <a:pt x="38883" y="46733"/>
                    <a:pt x="45080" y="46661"/>
                  </a:cubicBezTo>
                  <a:close/>
                  <a:moveTo>
                    <a:pt x="54953" y="91267"/>
                  </a:moveTo>
                  <a:cubicBezTo>
                    <a:pt x="51710" y="79882"/>
                    <a:pt x="48611" y="69000"/>
                    <a:pt x="45441" y="58119"/>
                  </a:cubicBezTo>
                  <a:cubicBezTo>
                    <a:pt x="45080" y="58191"/>
                    <a:pt x="44720" y="58191"/>
                    <a:pt x="44432" y="58263"/>
                  </a:cubicBezTo>
                  <a:cubicBezTo>
                    <a:pt x="41333" y="69216"/>
                    <a:pt x="38306" y="80170"/>
                    <a:pt x="35136" y="91339"/>
                  </a:cubicBezTo>
                  <a:cubicBezTo>
                    <a:pt x="41910" y="91267"/>
                    <a:pt x="48107" y="91267"/>
                    <a:pt x="54953" y="91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Полилиния: фигура 876">
              <a:extLst>
                <a:ext uri="{FF2B5EF4-FFF2-40B4-BE49-F238E27FC236}">
                  <a16:creationId xmlns:a16="http://schemas.microsoft.com/office/drawing/2014/main" id="{5A19638F-7484-4147-AA83-9144A413AE0B}"/>
                </a:ext>
              </a:extLst>
            </p:cNvPr>
            <p:cNvSpPr/>
            <p:nvPr/>
          </p:nvSpPr>
          <p:spPr>
            <a:xfrm>
              <a:off x="587400" y="3450536"/>
              <a:ext cx="38193" cy="28825"/>
            </a:xfrm>
            <a:custGeom>
              <a:avLst/>
              <a:gdLst>
                <a:gd name="connsiteX0" fmla="*/ 17822 w 38193"/>
                <a:gd name="connsiteY0" fmla="*/ 15908 h 28825"/>
                <a:gd name="connsiteX1" fmla="*/ 25173 w 38193"/>
                <a:gd name="connsiteY1" fmla="*/ 16989 h 28825"/>
                <a:gd name="connsiteX2" fmla="*/ 30001 w 38193"/>
                <a:gd name="connsiteY2" fmla="*/ 23114 h 28825"/>
                <a:gd name="connsiteX3" fmla="*/ 24308 w 38193"/>
                <a:gd name="connsiteY3" fmla="*/ 28375 h 28825"/>
                <a:gd name="connsiteX4" fmla="*/ 4779 w 38193"/>
                <a:gd name="connsiteY4" fmla="*/ 25637 h 28825"/>
                <a:gd name="connsiteX5" fmla="*/ 1824 w 38193"/>
                <a:gd name="connsiteY5" fmla="*/ 16773 h 28825"/>
                <a:gd name="connsiteX6" fmla="*/ 13715 w 38193"/>
                <a:gd name="connsiteY6" fmla="*/ 2360 h 28825"/>
                <a:gd name="connsiteX7" fmla="*/ 19192 w 38193"/>
                <a:gd name="connsiteY7" fmla="*/ 559 h 28825"/>
                <a:gd name="connsiteX8" fmla="*/ 32307 w 38193"/>
                <a:gd name="connsiteY8" fmla="*/ 2721 h 28825"/>
                <a:gd name="connsiteX9" fmla="*/ 37712 w 38193"/>
                <a:gd name="connsiteY9" fmla="*/ 9494 h 28825"/>
                <a:gd name="connsiteX10" fmla="*/ 30073 w 38193"/>
                <a:gd name="connsiteY10" fmla="*/ 14106 h 28825"/>
                <a:gd name="connsiteX11" fmla="*/ 23371 w 38193"/>
                <a:gd name="connsiteY11" fmla="*/ 12881 h 28825"/>
                <a:gd name="connsiteX12" fmla="*/ 17822 w 38193"/>
                <a:gd name="connsiteY12" fmla="*/ 15908 h 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93" h="28825">
                  <a:moveTo>
                    <a:pt x="17822" y="15908"/>
                  </a:moveTo>
                  <a:cubicBezTo>
                    <a:pt x="20417" y="16268"/>
                    <a:pt x="22795" y="16557"/>
                    <a:pt x="25173" y="16989"/>
                  </a:cubicBezTo>
                  <a:cubicBezTo>
                    <a:pt x="28344" y="17565"/>
                    <a:pt x="30217" y="20016"/>
                    <a:pt x="30001" y="23114"/>
                  </a:cubicBezTo>
                  <a:cubicBezTo>
                    <a:pt x="29785" y="26213"/>
                    <a:pt x="27551" y="28663"/>
                    <a:pt x="24308" y="28375"/>
                  </a:cubicBezTo>
                  <a:cubicBezTo>
                    <a:pt x="17750" y="27726"/>
                    <a:pt x="11193" y="26934"/>
                    <a:pt x="4779" y="25637"/>
                  </a:cubicBezTo>
                  <a:cubicBezTo>
                    <a:pt x="744" y="24844"/>
                    <a:pt x="-770" y="20160"/>
                    <a:pt x="1824" y="16773"/>
                  </a:cubicBezTo>
                  <a:cubicBezTo>
                    <a:pt x="5644" y="11800"/>
                    <a:pt x="9535" y="6900"/>
                    <a:pt x="13715" y="2360"/>
                  </a:cubicBezTo>
                  <a:cubicBezTo>
                    <a:pt x="14868" y="1135"/>
                    <a:pt x="17390" y="415"/>
                    <a:pt x="19192" y="559"/>
                  </a:cubicBezTo>
                  <a:cubicBezTo>
                    <a:pt x="23587" y="919"/>
                    <a:pt x="27983" y="1856"/>
                    <a:pt x="32307" y="2721"/>
                  </a:cubicBezTo>
                  <a:cubicBezTo>
                    <a:pt x="36126" y="3441"/>
                    <a:pt x="38288" y="6252"/>
                    <a:pt x="37712" y="9494"/>
                  </a:cubicBezTo>
                  <a:cubicBezTo>
                    <a:pt x="37135" y="12953"/>
                    <a:pt x="34181" y="14755"/>
                    <a:pt x="30073" y="14106"/>
                  </a:cubicBezTo>
                  <a:cubicBezTo>
                    <a:pt x="27839" y="13746"/>
                    <a:pt x="25533" y="13530"/>
                    <a:pt x="23371" y="12881"/>
                  </a:cubicBezTo>
                  <a:cubicBezTo>
                    <a:pt x="20705" y="12089"/>
                    <a:pt x="18975" y="12809"/>
                    <a:pt x="17822" y="15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Полилиния: фигура 877">
              <a:extLst>
                <a:ext uri="{FF2B5EF4-FFF2-40B4-BE49-F238E27FC236}">
                  <a16:creationId xmlns:a16="http://schemas.microsoft.com/office/drawing/2014/main" id="{F2D5330B-420C-4BC6-AFEC-D7A2F8FC9DA7}"/>
                </a:ext>
              </a:extLst>
            </p:cNvPr>
            <p:cNvSpPr/>
            <p:nvPr/>
          </p:nvSpPr>
          <p:spPr>
            <a:xfrm>
              <a:off x="780515" y="3389373"/>
              <a:ext cx="28825" cy="15854"/>
            </a:xfrm>
            <a:custGeom>
              <a:avLst/>
              <a:gdLst>
                <a:gd name="connsiteX0" fmla="*/ 28645 w 28825"/>
                <a:gd name="connsiteY0" fmla="*/ 15385 h 15853"/>
                <a:gd name="connsiteX1" fmla="*/ 540 w 28825"/>
                <a:gd name="connsiteY1" fmla="*/ 11782 h 15853"/>
                <a:gd name="connsiteX2" fmla="*/ 3711 w 28825"/>
                <a:gd name="connsiteY2" fmla="*/ 540 h 15853"/>
                <a:gd name="connsiteX3" fmla="*/ 23673 w 28825"/>
                <a:gd name="connsiteY3" fmla="*/ 3135 h 15853"/>
                <a:gd name="connsiteX4" fmla="*/ 25546 w 28825"/>
                <a:gd name="connsiteY4" fmla="*/ 4792 h 15853"/>
                <a:gd name="connsiteX5" fmla="*/ 28645 w 28825"/>
                <a:gd name="connsiteY5" fmla="*/ 15385 h 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5" h="15853">
                  <a:moveTo>
                    <a:pt x="28645" y="15385"/>
                  </a:moveTo>
                  <a:cubicBezTo>
                    <a:pt x="18989" y="14160"/>
                    <a:pt x="9909" y="13007"/>
                    <a:pt x="540" y="11782"/>
                  </a:cubicBezTo>
                  <a:cubicBezTo>
                    <a:pt x="1621" y="7891"/>
                    <a:pt x="2630" y="4432"/>
                    <a:pt x="3711" y="540"/>
                  </a:cubicBezTo>
                  <a:cubicBezTo>
                    <a:pt x="10485" y="1405"/>
                    <a:pt x="17043" y="2198"/>
                    <a:pt x="23673" y="3135"/>
                  </a:cubicBezTo>
                  <a:cubicBezTo>
                    <a:pt x="24393" y="3207"/>
                    <a:pt x="25258" y="4072"/>
                    <a:pt x="25546" y="4792"/>
                  </a:cubicBezTo>
                  <a:cubicBezTo>
                    <a:pt x="26627" y="8107"/>
                    <a:pt x="27492" y="11422"/>
                    <a:pt x="28645" y="15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Полилиния: фигура 878">
              <a:extLst>
                <a:ext uri="{FF2B5EF4-FFF2-40B4-BE49-F238E27FC236}">
                  <a16:creationId xmlns:a16="http://schemas.microsoft.com/office/drawing/2014/main" id="{C3A2A46A-4ED6-4F63-82B7-F946F6B665CD}"/>
                </a:ext>
              </a:extLst>
            </p:cNvPr>
            <p:cNvSpPr/>
            <p:nvPr/>
          </p:nvSpPr>
          <p:spPr>
            <a:xfrm>
              <a:off x="756085" y="3538039"/>
              <a:ext cx="70621" cy="53326"/>
            </a:xfrm>
            <a:custGeom>
              <a:avLst/>
              <a:gdLst>
                <a:gd name="connsiteX0" fmla="*/ 63739 w 70621"/>
                <a:gd name="connsiteY0" fmla="*/ 540 h 53326"/>
                <a:gd name="connsiteX1" fmla="*/ 69793 w 70621"/>
                <a:gd name="connsiteY1" fmla="*/ 8900 h 53326"/>
                <a:gd name="connsiteX2" fmla="*/ 58335 w 70621"/>
                <a:gd name="connsiteY2" fmla="*/ 40679 h 53326"/>
                <a:gd name="connsiteX3" fmla="*/ 55524 w 70621"/>
                <a:gd name="connsiteY3" fmla="*/ 48462 h 53326"/>
                <a:gd name="connsiteX4" fmla="*/ 47814 w 70621"/>
                <a:gd name="connsiteY4" fmla="*/ 52426 h 53326"/>
                <a:gd name="connsiteX5" fmla="*/ 3999 w 70621"/>
                <a:gd name="connsiteY5" fmla="*/ 37220 h 53326"/>
                <a:gd name="connsiteX6" fmla="*/ 540 w 70621"/>
                <a:gd name="connsiteY6" fmla="*/ 32464 h 53326"/>
                <a:gd name="connsiteX7" fmla="*/ 3567 w 70621"/>
                <a:gd name="connsiteY7" fmla="*/ 26987 h 53326"/>
                <a:gd name="connsiteX8" fmla="*/ 13007 w 70621"/>
                <a:gd name="connsiteY8" fmla="*/ 22592 h 53326"/>
                <a:gd name="connsiteX9" fmla="*/ 60064 w 70621"/>
                <a:gd name="connsiteY9" fmla="*/ 1838 h 53326"/>
                <a:gd name="connsiteX10" fmla="*/ 63739 w 70621"/>
                <a:gd name="connsiteY10" fmla="*/ 540 h 53326"/>
                <a:gd name="connsiteX11" fmla="*/ 54443 w 70621"/>
                <a:gd name="connsiteY11" fmla="*/ 17043 h 53326"/>
                <a:gd name="connsiteX12" fmla="*/ 22087 w 70621"/>
                <a:gd name="connsiteY12" fmla="*/ 31383 h 53326"/>
                <a:gd name="connsiteX13" fmla="*/ 46300 w 70621"/>
                <a:gd name="connsiteY13" fmla="*/ 39671 h 53326"/>
                <a:gd name="connsiteX14" fmla="*/ 54443 w 70621"/>
                <a:gd name="connsiteY14" fmla="*/ 17043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621" h="53326">
                  <a:moveTo>
                    <a:pt x="63739" y="540"/>
                  </a:moveTo>
                  <a:cubicBezTo>
                    <a:pt x="68856" y="540"/>
                    <a:pt x="71378" y="4360"/>
                    <a:pt x="69793" y="8900"/>
                  </a:cubicBezTo>
                  <a:cubicBezTo>
                    <a:pt x="66045" y="19493"/>
                    <a:pt x="62154" y="30086"/>
                    <a:pt x="58335" y="40679"/>
                  </a:cubicBezTo>
                  <a:cubicBezTo>
                    <a:pt x="57398" y="43274"/>
                    <a:pt x="56533" y="45868"/>
                    <a:pt x="55524" y="48462"/>
                  </a:cubicBezTo>
                  <a:cubicBezTo>
                    <a:pt x="54083" y="52137"/>
                    <a:pt x="51489" y="53651"/>
                    <a:pt x="47814" y="52426"/>
                  </a:cubicBezTo>
                  <a:cubicBezTo>
                    <a:pt x="33185" y="47525"/>
                    <a:pt x="18556" y="42553"/>
                    <a:pt x="3999" y="37220"/>
                  </a:cubicBezTo>
                  <a:cubicBezTo>
                    <a:pt x="2414" y="36644"/>
                    <a:pt x="540" y="34122"/>
                    <a:pt x="540" y="32464"/>
                  </a:cubicBezTo>
                  <a:cubicBezTo>
                    <a:pt x="540" y="30591"/>
                    <a:pt x="1982" y="28068"/>
                    <a:pt x="3567" y="26987"/>
                  </a:cubicBezTo>
                  <a:cubicBezTo>
                    <a:pt x="6378" y="25042"/>
                    <a:pt x="9837" y="24033"/>
                    <a:pt x="13007" y="22592"/>
                  </a:cubicBezTo>
                  <a:cubicBezTo>
                    <a:pt x="28717" y="15674"/>
                    <a:pt x="44355" y="8756"/>
                    <a:pt x="60064" y="1838"/>
                  </a:cubicBezTo>
                  <a:cubicBezTo>
                    <a:pt x="61506" y="1261"/>
                    <a:pt x="62947" y="829"/>
                    <a:pt x="63739" y="540"/>
                  </a:cubicBezTo>
                  <a:close/>
                  <a:moveTo>
                    <a:pt x="54443" y="17043"/>
                  </a:moveTo>
                  <a:cubicBezTo>
                    <a:pt x="43346" y="21943"/>
                    <a:pt x="33041" y="26483"/>
                    <a:pt x="22087" y="31383"/>
                  </a:cubicBezTo>
                  <a:cubicBezTo>
                    <a:pt x="30519" y="34266"/>
                    <a:pt x="38301" y="36932"/>
                    <a:pt x="46300" y="39671"/>
                  </a:cubicBezTo>
                  <a:cubicBezTo>
                    <a:pt x="48967" y="32248"/>
                    <a:pt x="51561" y="25114"/>
                    <a:pt x="54443" y="17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5" name="Рисунок 494">
            <a:extLst>
              <a:ext uri="{FF2B5EF4-FFF2-40B4-BE49-F238E27FC236}">
                <a16:creationId xmlns:a16="http://schemas.microsoft.com/office/drawing/2014/main" id="{408D1496-9D45-41D5-BFDA-CE08551C2050}"/>
              </a:ext>
            </a:extLst>
          </p:cNvPr>
          <p:cNvGrpSpPr>
            <a:grpSpLocks noChangeAspect="1"/>
          </p:cNvGrpSpPr>
          <p:nvPr/>
        </p:nvGrpSpPr>
        <p:grpSpPr>
          <a:xfrm>
            <a:off x="1483438" y="2592953"/>
            <a:ext cx="337500" cy="317066"/>
            <a:chOff x="2133600" y="1138237"/>
            <a:chExt cx="4876800" cy="4581525"/>
          </a:xfrm>
          <a:solidFill>
            <a:schemeClr val="bg1"/>
          </a:solidFill>
        </p:grpSpPr>
        <p:sp>
          <p:nvSpPr>
            <p:cNvPr id="176" name="Полилиния: фигура 1162">
              <a:extLst>
                <a:ext uri="{FF2B5EF4-FFF2-40B4-BE49-F238E27FC236}">
                  <a16:creationId xmlns:a16="http://schemas.microsoft.com/office/drawing/2014/main" id="{F715C1DC-93F2-4331-8B9C-27B82B978A69}"/>
                </a:ext>
              </a:extLst>
            </p:cNvPr>
            <p:cNvSpPr/>
            <p:nvPr/>
          </p:nvSpPr>
          <p:spPr>
            <a:xfrm>
              <a:off x="2133600" y="4847272"/>
              <a:ext cx="3514725" cy="866775"/>
            </a:xfrm>
            <a:custGeom>
              <a:avLst/>
              <a:gdLst>
                <a:gd name="connsiteX0" fmla="*/ 0 w 3514725"/>
                <a:gd name="connsiteY0" fmla="*/ 470535 h 866775"/>
                <a:gd name="connsiteX1" fmla="*/ 8573 w 3514725"/>
                <a:gd name="connsiteY1" fmla="*/ 434340 h 866775"/>
                <a:gd name="connsiteX2" fmla="*/ 212408 w 3514725"/>
                <a:gd name="connsiteY2" fmla="*/ 167640 h 866775"/>
                <a:gd name="connsiteX3" fmla="*/ 421005 w 3514725"/>
                <a:gd name="connsiteY3" fmla="*/ 91440 h 866775"/>
                <a:gd name="connsiteX4" fmla="*/ 587693 w 3514725"/>
                <a:gd name="connsiteY4" fmla="*/ 397193 h 866775"/>
                <a:gd name="connsiteX5" fmla="*/ 620078 w 3514725"/>
                <a:gd name="connsiteY5" fmla="*/ 434340 h 866775"/>
                <a:gd name="connsiteX6" fmla="*/ 652463 w 3514725"/>
                <a:gd name="connsiteY6" fmla="*/ 397193 h 866775"/>
                <a:gd name="connsiteX7" fmla="*/ 819150 w 3514725"/>
                <a:gd name="connsiteY7" fmla="*/ 90488 h 866775"/>
                <a:gd name="connsiteX8" fmla="*/ 1132523 w 3514725"/>
                <a:gd name="connsiteY8" fmla="*/ 208597 h 866775"/>
                <a:gd name="connsiteX9" fmla="*/ 1515428 w 3514725"/>
                <a:gd name="connsiteY9" fmla="*/ 0 h 866775"/>
                <a:gd name="connsiteX10" fmla="*/ 1698308 w 3514725"/>
                <a:gd name="connsiteY10" fmla="*/ 343853 h 866775"/>
                <a:gd name="connsiteX11" fmla="*/ 1742123 w 3514725"/>
                <a:gd name="connsiteY11" fmla="*/ 381953 h 866775"/>
                <a:gd name="connsiteX12" fmla="*/ 1784985 w 3514725"/>
                <a:gd name="connsiteY12" fmla="*/ 341947 h 866775"/>
                <a:gd name="connsiteX13" fmla="*/ 1966913 w 3514725"/>
                <a:gd name="connsiteY13" fmla="*/ 953 h 866775"/>
                <a:gd name="connsiteX14" fmla="*/ 2358390 w 3514725"/>
                <a:gd name="connsiteY14" fmla="*/ 201930 h 866775"/>
                <a:gd name="connsiteX15" fmla="*/ 2670810 w 3514725"/>
                <a:gd name="connsiteY15" fmla="*/ 82868 h 866775"/>
                <a:gd name="connsiteX16" fmla="*/ 2837498 w 3514725"/>
                <a:gd name="connsiteY16" fmla="*/ 387668 h 866775"/>
                <a:gd name="connsiteX17" fmla="*/ 2872740 w 3514725"/>
                <a:gd name="connsiteY17" fmla="*/ 428625 h 866775"/>
                <a:gd name="connsiteX18" fmla="*/ 2911793 w 3514725"/>
                <a:gd name="connsiteY18" fmla="*/ 386715 h 866775"/>
                <a:gd name="connsiteX19" fmla="*/ 3058478 w 3514725"/>
                <a:gd name="connsiteY19" fmla="*/ 115253 h 866775"/>
                <a:gd name="connsiteX20" fmla="*/ 3110865 w 3514725"/>
                <a:gd name="connsiteY20" fmla="*/ 96203 h 866775"/>
                <a:gd name="connsiteX21" fmla="*/ 3302318 w 3514725"/>
                <a:gd name="connsiteY21" fmla="*/ 167640 h 866775"/>
                <a:gd name="connsiteX22" fmla="*/ 3485198 w 3514725"/>
                <a:gd name="connsiteY22" fmla="*/ 403860 h 866775"/>
                <a:gd name="connsiteX23" fmla="*/ 3518535 w 3514725"/>
                <a:gd name="connsiteY23" fmla="*/ 811530 h 866775"/>
                <a:gd name="connsiteX24" fmla="*/ 3518535 w 3514725"/>
                <a:gd name="connsiteY24" fmla="*/ 871538 h 866775"/>
                <a:gd name="connsiteX25" fmla="*/ 0 w 3514725"/>
                <a:gd name="connsiteY25" fmla="*/ 871538 h 866775"/>
                <a:gd name="connsiteX26" fmla="*/ 0 w 3514725"/>
                <a:gd name="connsiteY26" fmla="*/ 470535 h 866775"/>
                <a:gd name="connsiteX27" fmla="*/ 1403985 w 3514725"/>
                <a:gd name="connsiteY27" fmla="*/ 746760 h 866775"/>
                <a:gd name="connsiteX28" fmla="*/ 2113598 w 3514725"/>
                <a:gd name="connsiteY28" fmla="*/ 746760 h 866775"/>
                <a:gd name="connsiteX29" fmla="*/ 2101215 w 3514725"/>
                <a:gd name="connsiteY29" fmla="*/ 557213 h 866775"/>
                <a:gd name="connsiteX30" fmla="*/ 2211705 w 3514725"/>
                <a:gd name="connsiteY30" fmla="*/ 548640 h 866775"/>
                <a:gd name="connsiteX31" fmla="*/ 2227898 w 3514725"/>
                <a:gd name="connsiteY31" fmla="*/ 747713 h 866775"/>
                <a:gd name="connsiteX32" fmla="*/ 2354580 w 3514725"/>
                <a:gd name="connsiteY32" fmla="*/ 747713 h 866775"/>
                <a:gd name="connsiteX33" fmla="*/ 2315528 w 3514725"/>
                <a:gd name="connsiteY33" fmla="*/ 361950 h 866775"/>
                <a:gd name="connsiteX34" fmla="*/ 2227898 w 3514725"/>
                <a:gd name="connsiteY34" fmla="*/ 227647 h 866775"/>
                <a:gd name="connsiteX35" fmla="*/ 2046923 w 3514725"/>
                <a:gd name="connsiteY35" fmla="*/ 152400 h 866775"/>
                <a:gd name="connsiteX36" fmla="*/ 2032635 w 3514725"/>
                <a:gd name="connsiteY36" fmla="*/ 165735 h 866775"/>
                <a:gd name="connsiteX37" fmla="*/ 1911668 w 3514725"/>
                <a:gd name="connsiteY37" fmla="*/ 392430 h 866775"/>
                <a:gd name="connsiteX38" fmla="*/ 1706880 w 3514725"/>
                <a:gd name="connsiteY38" fmla="*/ 513397 h 866775"/>
                <a:gd name="connsiteX39" fmla="*/ 1642110 w 3514725"/>
                <a:gd name="connsiteY39" fmla="*/ 471488 h 866775"/>
                <a:gd name="connsiteX40" fmla="*/ 1468755 w 3514725"/>
                <a:gd name="connsiteY40" fmla="*/ 151447 h 866775"/>
                <a:gd name="connsiteX41" fmla="*/ 1300163 w 3514725"/>
                <a:gd name="connsiteY41" fmla="*/ 211455 h 866775"/>
                <a:gd name="connsiteX42" fmla="*/ 1226820 w 3514725"/>
                <a:gd name="connsiteY42" fmla="*/ 286703 h 866775"/>
                <a:gd name="connsiteX43" fmla="*/ 1171575 w 3514725"/>
                <a:gd name="connsiteY43" fmla="*/ 593408 h 866775"/>
                <a:gd name="connsiteX44" fmla="*/ 1162050 w 3514725"/>
                <a:gd name="connsiteY44" fmla="*/ 751522 h 866775"/>
                <a:gd name="connsiteX45" fmla="*/ 1220153 w 3514725"/>
                <a:gd name="connsiteY45" fmla="*/ 751522 h 866775"/>
                <a:gd name="connsiteX46" fmla="*/ 1293495 w 3514725"/>
                <a:gd name="connsiteY46" fmla="*/ 683895 h 866775"/>
                <a:gd name="connsiteX47" fmla="*/ 1304925 w 3514725"/>
                <a:gd name="connsiteY47" fmla="*/ 548640 h 866775"/>
                <a:gd name="connsiteX48" fmla="*/ 1415415 w 3514725"/>
                <a:gd name="connsiteY48" fmla="*/ 559118 h 866775"/>
                <a:gd name="connsiteX49" fmla="*/ 1403985 w 3514725"/>
                <a:gd name="connsiteY49" fmla="*/ 746760 h 866775"/>
                <a:gd name="connsiteX50" fmla="*/ 1048703 w 3514725"/>
                <a:gd name="connsiteY50" fmla="*/ 748665 h 866775"/>
                <a:gd name="connsiteX51" fmla="*/ 1069658 w 3514725"/>
                <a:gd name="connsiteY51" fmla="*/ 482918 h 866775"/>
                <a:gd name="connsiteX52" fmla="*/ 912495 w 3514725"/>
                <a:gd name="connsiteY52" fmla="*/ 237172 h 866775"/>
                <a:gd name="connsiteX53" fmla="*/ 860108 w 3514725"/>
                <a:gd name="connsiteY53" fmla="*/ 257175 h 866775"/>
                <a:gd name="connsiteX54" fmla="*/ 766763 w 3514725"/>
                <a:gd name="connsiteY54" fmla="*/ 428625 h 866775"/>
                <a:gd name="connsiteX55" fmla="*/ 573405 w 3514725"/>
                <a:gd name="connsiteY55" fmla="*/ 541020 h 866775"/>
                <a:gd name="connsiteX56" fmla="*/ 568643 w 3514725"/>
                <a:gd name="connsiteY56" fmla="*/ 541020 h 866775"/>
                <a:gd name="connsiteX57" fmla="*/ 525780 w 3514725"/>
                <a:gd name="connsiteY57" fmla="*/ 513397 h 866775"/>
                <a:gd name="connsiteX58" fmla="*/ 421958 w 3514725"/>
                <a:gd name="connsiteY58" fmla="*/ 326708 h 866775"/>
                <a:gd name="connsiteX59" fmla="*/ 258128 w 3514725"/>
                <a:gd name="connsiteY59" fmla="*/ 260985 h 866775"/>
                <a:gd name="connsiteX60" fmla="*/ 127635 w 3514725"/>
                <a:gd name="connsiteY60" fmla="*/ 401003 h 866775"/>
                <a:gd name="connsiteX61" fmla="*/ 96203 w 3514725"/>
                <a:gd name="connsiteY61" fmla="*/ 746760 h 866775"/>
                <a:gd name="connsiteX62" fmla="*/ 200978 w 3514725"/>
                <a:gd name="connsiteY62" fmla="*/ 746760 h 866775"/>
                <a:gd name="connsiteX63" fmla="*/ 212408 w 3514725"/>
                <a:gd name="connsiteY63" fmla="*/ 572453 h 866775"/>
                <a:gd name="connsiteX64" fmla="*/ 319088 w 3514725"/>
                <a:gd name="connsiteY64" fmla="*/ 579120 h 866775"/>
                <a:gd name="connsiteX65" fmla="*/ 319088 w 3514725"/>
                <a:gd name="connsiteY65" fmla="*/ 748665 h 866775"/>
                <a:gd name="connsiteX66" fmla="*/ 1048703 w 3514725"/>
                <a:gd name="connsiteY66" fmla="*/ 748665 h 866775"/>
                <a:gd name="connsiteX67" fmla="*/ 3297555 w 3514725"/>
                <a:gd name="connsiteY67" fmla="*/ 572453 h 866775"/>
                <a:gd name="connsiteX68" fmla="*/ 3297555 w 3514725"/>
                <a:gd name="connsiteY68" fmla="*/ 663893 h 866775"/>
                <a:gd name="connsiteX69" fmla="*/ 3386138 w 3514725"/>
                <a:gd name="connsiteY69" fmla="*/ 742950 h 866775"/>
                <a:gd name="connsiteX70" fmla="*/ 3408998 w 3514725"/>
                <a:gd name="connsiteY70" fmla="*/ 735330 h 866775"/>
                <a:gd name="connsiteX71" fmla="*/ 3371850 w 3514725"/>
                <a:gd name="connsiteY71" fmla="*/ 384810 h 866775"/>
                <a:gd name="connsiteX72" fmla="*/ 3293745 w 3514725"/>
                <a:gd name="connsiteY72" fmla="*/ 284797 h 866775"/>
                <a:gd name="connsiteX73" fmla="*/ 3143250 w 3514725"/>
                <a:gd name="connsiteY73" fmla="*/ 227647 h 866775"/>
                <a:gd name="connsiteX74" fmla="*/ 3131820 w 3514725"/>
                <a:gd name="connsiteY74" fmla="*/ 239078 h 866775"/>
                <a:gd name="connsiteX75" fmla="*/ 3025140 w 3514725"/>
                <a:gd name="connsiteY75" fmla="*/ 435293 h 866775"/>
                <a:gd name="connsiteX76" fmla="*/ 2840355 w 3514725"/>
                <a:gd name="connsiteY76" fmla="*/ 542925 h 866775"/>
                <a:gd name="connsiteX77" fmla="*/ 2778443 w 3514725"/>
                <a:gd name="connsiteY77" fmla="*/ 503872 h 866775"/>
                <a:gd name="connsiteX78" fmla="*/ 2625090 w 3514725"/>
                <a:gd name="connsiteY78" fmla="*/ 222885 h 866775"/>
                <a:gd name="connsiteX79" fmla="*/ 2457450 w 3514725"/>
                <a:gd name="connsiteY79" fmla="*/ 294322 h 866775"/>
                <a:gd name="connsiteX80" fmla="*/ 2427923 w 3514725"/>
                <a:gd name="connsiteY80" fmla="*/ 357188 h 866775"/>
                <a:gd name="connsiteX81" fmla="*/ 2458403 w 3514725"/>
                <a:gd name="connsiteY81" fmla="*/ 702945 h 866775"/>
                <a:gd name="connsiteX82" fmla="*/ 2512695 w 3514725"/>
                <a:gd name="connsiteY82" fmla="*/ 751522 h 866775"/>
                <a:gd name="connsiteX83" fmla="*/ 3141345 w 3514725"/>
                <a:gd name="connsiteY83" fmla="*/ 750570 h 866775"/>
                <a:gd name="connsiteX84" fmla="*/ 3187065 w 3514725"/>
                <a:gd name="connsiteY84" fmla="*/ 747713 h 866775"/>
                <a:gd name="connsiteX85" fmla="*/ 3187065 w 3514725"/>
                <a:gd name="connsiteY85" fmla="*/ 578168 h 866775"/>
                <a:gd name="connsiteX86" fmla="*/ 3297555 w 3514725"/>
                <a:gd name="connsiteY86" fmla="*/ 572453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14725" h="866775">
                  <a:moveTo>
                    <a:pt x="0" y="470535"/>
                  </a:moveTo>
                  <a:cubicBezTo>
                    <a:pt x="2858" y="458153"/>
                    <a:pt x="6668" y="446722"/>
                    <a:pt x="8573" y="434340"/>
                  </a:cubicBezTo>
                  <a:cubicBezTo>
                    <a:pt x="22860" y="303847"/>
                    <a:pt x="86678" y="212408"/>
                    <a:pt x="212408" y="167640"/>
                  </a:cubicBezTo>
                  <a:cubicBezTo>
                    <a:pt x="280988" y="142875"/>
                    <a:pt x="348615" y="118110"/>
                    <a:pt x="421005" y="91440"/>
                  </a:cubicBezTo>
                  <a:cubicBezTo>
                    <a:pt x="477203" y="194310"/>
                    <a:pt x="531495" y="296228"/>
                    <a:pt x="587693" y="397193"/>
                  </a:cubicBezTo>
                  <a:cubicBezTo>
                    <a:pt x="595313" y="411480"/>
                    <a:pt x="608648" y="421958"/>
                    <a:pt x="620078" y="434340"/>
                  </a:cubicBezTo>
                  <a:cubicBezTo>
                    <a:pt x="630555" y="421958"/>
                    <a:pt x="643890" y="410528"/>
                    <a:pt x="652463" y="397193"/>
                  </a:cubicBezTo>
                  <a:cubicBezTo>
                    <a:pt x="707708" y="297180"/>
                    <a:pt x="762000" y="197168"/>
                    <a:pt x="819150" y="90488"/>
                  </a:cubicBezTo>
                  <a:cubicBezTo>
                    <a:pt x="922973" y="129540"/>
                    <a:pt x="1025843" y="167640"/>
                    <a:pt x="1132523" y="208597"/>
                  </a:cubicBezTo>
                  <a:cubicBezTo>
                    <a:pt x="1223963" y="84772"/>
                    <a:pt x="1381125" y="69533"/>
                    <a:pt x="1515428" y="0"/>
                  </a:cubicBezTo>
                  <a:cubicBezTo>
                    <a:pt x="1578293" y="118110"/>
                    <a:pt x="1637348" y="231458"/>
                    <a:pt x="1698308" y="343853"/>
                  </a:cubicBezTo>
                  <a:cubicBezTo>
                    <a:pt x="1707833" y="360997"/>
                    <a:pt x="1727835" y="382905"/>
                    <a:pt x="1742123" y="381953"/>
                  </a:cubicBezTo>
                  <a:cubicBezTo>
                    <a:pt x="1757363" y="381000"/>
                    <a:pt x="1776413" y="359093"/>
                    <a:pt x="1784985" y="341947"/>
                  </a:cubicBezTo>
                  <a:cubicBezTo>
                    <a:pt x="1845945" y="230505"/>
                    <a:pt x="1904048" y="118110"/>
                    <a:pt x="1966913" y="953"/>
                  </a:cubicBezTo>
                  <a:cubicBezTo>
                    <a:pt x="2104073" y="64770"/>
                    <a:pt x="2265998" y="73343"/>
                    <a:pt x="2358390" y="201930"/>
                  </a:cubicBezTo>
                  <a:cubicBezTo>
                    <a:pt x="2465070" y="160972"/>
                    <a:pt x="2566988" y="122872"/>
                    <a:pt x="2670810" y="82868"/>
                  </a:cubicBezTo>
                  <a:cubicBezTo>
                    <a:pt x="2727960" y="187643"/>
                    <a:pt x="2782253" y="288608"/>
                    <a:pt x="2837498" y="387668"/>
                  </a:cubicBezTo>
                  <a:cubicBezTo>
                    <a:pt x="2846070" y="402908"/>
                    <a:pt x="2860358" y="415290"/>
                    <a:pt x="2872740" y="428625"/>
                  </a:cubicBezTo>
                  <a:cubicBezTo>
                    <a:pt x="2886075" y="414338"/>
                    <a:pt x="2903220" y="402908"/>
                    <a:pt x="2911793" y="386715"/>
                  </a:cubicBezTo>
                  <a:cubicBezTo>
                    <a:pt x="2962275" y="297180"/>
                    <a:pt x="3010853" y="205740"/>
                    <a:pt x="3058478" y="115253"/>
                  </a:cubicBezTo>
                  <a:cubicBezTo>
                    <a:pt x="3071813" y="90488"/>
                    <a:pt x="3084195" y="85725"/>
                    <a:pt x="3110865" y="96203"/>
                  </a:cubicBezTo>
                  <a:cubicBezTo>
                    <a:pt x="3173730" y="121920"/>
                    <a:pt x="3238500" y="142875"/>
                    <a:pt x="3302318" y="167640"/>
                  </a:cubicBezTo>
                  <a:cubicBezTo>
                    <a:pt x="3409950" y="209550"/>
                    <a:pt x="3470910" y="292418"/>
                    <a:pt x="3485198" y="403860"/>
                  </a:cubicBezTo>
                  <a:cubicBezTo>
                    <a:pt x="3502343" y="539115"/>
                    <a:pt x="3508058" y="675322"/>
                    <a:pt x="3518535" y="811530"/>
                  </a:cubicBezTo>
                  <a:cubicBezTo>
                    <a:pt x="3519488" y="829628"/>
                    <a:pt x="3518535" y="848678"/>
                    <a:pt x="3518535" y="871538"/>
                  </a:cubicBezTo>
                  <a:cubicBezTo>
                    <a:pt x="2342198" y="871538"/>
                    <a:pt x="1171575" y="871538"/>
                    <a:pt x="0" y="871538"/>
                  </a:cubicBezTo>
                  <a:cubicBezTo>
                    <a:pt x="0" y="737235"/>
                    <a:pt x="0" y="603885"/>
                    <a:pt x="0" y="470535"/>
                  </a:cubicBezTo>
                  <a:close/>
                  <a:moveTo>
                    <a:pt x="1403985" y="746760"/>
                  </a:moveTo>
                  <a:cubicBezTo>
                    <a:pt x="1644015" y="746760"/>
                    <a:pt x="1878330" y="746760"/>
                    <a:pt x="2113598" y="746760"/>
                  </a:cubicBezTo>
                  <a:cubicBezTo>
                    <a:pt x="2109788" y="681990"/>
                    <a:pt x="2105978" y="621030"/>
                    <a:pt x="2101215" y="557213"/>
                  </a:cubicBezTo>
                  <a:cubicBezTo>
                    <a:pt x="2140268" y="554355"/>
                    <a:pt x="2174558" y="551497"/>
                    <a:pt x="2211705" y="548640"/>
                  </a:cubicBezTo>
                  <a:cubicBezTo>
                    <a:pt x="2217420" y="618172"/>
                    <a:pt x="2223135" y="682943"/>
                    <a:pt x="2227898" y="747713"/>
                  </a:cubicBezTo>
                  <a:cubicBezTo>
                    <a:pt x="2271713" y="747713"/>
                    <a:pt x="2309813" y="747713"/>
                    <a:pt x="2354580" y="747713"/>
                  </a:cubicBezTo>
                  <a:cubicBezTo>
                    <a:pt x="2342198" y="616268"/>
                    <a:pt x="2337435" y="487680"/>
                    <a:pt x="2315528" y="361950"/>
                  </a:cubicBezTo>
                  <a:cubicBezTo>
                    <a:pt x="2306955" y="312420"/>
                    <a:pt x="2268855" y="257175"/>
                    <a:pt x="2227898" y="227647"/>
                  </a:cubicBezTo>
                  <a:cubicBezTo>
                    <a:pt x="2174558" y="189547"/>
                    <a:pt x="2105025" y="175260"/>
                    <a:pt x="2046923" y="152400"/>
                  </a:cubicBezTo>
                  <a:cubicBezTo>
                    <a:pt x="2037398" y="160972"/>
                    <a:pt x="2034540" y="162878"/>
                    <a:pt x="2032635" y="165735"/>
                  </a:cubicBezTo>
                  <a:cubicBezTo>
                    <a:pt x="1991678" y="240983"/>
                    <a:pt x="1942148" y="313372"/>
                    <a:pt x="1911668" y="392430"/>
                  </a:cubicBezTo>
                  <a:cubicBezTo>
                    <a:pt x="1872615" y="492443"/>
                    <a:pt x="1810703" y="528638"/>
                    <a:pt x="1706880" y="513397"/>
                  </a:cubicBezTo>
                  <a:cubicBezTo>
                    <a:pt x="1674495" y="508635"/>
                    <a:pt x="1656398" y="500063"/>
                    <a:pt x="1642110" y="471488"/>
                  </a:cubicBezTo>
                  <a:cubicBezTo>
                    <a:pt x="1586865" y="364808"/>
                    <a:pt x="1527810" y="260033"/>
                    <a:pt x="1468755" y="151447"/>
                  </a:cubicBezTo>
                  <a:cubicBezTo>
                    <a:pt x="1409700" y="171450"/>
                    <a:pt x="1352550" y="185738"/>
                    <a:pt x="1300163" y="211455"/>
                  </a:cubicBezTo>
                  <a:cubicBezTo>
                    <a:pt x="1270635" y="226695"/>
                    <a:pt x="1243965" y="257175"/>
                    <a:pt x="1226820" y="286703"/>
                  </a:cubicBezTo>
                  <a:cubicBezTo>
                    <a:pt x="1172528" y="381000"/>
                    <a:pt x="1186815" y="490538"/>
                    <a:pt x="1171575" y="593408"/>
                  </a:cubicBezTo>
                  <a:cubicBezTo>
                    <a:pt x="1163955" y="643890"/>
                    <a:pt x="1164908" y="696278"/>
                    <a:pt x="1162050" y="751522"/>
                  </a:cubicBezTo>
                  <a:cubicBezTo>
                    <a:pt x="1185863" y="751522"/>
                    <a:pt x="1203008" y="751522"/>
                    <a:pt x="1220153" y="751522"/>
                  </a:cubicBezTo>
                  <a:cubicBezTo>
                    <a:pt x="1290638" y="751522"/>
                    <a:pt x="1289685" y="751522"/>
                    <a:pt x="1293495" y="683895"/>
                  </a:cubicBezTo>
                  <a:cubicBezTo>
                    <a:pt x="1296353" y="640080"/>
                    <a:pt x="1300163" y="596265"/>
                    <a:pt x="1304925" y="548640"/>
                  </a:cubicBezTo>
                  <a:cubicBezTo>
                    <a:pt x="1344930" y="552450"/>
                    <a:pt x="1380173" y="556260"/>
                    <a:pt x="1415415" y="559118"/>
                  </a:cubicBezTo>
                  <a:cubicBezTo>
                    <a:pt x="1412558" y="623888"/>
                    <a:pt x="1408748" y="683895"/>
                    <a:pt x="1403985" y="746760"/>
                  </a:cubicBezTo>
                  <a:close/>
                  <a:moveTo>
                    <a:pt x="1048703" y="748665"/>
                  </a:moveTo>
                  <a:cubicBezTo>
                    <a:pt x="1055370" y="656272"/>
                    <a:pt x="1062038" y="569595"/>
                    <a:pt x="1069658" y="482918"/>
                  </a:cubicBezTo>
                  <a:cubicBezTo>
                    <a:pt x="1085850" y="283845"/>
                    <a:pt x="1124903" y="309563"/>
                    <a:pt x="912495" y="237172"/>
                  </a:cubicBezTo>
                  <a:cubicBezTo>
                    <a:pt x="886778" y="228600"/>
                    <a:pt x="872490" y="231458"/>
                    <a:pt x="860108" y="257175"/>
                  </a:cubicBezTo>
                  <a:cubicBezTo>
                    <a:pt x="830580" y="315278"/>
                    <a:pt x="798195" y="371475"/>
                    <a:pt x="766763" y="428625"/>
                  </a:cubicBezTo>
                  <a:cubicBezTo>
                    <a:pt x="703898" y="542925"/>
                    <a:pt x="703898" y="542925"/>
                    <a:pt x="573405" y="541020"/>
                  </a:cubicBezTo>
                  <a:cubicBezTo>
                    <a:pt x="571500" y="541020"/>
                    <a:pt x="569595" y="541972"/>
                    <a:pt x="568643" y="541020"/>
                  </a:cubicBezTo>
                  <a:cubicBezTo>
                    <a:pt x="553403" y="532447"/>
                    <a:pt x="533400" y="526733"/>
                    <a:pt x="525780" y="513397"/>
                  </a:cubicBezTo>
                  <a:cubicBezTo>
                    <a:pt x="489585" y="452438"/>
                    <a:pt x="456248" y="388620"/>
                    <a:pt x="421958" y="326708"/>
                  </a:cubicBezTo>
                  <a:cubicBezTo>
                    <a:pt x="366713" y="226695"/>
                    <a:pt x="367665" y="230505"/>
                    <a:pt x="258128" y="260985"/>
                  </a:cubicBezTo>
                  <a:cubicBezTo>
                    <a:pt x="182880" y="281940"/>
                    <a:pt x="137160" y="328613"/>
                    <a:pt x="127635" y="401003"/>
                  </a:cubicBezTo>
                  <a:cubicBezTo>
                    <a:pt x="111443" y="514350"/>
                    <a:pt x="106680" y="629603"/>
                    <a:pt x="96203" y="746760"/>
                  </a:cubicBezTo>
                  <a:cubicBezTo>
                    <a:pt x="135255" y="746760"/>
                    <a:pt x="167640" y="746760"/>
                    <a:pt x="200978" y="746760"/>
                  </a:cubicBezTo>
                  <a:cubicBezTo>
                    <a:pt x="204788" y="686753"/>
                    <a:pt x="208598" y="630555"/>
                    <a:pt x="212408" y="572453"/>
                  </a:cubicBezTo>
                  <a:cubicBezTo>
                    <a:pt x="251460" y="574358"/>
                    <a:pt x="285750" y="577215"/>
                    <a:pt x="319088" y="579120"/>
                  </a:cubicBezTo>
                  <a:cubicBezTo>
                    <a:pt x="319088" y="638175"/>
                    <a:pt x="319088" y="692468"/>
                    <a:pt x="319088" y="748665"/>
                  </a:cubicBezTo>
                  <a:cubicBezTo>
                    <a:pt x="562928" y="748665"/>
                    <a:pt x="802958" y="748665"/>
                    <a:pt x="1048703" y="748665"/>
                  </a:cubicBezTo>
                  <a:close/>
                  <a:moveTo>
                    <a:pt x="3297555" y="572453"/>
                  </a:moveTo>
                  <a:cubicBezTo>
                    <a:pt x="3297555" y="607695"/>
                    <a:pt x="3296603" y="636270"/>
                    <a:pt x="3297555" y="663893"/>
                  </a:cubicBezTo>
                  <a:cubicBezTo>
                    <a:pt x="3299460" y="750570"/>
                    <a:pt x="3299460" y="751522"/>
                    <a:pt x="3386138" y="742950"/>
                  </a:cubicBezTo>
                  <a:cubicBezTo>
                    <a:pt x="3390900" y="742950"/>
                    <a:pt x="3394710" y="740093"/>
                    <a:pt x="3408998" y="735330"/>
                  </a:cubicBezTo>
                  <a:cubicBezTo>
                    <a:pt x="3397568" y="619125"/>
                    <a:pt x="3391853" y="501015"/>
                    <a:pt x="3371850" y="384810"/>
                  </a:cubicBezTo>
                  <a:cubicBezTo>
                    <a:pt x="3365183" y="347663"/>
                    <a:pt x="3328035" y="305753"/>
                    <a:pt x="3293745" y="284797"/>
                  </a:cubicBezTo>
                  <a:cubicBezTo>
                    <a:pt x="3248025" y="256222"/>
                    <a:pt x="3191828" y="244793"/>
                    <a:pt x="3143250" y="227647"/>
                  </a:cubicBezTo>
                  <a:cubicBezTo>
                    <a:pt x="3135630" y="234315"/>
                    <a:pt x="3132773" y="236220"/>
                    <a:pt x="3131820" y="239078"/>
                  </a:cubicBezTo>
                  <a:cubicBezTo>
                    <a:pt x="3095625" y="303847"/>
                    <a:pt x="3051810" y="366713"/>
                    <a:pt x="3025140" y="435293"/>
                  </a:cubicBezTo>
                  <a:cubicBezTo>
                    <a:pt x="2990850" y="525780"/>
                    <a:pt x="2931795" y="555308"/>
                    <a:pt x="2840355" y="542925"/>
                  </a:cubicBezTo>
                  <a:cubicBezTo>
                    <a:pt x="2809875" y="539115"/>
                    <a:pt x="2792730" y="531495"/>
                    <a:pt x="2778443" y="503872"/>
                  </a:cubicBezTo>
                  <a:cubicBezTo>
                    <a:pt x="2729865" y="411480"/>
                    <a:pt x="2678430" y="320993"/>
                    <a:pt x="2625090" y="222885"/>
                  </a:cubicBezTo>
                  <a:cubicBezTo>
                    <a:pt x="2566988" y="247650"/>
                    <a:pt x="2511743" y="269558"/>
                    <a:pt x="2457450" y="294322"/>
                  </a:cubicBezTo>
                  <a:cubicBezTo>
                    <a:pt x="2431733" y="305753"/>
                    <a:pt x="2425065" y="326708"/>
                    <a:pt x="2427923" y="357188"/>
                  </a:cubicBezTo>
                  <a:cubicBezTo>
                    <a:pt x="2440305" y="472440"/>
                    <a:pt x="2451735" y="587693"/>
                    <a:pt x="2458403" y="702945"/>
                  </a:cubicBezTo>
                  <a:cubicBezTo>
                    <a:pt x="2460308" y="742950"/>
                    <a:pt x="2474595" y="752475"/>
                    <a:pt x="2512695" y="751522"/>
                  </a:cubicBezTo>
                  <a:cubicBezTo>
                    <a:pt x="2722245" y="749618"/>
                    <a:pt x="2931795" y="750570"/>
                    <a:pt x="3141345" y="750570"/>
                  </a:cubicBezTo>
                  <a:cubicBezTo>
                    <a:pt x="3156585" y="750570"/>
                    <a:pt x="3171825" y="748665"/>
                    <a:pt x="3187065" y="747713"/>
                  </a:cubicBezTo>
                  <a:cubicBezTo>
                    <a:pt x="3187065" y="688658"/>
                    <a:pt x="3187065" y="634365"/>
                    <a:pt x="3187065" y="578168"/>
                  </a:cubicBezTo>
                  <a:cubicBezTo>
                    <a:pt x="3221355" y="576263"/>
                    <a:pt x="3254693" y="574358"/>
                    <a:pt x="3297555" y="57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Полилиния: фигура 1163">
              <a:extLst>
                <a:ext uri="{FF2B5EF4-FFF2-40B4-BE49-F238E27FC236}">
                  <a16:creationId xmlns:a16="http://schemas.microsoft.com/office/drawing/2014/main" id="{2C686BFB-59C8-4B9E-8FA4-5E007E10CD63}"/>
                </a:ext>
              </a:extLst>
            </p:cNvPr>
            <p:cNvSpPr/>
            <p:nvPr/>
          </p:nvSpPr>
          <p:spPr>
            <a:xfrm>
              <a:off x="4561522" y="1864995"/>
              <a:ext cx="2447925" cy="3838575"/>
            </a:xfrm>
            <a:custGeom>
              <a:avLst/>
              <a:gdLst>
                <a:gd name="connsiteX0" fmla="*/ 2445068 w 2447925"/>
                <a:gd name="connsiteY0" fmla="*/ 2316480 h 3838575"/>
                <a:gd name="connsiteX1" fmla="*/ 2254568 w 2447925"/>
                <a:gd name="connsiteY1" fmla="*/ 2316480 h 3838575"/>
                <a:gd name="connsiteX2" fmla="*/ 2298383 w 2447925"/>
                <a:gd name="connsiteY2" fmla="*/ 3843337 h 3838575"/>
                <a:gd name="connsiteX3" fmla="*/ 1908810 w 2447925"/>
                <a:gd name="connsiteY3" fmla="*/ 3843337 h 3838575"/>
                <a:gd name="connsiteX4" fmla="*/ 1792605 w 2447925"/>
                <a:gd name="connsiteY4" fmla="*/ 2889885 h 3838575"/>
                <a:gd name="connsiteX5" fmla="*/ 1784985 w 2447925"/>
                <a:gd name="connsiteY5" fmla="*/ 2890837 h 3838575"/>
                <a:gd name="connsiteX6" fmla="*/ 1668780 w 2447925"/>
                <a:gd name="connsiteY6" fmla="*/ 3845243 h 3838575"/>
                <a:gd name="connsiteX7" fmla="*/ 1279208 w 2447925"/>
                <a:gd name="connsiteY7" fmla="*/ 3845243 h 3838575"/>
                <a:gd name="connsiteX8" fmla="*/ 1279208 w 2447925"/>
                <a:gd name="connsiteY8" fmla="*/ 3773805 h 3838575"/>
                <a:gd name="connsiteX9" fmla="*/ 1343025 w 2447925"/>
                <a:gd name="connsiteY9" fmla="*/ 1508760 h 3838575"/>
                <a:gd name="connsiteX10" fmla="*/ 1330643 w 2447925"/>
                <a:gd name="connsiteY10" fmla="*/ 1415415 h 3838575"/>
                <a:gd name="connsiteX11" fmla="*/ 1211580 w 2447925"/>
                <a:gd name="connsiteY11" fmla="*/ 1334452 h 3838575"/>
                <a:gd name="connsiteX12" fmla="*/ 948690 w 2447925"/>
                <a:gd name="connsiteY12" fmla="*/ 1226820 h 3838575"/>
                <a:gd name="connsiteX13" fmla="*/ 461963 w 2447925"/>
                <a:gd name="connsiteY13" fmla="*/ 737235 h 3838575"/>
                <a:gd name="connsiteX14" fmla="*/ 401955 w 2447925"/>
                <a:gd name="connsiteY14" fmla="*/ 502920 h 3838575"/>
                <a:gd name="connsiteX15" fmla="*/ 385763 w 2447925"/>
                <a:gd name="connsiteY15" fmla="*/ 452438 h 3838575"/>
                <a:gd name="connsiteX16" fmla="*/ 40005 w 2447925"/>
                <a:gd name="connsiteY16" fmla="*/ 111442 h 3838575"/>
                <a:gd name="connsiteX17" fmla="*/ 0 w 2447925"/>
                <a:gd name="connsiteY17" fmla="*/ 83820 h 3838575"/>
                <a:gd name="connsiteX18" fmla="*/ 93345 w 2447925"/>
                <a:gd name="connsiteY18" fmla="*/ 0 h 3838575"/>
                <a:gd name="connsiteX19" fmla="*/ 311468 w 2447925"/>
                <a:gd name="connsiteY19" fmla="*/ 213360 h 3838575"/>
                <a:gd name="connsiteX20" fmla="*/ 470535 w 2447925"/>
                <a:gd name="connsiteY20" fmla="*/ 370522 h 3838575"/>
                <a:gd name="connsiteX21" fmla="*/ 527685 w 2447925"/>
                <a:gd name="connsiteY21" fmla="*/ 383857 h 3838575"/>
                <a:gd name="connsiteX22" fmla="*/ 744855 w 2447925"/>
                <a:gd name="connsiteY22" fmla="*/ 433388 h 3838575"/>
                <a:gd name="connsiteX23" fmla="*/ 1094423 w 2447925"/>
                <a:gd name="connsiteY23" fmla="*/ 783908 h 3838575"/>
                <a:gd name="connsiteX24" fmla="*/ 1198245 w 2447925"/>
                <a:gd name="connsiteY24" fmla="*/ 825818 h 3838575"/>
                <a:gd name="connsiteX25" fmla="*/ 1545908 w 2447925"/>
                <a:gd name="connsiteY25" fmla="*/ 823913 h 3838575"/>
                <a:gd name="connsiteX26" fmla="*/ 1607820 w 2447925"/>
                <a:gd name="connsiteY26" fmla="*/ 862013 h 3838575"/>
                <a:gd name="connsiteX27" fmla="*/ 1750695 w 2447925"/>
                <a:gd name="connsiteY27" fmla="*/ 1130618 h 3838575"/>
                <a:gd name="connsiteX28" fmla="*/ 1791653 w 2447925"/>
                <a:gd name="connsiteY28" fmla="*/ 1177290 h 3838575"/>
                <a:gd name="connsiteX29" fmla="*/ 1836420 w 2447925"/>
                <a:gd name="connsiteY29" fmla="*/ 1128713 h 3838575"/>
                <a:gd name="connsiteX30" fmla="*/ 1984058 w 2447925"/>
                <a:gd name="connsiteY30" fmla="*/ 857250 h 3838575"/>
                <a:gd name="connsiteX31" fmla="*/ 2033588 w 2447925"/>
                <a:gd name="connsiteY31" fmla="*/ 826770 h 3838575"/>
                <a:gd name="connsiteX32" fmla="*/ 2438400 w 2447925"/>
                <a:gd name="connsiteY32" fmla="*/ 1090613 h 3838575"/>
                <a:gd name="connsiteX33" fmla="*/ 2449830 w 2447925"/>
                <a:gd name="connsiteY33" fmla="*/ 1141095 h 3838575"/>
                <a:gd name="connsiteX34" fmla="*/ 2449830 w 2447925"/>
                <a:gd name="connsiteY34" fmla="*/ 2298383 h 3838575"/>
                <a:gd name="connsiteX35" fmla="*/ 2445068 w 2447925"/>
                <a:gd name="connsiteY35" fmla="*/ 2316480 h 3838575"/>
                <a:gd name="connsiteX36" fmla="*/ 2353628 w 2447925"/>
                <a:gd name="connsiteY36" fmla="*/ 2207895 h 3838575"/>
                <a:gd name="connsiteX37" fmla="*/ 2358390 w 2447925"/>
                <a:gd name="connsiteY37" fmla="*/ 2192655 h 3838575"/>
                <a:gd name="connsiteX38" fmla="*/ 2357438 w 2447925"/>
                <a:gd name="connsiteY38" fmla="*/ 1240155 h 3838575"/>
                <a:gd name="connsiteX39" fmla="*/ 2113598 w 2447925"/>
                <a:gd name="connsiteY39" fmla="*/ 935355 h 3838575"/>
                <a:gd name="connsiteX40" fmla="*/ 2045970 w 2447925"/>
                <a:gd name="connsiteY40" fmla="*/ 962977 h 3838575"/>
                <a:gd name="connsiteX41" fmla="*/ 1942148 w 2447925"/>
                <a:gd name="connsiteY41" fmla="*/ 1161098 h 3838575"/>
                <a:gd name="connsiteX42" fmla="*/ 1740218 w 2447925"/>
                <a:gd name="connsiteY42" fmla="*/ 1279208 h 3838575"/>
                <a:gd name="connsiteX43" fmla="*/ 1690688 w 2447925"/>
                <a:gd name="connsiteY43" fmla="*/ 1248727 h 3838575"/>
                <a:gd name="connsiteX44" fmla="*/ 1538288 w 2447925"/>
                <a:gd name="connsiteY44" fmla="*/ 963930 h 3838575"/>
                <a:gd name="connsiteX45" fmla="*/ 1480185 w 2447925"/>
                <a:gd name="connsiteY45" fmla="*/ 927735 h 3838575"/>
                <a:gd name="connsiteX46" fmla="*/ 1127760 w 2447925"/>
                <a:gd name="connsiteY46" fmla="*/ 926783 h 3838575"/>
                <a:gd name="connsiteX47" fmla="*/ 1054418 w 2447925"/>
                <a:gd name="connsiteY47" fmla="*/ 897255 h 3838575"/>
                <a:gd name="connsiteX48" fmla="*/ 662940 w 2447925"/>
                <a:gd name="connsiteY48" fmla="*/ 507683 h 3838575"/>
                <a:gd name="connsiteX49" fmla="*/ 509588 w 2447925"/>
                <a:gd name="connsiteY49" fmla="*/ 526733 h 3838575"/>
                <a:gd name="connsiteX50" fmla="*/ 541020 w 2447925"/>
                <a:gd name="connsiteY50" fmla="*/ 641033 h 3838575"/>
                <a:gd name="connsiteX51" fmla="*/ 1024890 w 2447925"/>
                <a:gd name="connsiteY51" fmla="*/ 1126808 h 3838575"/>
                <a:gd name="connsiteX52" fmla="*/ 1239203 w 2447925"/>
                <a:gd name="connsiteY52" fmla="*/ 1213485 h 3838575"/>
                <a:gd name="connsiteX53" fmla="*/ 1411605 w 2447925"/>
                <a:gd name="connsiteY53" fmla="*/ 1302068 h 3838575"/>
                <a:gd name="connsiteX54" fmla="*/ 1465898 w 2447925"/>
                <a:gd name="connsiteY54" fmla="*/ 1518285 h 3838575"/>
                <a:gd name="connsiteX55" fmla="*/ 1441133 w 2447925"/>
                <a:gd name="connsiteY55" fmla="*/ 2279333 h 3838575"/>
                <a:gd name="connsiteX56" fmla="*/ 1403985 w 2447925"/>
                <a:gd name="connsiteY56" fmla="*/ 3530918 h 3838575"/>
                <a:gd name="connsiteX57" fmla="*/ 1403985 w 2447925"/>
                <a:gd name="connsiteY57" fmla="*/ 3731895 h 3838575"/>
                <a:gd name="connsiteX58" fmla="*/ 1553528 w 2447925"/>
                <a:gd name="connsiteY58" fmla="*/ 3730943 h 3838575"/>
                <a:gd name="connsiteX59" fmla="*/ 1581150 w 2447925"/>
                <a:gd name="connsiteY59" fmla="*/ 3703320 h 3838575"/>
                <a:gd name="connsiteX60" fmla="*/ 1705928 w 2447925"/>
                <a:gd name="connsiteY60" fmla="*/ 2683193 h 3838575"/>
                <a:gd name="connsiteX61" fmla="*/ 1743075 w 2447925"/>
                <a:gd name="connsiteY61" fmla="*/ 2379345 h 3838575"/>
                <a:gd name="connsiteX62" fmla="*/ 1848803 w 2447925"/>
                <a:gd name="connsiteY62" fmla="*/ 2379345 h 3838575"/>
                <a:gd name="connsiteX63" fmla="*/ 2013585 w 2447925"/>
                <a:gd name="connsiteY63" fmla="*/ 3736658 h 3838575"/>
                <a:gd name="connsiteX64" fmla="*/ 2185988 w 2447925"/>
                <a:gd name="connsiteY64" fmla="*/ 3736658 h 3838575"/>
                <a:gd name="connsiteX65" fmla="*/ 2126933 w 2447925"/>
                <a:gd name="connsiteY65" fmla="*/ 1644015 h 3838575"/>
                <a:gd name="connsiteX66" fmla="*/ 2239328 w 2447925"/>
                <a:gd name="connsiteY66" fmla="*/ 1644015 h 3838575"/>
                <a:gd name="connsiteX67" fmla="*/ 2254568 w 2447925"/>
                <a:gd name="connsiteY67" fmla="*/ 2206943 h 3838575"/>
                <a:gd name="connsiteX68" fmla="*/ 2353628 w 2447925"/>
                <a:gd name="connsiteY68" fmla="*/ 2207895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447925" h="3838575">
                  <a:moveTo>
                    <a:pt x="2445068" y="2316480"/>
                  </a:moveTo>
                  <a:cubicBezTo>
                    <a:pt x="2382203" y="2316480"/>
                    <a:pt x="2322195" y="2316480"/>
                    <a:pt x="2254568" y="2316480"/>
                  </a:cubicBezTo>
                  <a:cubicBezTo>
                    <a:pt x="2269808" y="2827020"/>
                    <a:pt x="2284095" y="3333750"/>
                    <a:pt x="2298383" y="3843337"/>
                  </a:cubicBezTo>
                  <a:cubicBezTo>
                    <a:pt x="2166938" y="3843337"/>
                    <a:pt x="2040255" y="3843337"/>
                    <a:pt x="1908810" y="3843337"/>
                  </a:cubicBezTo>
                  <a:cubicBezTo>
                    <a:pt x="1869758" y="3526155"/>
                    <a:pt x="1831658" y="3208020"/>
                    <a:pt x="1792605" y="2889885"/>
                  </a:cubicBezTo>
                  <a:cubicBezTo>
                    <a:pt x="1789748" y="2889885"/>
                    <a:pt x="1787843" y="2889885"/>
                    <a:pt x="1784985" y="2890837"/>
                  </a:cubicBezTo>
                  <a:cubicBezTo>
                    <a:pt x="1745933" y="3208020"/>
                    <a:pt x="1707833" y="3526155"/>
                    <a:pt x="1668780" y="3845243"/>
                  </a:cubicBezTo>
                  <a:cubicBezTo>
                    <a:pt x="1537335" y="3845243"/>
                    <a:pt x="1410653" y="3845243"/>
                    <a:pt x="1279208" y="3845243"/>
                  </a:cubicBezTo>
                  <a:cubicBezTo>
                    <a:pt x="1279208" y="3820478"/>
                    <a:pt x="1278255" y="3796665"/>
                    <a:pt x="1279208" y="3773805"/>
                  </a:cubicBezTo>
                  <a:cubicBezTo>
                    <a:pt x="1301115" y="3018473"/>
                    <a:pt x="1323023" y="2263140"/>
                    <a:pt x="1343025" y="1508760"/>
                  </a:cubicBezTo>
                  <a:cubicBezTo>
                    <a:pt x="1343978" y="1477327"/>
                    <a:pt x="1342073" y="1443990"/>
                    <a:pt x="1330643" y="1415415"/>
                  </a:cubicBezTo>
                  <a:cubicBezTo>
                    <a:pt x="1310640" y="1363980"/>
                    <a:pt x="1273493" y="1323975"/>
                    <a:pt x="1211580" y="1334452"/>
                  </a:cubicBezTo>
                  <a:cubicBezTo>
                    <a:pt x="1100138" y="1353502"/>
                    <a:pt x="1023938" y="1306830"/>
                    <a:pt x="948690" y="1226820"/>
                  </a:cubicBezTo>
                  <a:cubicBezTo>
                    <a:pt x="792480" y="1058227"/>
                    <a:pt x="625793" y="899160"/>
                    <a:pt x="461963" y="737235"/>
                  </a:cubicBezTo>
                  <a:cubicBezTo>
                    <a:pt x="393383" y="669608"/>
                    <a:pt x="374333" y="594360"/>
                    <a:pt x="401955" y="502920"/>
                  </a:cubicBezTo>
                  <a:cubicBezTo>
                    <a:pt x="405765" y="488632"/>
                    <a:pt x="397193" y="463867"/>
                    <a:pt x="385763" y="452438"/>
                  </a:cubicBezTo>
                  <a:cubicBezTo>
                    <a:pt x="271463" y="338138"/>
                    <a:pt x="156210" y="224790"/>
                    <a:pt x="40005" y="111442"/>
                  </a:cubicBezTo>
                  <a:cubicBezTo>
                    <a:pt x="28575" y="100965"/>
                    <a:pt x="14288" y="93345"/>
                    <a:pt x="0" y="83820"/>
                  </a:cubicBezTo>
                  <a:cubicBezTo>
                    <a:pt x="36195" y="51435"/>
                    <a:pt x="62865" y="27622"/>
                    <a:pt x="93345" y="0"/>
                  </a:cubicBezTo>
                  <a:cubicBezTo>
                    <a:pt x="161925" y="67627"/>
                    <a:pt x="237172" y="140017"/>
                    <a:pt x="311468" y="213360"/>
                  </a:cubicBezTo>
                  <a:cubicBezTo>
                    <a:pt x="364808" y="265747"/>
                    <a:pt x="418147" y="317182"/>
                    <a:pt x="470535" y="370522"/>
                  </a:cubicBezTo>
                  <a:cubicBezTo>
                    <a:pt x="487680" y="387667"/>
                    <a:pt x="501015" y="394335"/>
                    <a:pt x="527685" y="383857"/>
                  </a:cubicBezTo>
                  <a:cubicBezTo>
                    <a:pt x="609600" y="351472"/>
                    <a:pt x="682943" y="371475"/>
                    <a:pt x="744855" y="433388"/>
                  </a:cubicBezTo>
                  <a:cubicBezTo>
                    <a:pt x="861060" y="550545"/>
                    <a:pt x="979170" y="665797"/>
                    <a:pt x="1094423" y="783908"/>
                  </a:cubicBezTo>
                  <a:cubicBezTo>
                    <a:pt x="1124903" y="815340"/>
                    <a:pt x="1155383" y="826770"/>
                    <a:pt x="1198245" y="825818"/>
                  </a:cubicBezTo>
                  <a:cubicBezTo>
                    <a:pt x="1314450" y="822960"/>
                    <a:pt x="1429703" y="826770"/>
                    <a:pt x="1545908" y="823913"/>
                  </a:cubicBezTo>
                  <a:cubicBezTo>
                    <a:pt x="1578293" y="822960"/>
                    <a:pt x="1593533" y="834390"/>
                    <a:pt x="1607820" y="862013"/>
                  </a:cubicBezTo>
                  <a:cubicBezTo>
                    <a:pt x="1653540" y="952500"/>
                    <a:pt x="1702118" y="1042035"/>
                    <a:pt x="1750695" y="1130618"/>
                  </a:cubicBezTo>
                  <a:cubicBezTo>
                    <a:pt x="1760220" y="1147763"/>
                    <a:pt x="1777365" y="1162050"/>
                    <a:pt x="1791653" y="1177290"/>
                  </a:cubicBezTo>
                  <a:cubicBezTo>
                    <a:pt x="1806893" y="1161098"/>
                    <a:pt x="1825943" y="1147763"/>
                    <a:pt x="1836420" y="1128713"/>
                  </a:cubicBezTo>
                  <a:cubicBezTo>
                    <a:pt x="1885950" y="1038225"/>
                    <a:pt x="1932623" y="946785"/>
                    <a:pt x="1984058" y="857250"/>
                  </a:cubicBezTo>
                  <a:cubicBezTo>
                    <a:pt x="1992630" y="842010"/>
                    <a:pt x="2016443" y="826770"/>
                    <a:pt x="2033588" y="826770"/>
                  </a:cubicBezTo>
                  <a:cubicBezTo>
                    <a:pt x="2208848" y="822008"/>
                    <a:pt x="2371725" y="928688"/>
                    <a:pt x="2438400" y="1090613"/>
                  </a:cubicBezTo>
                  <a:cubicBezTo>
                    <a:pt x="2445068" y="1105852"/>
                    <a:pt x="2449830" y="1123950"/>
                    <a:pt x="2449830" y="1141095"/>
                  </a:cubicBezTo>
                  <a:cubicBezTo>
                    <a:pt x="2450783" y="1526858"/>
                    <a:pt x="2449830" y="1912620"/>
                    <a:pt x="2449830" y="2298383"/>
                  </a:cubicBezTo>
                  <a:cubicBezTo>
                    <a:pt x="2448878" y="2300287"/>
                    <a:pt x="2446973" y="2305050"/>
                    <a:pt x="2445068" y="2316480"/>
                  </a:cubicBezTo>
                  <a:close/>
                  <a:moveTo>
                    <a:pt x="2353628" y="2207895"/>
                  </a:moveTo>
                  <a:cubicBezTo>
                    <a:pt x="2355533" y="2201228"/>
                    <a:pt x="2358390" y="2196465"/>
                    <a:pt x="2358390" y="2192655"/>
                  </a:cubicBezTo>
                  <a:cubicBezTo>
                    <a:pt x="2358390" y="1875473"/>
                    <a:pt x="2361248" y="1557338"/>
                    <a:pt x="2357438" y="1240155"/>
                  </a:cubicBezTo>
                  <a:cubicBezTo>
                    <a:pt x="2355533" y="1089660"/>
                    <a:pt x="2253615" y="973455"/>
                    <a:pt x="2113598" y="935355"/>
                  </a:cubicBezTo>
                  <a:cubicBezTo>
                    <a:pt x="2080260" y="926783"/>
                    <a:pt x="2062163" y="929640"/>
                    <a:pt x="2045970" y="962977"/>
                  </a:cubicBezTo>
                  <a:cubicBezTo>
                    <a:pt x="2013585" y="1030605"/>
                    <a:pt x="1977390" y="1095375"/>
                    <a:pt x="1942148" y="1161098"/>
                  </a:cubicBezTo>
                  <a:cubicBezTo>
                    <a:pt x="1877378" y="1283018"/>
                    <a:pt x="1877378" y="1284923"/>
                    <a:pt x="1740218" y="1279208"/>
                  </a:cubicBezTo>
                  <a:cubicBezTo>
                    <a:pt x="1723073" y="1278255"/>
                    <a:pt x="1699260" y="1263968"/>
                    <a:pt x="1690688" y="1248727"/>
                  </a:cubicBezTo>
                  <a:cubicBezTo>
                    <a:pt x="1637348" y="1154430"/>
                    <a:pt x="1587818" y="1059180"/>
                    <a:pt x="1538288" y="963930"/>
                  </a:cubicBezTo>
                  <a:cubicBezTo>
                    <a:pt x="1524953" y="938213"/>
                    <a:pt x="1509713" y="927735"/>
                    <a:pt x="1480185" y="927735"/>
                  </a:cubicBezTo>
                  <a:cubicBezTo>
                    <a:pt x="1363028" y="929640"/>
                    <a:pt x="1244918" y="929640"/>
                    <a:pt x="1127760" y="926783"/>
                  </a:cubicBezTo>
                  <a:cubicBezTo>
                    <a:pt x="1102995" y="925830"/>
                    <a:pt x="1072515" y="914400"/>
                    <a:pt x="1054418" y="897255"/>
                  </a:cubicBezTo>
                  <a:cubicBezTo>
                    <a:pt x="922020" y="768668"/>
                    <a:pt x="793433" y="637222"/>
                    <a:pt x="662940" y="507683"/>
                  </a:cubicBezTo>
                  <a:cubicBezTo>
                    <a:pt x="608647" y="454342"/>
                    <a:pt x="539115" y="462915"/>
                    <a:pt x="509588" y="526733"/>
                  </a:cubicBezTo>
                  <a:cubicBezTo>
                    <a:pt x="488633" y="572452"/>
                    <a:pt x="507683" y="608647"/>
                    <a:pt x="541020" y="641033"/>
                  </a:cubicBezTo>
                  <a:cubicBezTo>
                    <a:pt x="702945" y="802005"/>
                    <a:pt x="867728" y="961072"/>
                    <a:pt x="1024890" y="1126808"/>
                  </a:cubicBezTo>
                  <a:cubicBezTo>
                    <a:pt x="1086803" y="1192530"/>
                    <a:pt x="1149668" y="1226820"/>
                    <a:pt x="1239203" y="1213485"/>
                  </a:cubicBezTo>
                  <a:cubicBezTo>
                    <a:pt x="1316355" y="1202055"/>
                    <a:pt x="1368743" y="1244918"/>
                    <a:pt x="1411605" y="1302068"/>
                  </a:cubicBezTo>
                  <a:cubicBezTo>
                    <a:pt x="1460183" y="1365885"/>
                    <a:pt x="1468755" y="1440180"/>
                    <a:pt x="1465898" y="1518285"/>
                  </a:cubicBezTo>
                  <a:cubicBezTo>
                    <a:pt x="1456373" y="1771650"/>
                    <a:pt x="1448753" y="2025968"/>
                    <a:pt x="1441133" y="2279333"/>
                  </a:cubicBezTo>
                  <a:cubicBezTo>
                    <a:pt x="1428750" y="2696528"/>
                    <a:pt x="1415415" y="3113723"/>
                    <a:pt x="1403985" y="3530918"/>
                  </a:cubicBezTo>
                  <a:cubicBezTo>
                    <a:pt x="1402080" y="3596640"/>
                    <a:pt x="1403985" y="3663315"/>
                    <a:pt x="1403985" y="3731895"/>
                  </a:cubicBezTo>
                  <a:cubicBezTo>
                    <a:pt x="1456373" y="3731895"/>
                    <a:pt x="1504950" y="3733800"/>
                    <a:pt x="1553528" y="3730943"/>
                  </a:cubicBezTo>
                  <a:cubicBezTo>
                    <a:pt x="1563053" y="3729990"/>
                    <a:pt x="1579245" y="3713798"/>
                    <a:pt x="1581150" y="3703320"/>
                  </a:cubicBezTo>
                  <a:cubicBezTo>
                    <a:pt x="1624013" y="3363278"/>
                    <a:pt x="1664970" y="3023235"/>
                    <a:pt x="1705928" y="2683193"/>
                  </a:cubicBezTo>
                  <a:cubicBezTo>
                    <a:pt x="1718310" y="2581275"/>
                    <a:pt x="1730693" y="2479358"/>
                    <a:pt x="1743075" y="2379345"/>
                  </a:cubicBezTo>
                  <a:cubicBezTo>
                    <a:pt x="1781175" y="2379345"/>
                    <a:pt x="1813560" y="2379345"/>
                    <a:pt x="1848803" y="2379345"/>
                  </a:cubicBezTo>
                  <a:cubicBezTo>
                    <a:pt x="1904048" y="2831783"/>
                    <a:pt x="1958340" y="3283268"/>
                    <a:pt x="2013585" y="3736658"/>
                  </a:cubicBezTo>
                  <a:cubicBezTo>
                    <a:pt x="2071688" y="3736658"/>
                    <a:pt x="2125980" y="3736658"/>
                    <a:pt x="2185988" y="3736658"/>
                  </a:cubicBezTo>
                  <a:cubicBezTo>
                    <a:pt x="2165985" y="3036570"/>
                    <a:pt x="2145983" y="2340293"/>
                    <a:pt x="2126933" y="1644015"/>
                  </a:cubicBezTo>
                  <a:cubicBezTo>
                    <a:pt x="2167890" y="1644015"/>
                    <a:pt x="2202180" y="1644015"/>
                    <a:pt x="2239328" y="1644015"/>
                  </a:cubicBezTo>
                  <a:cubicBezTo>
                    <a:pt x="2244090" y="1833562"/>
                    <a:pt x="2249805" y="2020252"/>
                    <a:pt x="2254568" y="2206943"/>
                  </a:cubicBezTo>
                  <a:cubicBezTo>
                    <a:pt x="2291715" y="2207895"/>
                    <a:pt x="2322195" y="2207895"/>
                    <a:pt x="2353628" y="220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Полилиния: фигура 1164">
              <a:extLst>
                <a:ext uri="{FF2B5EF4-FFF2-40B4-BE49-F238E27FC236}">
                  <a16:creationId xmlns:a16="http://schemas.microsoft.com/office/drawing/2014/main" id="{36A8866A-FFA0-45FD-859D-3EA49DCB3156}"/>
                </a:ext>
              </a:extLst>
            </p:cNvPr>
            <p:cNvSpPr/>
            <p:nvPr/>
          </p:nvSpPr>
          <p:spPr>
            <a:xfrm>
              <a:off x="2183971" y="1138237"/>
              <a:ext cx="3752850" cy="2009775"/>
            </a:xfrm>
            <a:custGeom>
              <a:avLst/>
              <a:gdLst>
                <a:gd name="connsiteX0" fmla="*/ 244904 w 3752850"/>
                <a:gd name="connsiteY0" fmla="*/ 113348 h 2009775"/>
                <a:gd name="connsiteX1" fmla="*/ 244904 w 3752850"/>
                <a:gd name="connsiteY1" fmla="*/ 1901190 h 2009775"/>
                <a:gd name="connsiteX2" fmla="*/ 3203369 w 3752850"/>
                <a:gd name="connsiteY2" fmla="*/ 1901190 h 2009775"/>
                <a:gd name="connsiteX3" fmla="*/ 3203369 w 3752850"/>
                <a:gd name="connsiteY3" fmla="*/ 2015490 h 2009775"/>
                <a:gd name="connsiteX4" fmla="*/ 3146219 w 3752850"/>
                <a:gd name="connsiteY4" fmla="*/ 2015490 h 2009775"/>
                <a:gd name="connsiteX5" fmla="*/ 56309 w 3752850"/>
                <a:gd name="connsiteY5" fmla="*/ 2016443 h 2009775"/>
                <a:gd name="connsiteX6" fmla="*/ 1064 w 3752850"/>
                <a:gd name="connsiteY6" fmla="*/ 1960245 h 2009775"/>
                <a:gd name="connsiteX7" fmla="*/ 1064 w 3752850"/>
                <a:gd name="connsiteY7" fmla="*/ 1904048 h 2009775"/>
                <a:gd name="connsiteX8" fmla="*/ 124889 w 3752850"/>
                <a:gd name="connsiteY8" fmla="*/ 1904048 h 2009775"/>
                <a:gd name="connsiteX9" fmla="*/ 124889 w 3752850"/>
                <a:gd name="connsiteY9" fmla="*/ 110490 h 2009775"/>
                <a:gd name="connsiteX10" fmla="*/ 4874 w 3752850"/>
                <a:gd name="connsiteY10" fmla="*/ 110490 h 2009775"/>
                <a:gd name="connsiteX11" fmla="*/ 6779 w 3752850"/>
                <a:gd name="connsiteY11" fmla="*/ 0 h 2009775"/>
                <a:gd name="connsiteX12" fmla="*/ 3757724 w 3752850"/>
                <a:gd name="connsiteY12" fmla="*/ 0 h 2009775"/>
                <a:gd name="connsiteX13" fmla="*/ 3757724 w 3752850"/>
                <a:gd name="connsiteY13" fmla="*/ 107633 h 2009775"/>
                <a:gd name="connsiteX14" fmla="*/ 3628184 w 3752850"/>
                <a:gd name="connsiteY14" fmla="*/ 107633 h 2009775"/>
                <a:gd name="connsiteX15" fmla="*/ 3628184 w 3752850"/>
                <a:gd name="connsiteY15" fmla="*/ 1479233 h 2009775"/>
                <a:gd name="connsiteX16" fmla="*/ 3514837 w 3752850"/>
                <a:gd name="connsiteY16" fmla="*/ 1479233 h 2009775"/>
                <a:gd name="connsiteX17" fmla="*/ 3514837 w 3752850"/>
                <a:gd name="connsiteY17" fmla="*/ 113348 h 2009775"/>
                <a:gd name="connsiteX18" fmla="*/ 244904 w 3752850"/>
                <a:gd name="connsiteY18" fmla="*/ 113348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0" h="2009775">
                  <a:moveTo>
                    <a:pt x="244904" y="113348"/>
                  </a:moveTo>
                  <a:cubicBezTo>
                    <a:pt x="244904" y="709613"/>
                    <a:pt x="244904" y="1303020"/>
                    <a:pt x="244904" y="1901190"/>
                  </a:cubicBezTo>
                  <a:cubicBezTo>
                    <a:pt x="1230742" y="1901190"/>
                    <a:pt x="2215627" y="1901190"/>
                    <a:pt x="3203369" y="1901190"/>
                  </a:cubicBezTo>
                  <a:cubicBezTo>
                    <a:pt x="3203369" y="1940243"/>
                    <a:pt x="3203369" y="1974533"/>
                    <a:pt x="3203369" y="2015490"/>
                  </a:cubicBezTo>
                  <a:cubicBezTo>
                    <a:pt x="3183367" y="2015490"/>
                    <a:pt x="3165269" y="2015490"/>
                    <a:pt x="3146219" y="2015490"/>
                  </a:cubicBezTo>
                  <a:cubicBezTo>
                    <a:pt x="2116567" y="2015490"/>
                    <a:pt x="1085962" y="2015490"/>
                    <a:pt x="56309" y="2016443"/>
                  </a:cubicBezTo>
                  <a:cubicBezTo>
                    <a:pt x="12494" y="2016443"/>
                    <a:pt x="-4651" y="2004060"/>
                    <a:pt x="1064" y="1960245"/>
                  </a:cubicBezTo>
                  <a:cubicBezTo>
                    <a:pt x="2969" y="1943100"/>
                    <a:pt x="1064" y="1925955"/>
                    <a:pt x="1064" y="1904048"/>
                  </a:cubicBezTo>
                  <a:cubicBezTo>
                    <a:pt x="43927" y="1904048"/>
                    <a:pt x="82979" y="1904048"/>
                    <a:pt x="124889" y="1904048"/>
                  </a:cubicBezTo>
                  <a:cubicBezTo>
                    <a:pt x="124889" y="1304925"/>
                    <a:pt x="124889" y="711518"/>
                    <a:pt x="124889" y="110490"/>
                  </a:cubicBezTo>
                  <a:cubicBezTo>
                    <a:pt x="86789" y="110490"/>
                    <a:pt x="47737" y="110490"/>
                    <a:pt x="4874" y="110490"/>
                  </a:cubicBezTo>
                  <a:cubicBezTo>
                    <a:pt x="6779" y="71438"/>
                    <a:pt x="6779" y="37148"/>
                    <a:pt x="6779" y="0"/>
                  </a:cubicBezTo>
                  <a:cubicBezTo>
                    <a:pt x="1255507" y="0"/>
                    <a:pt x="2505187" y="0"/>
                    <a:pt x="3757724" y="0"/>
                  </a:cubicBezTo>
                  <a:cubicBezTo>
                    <a:pt x="3757724" y="35243"/>
                    <a:pt x="3757724" y="69533"/>
                    <a:pt x="3757724" y="107633"/>
                  </a:cubicBezTo>
                  <a:cubicBezTo>
                    <a:pt x="3715814" y="107633"/>
                    <a:pt x="3674857" y="107633"/>
                    <a:pt x="3628184" y="107633"/>
                  </a:cubicBezTo>
                  <a:cubicBezTo>
                    <a:pt x="3628184" y="566738"/>
                    <a:pt x="3628184" y="1021080"/>
                    <a:pt x="3628184" y="1479233"/>
                  </a:cubicBezTo>
                  <a:cubicBezTo>
                    <a:pt x="3589132" y="1479233"/>
                    <a:pt x="3554842" y="1479233"/>
                    <a:pt x="3514837" y="1479233"/>
                  </a:cubicBezTo>
                  <a:cubicBezTo>
                    <a:pt x="3514837" y="1025843"/>
                    <a:pt x="3514837" y="571500"/>
                    <a:pt x="3514837" y="113348"/>
                  </a:cubicBezTo>
                  <a:cubicBezTo>
                    <a:pt x="2423272" y="113348"/>
                    <a:pt x="1336469" y="113348"/>
                    <a:pt x="244904" y="113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Полилиния: фигура 1165">
              <a:extLst>
                <a:ext uri="{FF2B5EF4-FFF2-40B4-BE49-F238E27FC236}">
                  <a16:creationId xmlns:a16="http://schemas.microsoft.com/office/drawing/2014/main" id="{D854BFDB-97C2-4723-BE74-EF80F52C039C}"/>
                </a:ext>
              </a:extLst>
            </p:cNvPr>
            <p:cNvSpPr/>
            <p:nvPr/>
          </p:nvSpPr>
          <p:spPr>
            <a:xfrm>
              <a:off x="2647950" y="1460182"/>
              <a:ext cx="1743075" cy="1371600"/>
            </a:xfrm>
            <a:custGeom>
              <a:avLst/>
              <a:gdLst>
                <a:gd name="connsiteX0" fmla="*/ 1028700 w 1743075"/>
                <a:gd name="connsiteY0" fmla="*/ 0 h 1371600"/>
                <a:gd name="connsiteX1" fmla="*/ 1140143 w 1743075"/>
                <a:gd name="connsiteY1" fmla="*/ 0 h 1371600"/>
                <a:gd name="connsiteX2" fmla="*/ 1140143 w 1743075"/>
                <a:gd name="connsiteY2" fmla="*/ 1262063 h 1371600"/>
                <a:gd name="connsiteX3" fmla="*/ 1456373 w 1743075"/>
                <a:gd name="connsiteY3" fmla="*/ 1262063 h 1371600"/>
                <a:gd name="connsiteX4" fmla="*/ 1456373 w 1743075"/>
                <a:gd name="connsiteY4" fmla="*/ 631508 h 1371600"/>
                <a:gd name="connsiteX5" fmla="*/ 1568768 w 1743075"/>
                <a:gd name="connsiteY5" fmla="*/ 631508 h 1371600"/>
                <a:gd name="connsiteX6" fmla="*/ 1568768 w 1743075"/>
                <a:gd name="connsiteY6" fmla="*/ 1263968 h 1371600"/>
                <a:gd name="connsiteX7" fmla="*/ 1747838 w 1743075"/>
                <a:gd name="connsiteY7" fmla="*/ 1263968 h 1371600"/>
                <a:gd name="connsiteX8" fmla="*/ 1747838 w 1743075"/>
                <a:gd name="connsiteY8" fmla="*/ 1374458 h 1371600"/>
                <a:gd name="connsiteX9" fmla="*/ 0 w 1743075"/>
                <a:gd name="connsiteY9" fmla="*/ 1374458 h 1371600"/>
                <a:gd name="connsiteX10" fmla="*/ 0 w 1743075"/>
                <a:gd name="connsiteY10" fmla="*/ 1266825 h 1371600"/>
                <a:gd name="connsiteX11" fmla="*/ 181927 w 1743075"/>
                <a:gd name="connsiteY11" fmla="*/ 1266825 h 1371600"/>
                <a:gd name="connsiteX12" fmla="*/ 181927 w 1743075"/>
                <a:gd name="connsiteY12" fmla="*/ 794385 h 1371600"/>
                <a:gd name="connsiteX13" fmla="*/ 294323 w 1743075"/>
                <a:gd name="connsiteY13" fmla="*/ 794385 h 1371600"/>
                <a:gd name="connsiteX14" fmla="*/ 294323 w 1743075"/>
                <a:gd name="connsiteY14" fmla="*/ 1263015 h 1371600"/>
                <a:gd name="connsiteX15" fmla="*/ 601980 w 1743075"/>
                <a:gd name="connsiteY15" fmla="*/ 1263015 h 1371600"/>
                <a:gd name="connsiteX16" fmla="*/ 601980 w 1743075"/>
                <a:gd name="connsiteY16" fmla="*/ 397193 h 1371600"/>
                <a:gd name="connsiteX17" fmla="*/ 713422 w 1743075"/>
                <a:gd name="connsiteY17" fmla="*/ 397193 h 1371600"/>
                <a:gd name="connsiteX18" fmla="*/ 713422 w 1743075"/>
                <a:gd name="connsiteY18" fmla="*/ 1262063 h 1371600"/>
                <a:gd name="connsiteX19" fmla="*/ 1028700 w 1743075"/>
                <a:gd name="connsiteY19" fmla="*/ 1262063 h 1371600"/>
                <a:gd name="connsiteX20" fmla="*/ 1028700 w 1743075"/>
                <a:gd name="connsiteY20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43075" h="1371600">
                  <a:moveTo>
                    <a:pt x="1028700" y="0"/>
                  </a:moveTo>
                  <a:cubicBezTo>
                    <a:pt x="1068705" y="0"/>
                    <a:pt x="1102043" y="0"/>
                    <a:pt x="1140143" y="0"/>
                  </a:cubicBezTo>
                  <a:cubicBezTo>
                    <a:pt x="1140143" y="419100"/>
                    <a:pt x="1140143" y="839153"/>
                    <a:pt x="1140143" y="1262063"/>
                  </a:cubicBezTo>
                  <a:cubicBezTo>
                    <a:pt x="1247775" y="1262063"/>
                    <a:pt x="1349693" y="1262063"/>
                    <a:pt x="1456373" y="1262063"/>
                  </a:cubicBezTo>
                  <a:cubicBezTo>
                    <a:pt x="1456373" y="1052513"/>
                    <a:pt x="1456373" y="843915"/>
                    <a:pt x="1456373" y="631508"/>
                  </a:cubicBezTo>
                  <a:cubicBezTo>
                    <a:pt x="1495425" y="631508"/>
                    <a:pt x="1528763" y="631508"/>
                    <a:pt x="1568768" y="631508"/>
                  </a:cubicBezTo>
                  <a:cubicBezTo>
                    <a:pt x="1568768" y="840105"/>
                    <a:pt x="1568768" y="1049655"/>
                    <a:pt x="1568768" y="1263968"/>
                  </a:cubicBezTo>
                  <a:cubicBezTo>
                    <a:pt x="1630680" y="1263968"/>
                    <a:pt x="1687830" y="1263968"/>
                    <a:pt x="1747838" y="1263968"/>
                  </a:cubicBezTo>
                  <a:cubicBezTo>
                    <a:pt x="1747838" y="1302068"/>
                    <a:pt x="1747838" y="1336358"/>
                    <a:pt x="1747838" y="1374458"/>
                  </a:cubicBezTo>
                  <a:cubicBezTo>
                    <a:pt x="1166813" y="1374458"/>
                    <a:pt x="585788" y="1374458"/>
                    <a:pt x="0" y="1374458"/>
                  </a:cubicBezTo>
                  <a:cubicBezTo>
                    <a:pt x="0" y="1340168"/>
                    <a:pt x="0" y="1306830"/>
                    <a:pt x="0" y="1266825"/>
                  </a:cubicBezTo>
                  <a:cubicBezTo>
                    <a:pt x="58102" y="1266825"/>
                    <a:pt x="118110" y="1266825"/>
                    <a:pt x="181927" y="1266825"/>
                  </a:cubicBezTo>
                  <a:cubicBezTo>
                    <a:pt x="181927" y="1105853"/>
                    <a:pt x="181927" y="951548"/>
                    <a:pt x="181927" y="794385"/>
                  </a:cubicBezTo>
                  <a:cubicBezTo>
                    <a:pt x="221933" y="794385"/>
                    <a:pt x="255270" y="794385"/>
                    <a:pt x="294323" y="794385"/>
                  </a:cubicBezTo>
                  <a:cubicBezTo>
                    <a:pt x="294323" y="950595"/>
                    <a:pt x="294323" y="1104900"/>
                    <a:pt x="294323" y="1263015"/>
                  </a:cubicBezTo>
                  <a:cubicBezTo>
                    <a:pt x="398145" y="1263015"/>
                    <a:pt x="497205" y="1263015"/>
                    <a:pt x="601980" y="1263015"/>
                  </a:cubicBezTo>
                  <a:cubicBezTo>
                    <a:pt x="601980" y="973455"/>
                    <a:pt x="601980" y="687705"/>
                    <a:pt x="601980" y="397193"/>
                  </a:cubicBezTo>
                  <a:cubicBezTo>
                    <a:pt x="641033" y="397193"/>
                    <a:pt x="675323" y="397193"/>
                    <a:pt x="713422" y="397193"/>
                  </a:cubicBezTo>
                  <a:cubicBezTo>
                    <a:pt x="713422" y="684848"/>
                    <a:pt x="713422" y="971550"/>
                    <a:pt x="713422" y="1262063"/>
                  </a:cubicBezTo>
                  <a:cubicBezTo>
                    <a:pt x="820103" y="1262063"/>
                    <a:pt x="922020" y="1262063"/>
                    <a:pt x="1028700" y="1262063"/>
                  </a:cubicBezTo>
                  <a:cubicBezTo>
                    <a:pt x="1028700" y="842010"/>
                    <a:pt x="1028700" y="423863"/>
                    <a:pt x="10287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Полилиния: фигура 1166">
              <a:extLst>
                <a:ext uri="{FF2B5EF4-FFF2-40B4-BE49-F238E27FC236}">
                  <a16:creationId xmlns:a16="http://schemas.microsoft.com/office/drawing/2014/main" id="{8E580A39-9216-4D71-BAB0-A3D49832FA82}"/>
                </a:ext>
              </a:extLst>
            </p:cNvPr>
            <p:cNvSpPr/>
            <p:nvPr/>
          </p:nvSpPr>
          <p:spPr>
            <a:xfrm>
              <a:off x="3544236" y="4157658"/>
              <a:ext cx="685800" cy="685800"/>
            </a:xfrm>
            <a:custGeom>
              <a:avLst/>
              <a:gdLst>
                <a:gd name="connsiteX0" fmla="*/ 17 w 685800"/>
                <a:gd name="connsiteY0" fmla="*/ 343857 h 685800"/>
                <a:gd name="connsiteX1" fmla="*/ 348632 w 685800"/>
                <a:gd name="connsiteY1" fmla="*/ 4 h 685800"/>
                <a:gd name="connsiteX2" fmla="*/ 690579 w 685800"/>
                <a:gd name="connsiteY2" fmla="*/ 349572 h 685800"/>
                <a:gd name="connsiteX3" fmla="*/ 344822 w 685800"/>
                <a:gd name="connsiteY3" fmla="*/ 691519 h 685800"/>
                <a:gd name="connsiteX4" fmla="*/ 17 w 685800"/>
                <a:gd name="connsiteY4" fmla="*/ 343857 h 685800"/>
                <a:gd name="connsiteX5" fmla="*/ 336249 w 685800"/>
                <a:gd name="connsiteY5" fmla="*/ 112399 h 685800"/>
                <a:gd name="connsiteX6" fmla="*/ 104792 w 685800"/>
                <a:gd name="connsiteY6" fmla="*/ 347667 h 685800"/>
                <a:gd name="connsiteX7" fmla="*/ 337202 w 685800"/>
                <a:gd name="connsiteY7" fmla="*/ 578172 h 685800"/>
                <a:gd name="connsiteX8" fmla="*/ 570564 w 685800"/>
                <a:gd name="connsiteY8" fmla="*/ 340047 h 685800"/>
                <a:gd name="connsiteX9" fmla="*/ 336249 w 685800"/>
                <a:gd name="connsiteY9" fmla="*/ 11239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85800">
                  <a:moveTo>
                    <a:pt x="17" y="343857"/>
                  </a:moveTo>
                  <a:cubicBezTo>
                    <a:pt x="1922" y="155262"/>
                    <a:pt x="160037" y="-948"/>
                    <a:pt x="348632" y="4"/>
                  </a:cubicBezTo>
                  <a:cubicBezTo>
                    <a:pt x="534369" y="957"/>
                    <a:pt x="694389" y="163834"/>
                    <a:pt x="690579" y="349572"/>
                  </a:cubicBezTo>
                  <a:cubicBezTo>
                    <a:pt x="686769" y="536262"/>
                    <a:pt x="529607" y="691519"/>
                    <a:pt x="344822" y="691519"/>
                  </a:cubicBezTo>
                  <a:cubicBezTo>
                    <a:pt x="157179" y="690567"/>
                    <a:pt x="-1888" y="529594"/>
                    <a:pt x="17" y="343857"/>
                  </a:cubicBezTo>
                  <a:close/>
                  <a:moveTo>
                    <a:pt x="336249" y="112399"/>
                  </a:moveTo>
                  <a:cubicBezTo>
                    <a:pt x="209567" y="113352"/>
                    <a:pt x="102887" y="220984"/>
                    <a:pt x="104792" y="347667"/>
                  </a:cubicBezTo>
                  <a:cubicBezTo>
                    <a:pt x="106697" y="472444"/>
                    <a:pt x="213377" y="578172"/>
                    <a:pt x="337202" y="578172"/>
                  </a:cubicBezTo>
                  <a:cubicBezTo>
                    <a:pt x="467694" y="577219"/>
                    <a:pt x="572469" y="470539"/>
                    <a:pt x="570564" y="340047"/>
                  </a:cubicBezTo>
                  <a:cubicBezTo>
                    <a:pt x="568659" y="215269"/>
                    <a:pt x="461979" y="112399"/>
                    <a:pt x="336249" y="112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Полилиния: фигура 1167">
              <a:extLst>
                <a:ext uri="{FF2B5EF4-FFF2-40B4-BE49-F238E27FC236}">
                  <a16:creationId xmlns:a16="http://schemas.microsoft.com/office/drawing/2014/main" id="{371692E5-79F1-410F-8D60-B6838F225D82}"/>
                </a:ext>
              </a:extLst>
            </p:cNvPr>
            <p:cNvSpPr/>
            <p:nvPr/>
          </p:nvSpPr>
          <p:spPr>
            <a:xfrm>
              <a:off x="2440300" y="4316730"/>
              <a:ext cx="628650" cy="628650"/>
            </a:xfrm>
            <a:custGeom>
              <a:avLst/>
              <a:gdLst>
                <a:gd name="connsiteX0" fmla="*/ 316235 w 628650"/>
                <a:gd name="connsiteY0" fmla="*/ 0 h 628650"/>
                <a:gd name="connsiteX1" fmla="*/ 630560 w 628650"/>
                <a:gd name="connsiteY1" fmla="*/ 310515 h 628650"/>
                <a:gd name="connsiteX2" fmla="*/ 315282 w 628650"/>
                <a:gd name="connsiteY2" fmla="*/ 630555 h 628650"/>
                <a:gd name="connsiteX3" fmla="*/ 5 w 628650"/>
                <a:gd name="connsiteY3" fmla="*/ 314325 h 628650"/>
                <a:gd name="connsiteX4" fmla="*/ 316235 w 628650"/>
                <a:gd name="connsiteY4" fmla="*/ 0 h 628650"/>
                <a:gd name="connsiteX5" fmla="*/ 315282 w 628650"/>
                <a:gd name="connsiteY5" fmla="*/ 516255 h 628650"/>
                <a:gd name="connsiteX6" fmla="*/ 519117 w 628650"/>
                <a:gd name="connsiteY6" fmla="*/ 315277 h 628650"/>
                <a:gd name="connsiteX7" fmla="*/ 317187 w 628650"/>
                <a:gd name="connsiteY7" fmla="*/ 112395 h 628650"/>
                <a:gd name="connsiteX8" fmla="*/ 113352 w 628650"/>
                <a:gd name="connsiteY8" fmla="*/ 313372 h 628650"/>
                <a:gd name="connsiteX9" fmla="*/ 315282 w 628650"/>
                <a:gd name="connsiteY9" fmla="*/ 51625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6235" y="0"/>
                  </a:moveTo>
                  <a:cubicBezTo>
                    <a:pt x="487685" y="0"/>
                    <a:pt x="628655" y="139065"/>
                    <a:pt x="630560" y="310515"/>
                  </a:cubicBezTo>
                  <a:cubicBezTo>
                    <a:pt x="632465" y="484822"/>
                    <a:pt x="489590" y="629602"/>
                    <a:pt x="315282" y="630555"/>
                  </a:cubicBezTo>
                  <a:cubicBezTo>
                    <a:pt x="144785" y="630555"/>
                    <a:pt x="-948" y="484822"/>
                    <a:pt x="5" y="314325"/>
                  </a:cubicBezTo>
                  <a:cubicBezTo>
                    <a:pt x="957" y="140017"/>
                    <a:pt x="142880" y="0"/>
                    <a:pt x="316235" y="0"/>
                  </a:cubicBezTo>
                  <a:close/>
                  <a:moveTo>
                    <a:pt x="315282" y="516255"/>
                  </a:moveTo>
                  <a:cubicBezTo>
                    <a:pt x="427677" y="516255"/>
                    <a:pt x="518165" y="426720"/>
                    <a:pt x="519117" y="315277"/>
                  </a:cubicBezTo>
                  <a:cubicBezTo>
                    <a:pt x="520070" y="203835"/>
                    <a:pt x="429582" y="112395"/>
                    <a:pt x="317187" y="112395"/>
                  </a:cubicBezTo>
                  <a:cubicBezTo>
                    <a:pt x="204792" y="111442"/>
                    <a:pt x="113352" y="201930"/>
                    <a:pt x="113352" y="313372"/>
                  </a:cubicBezTo>
                  <a:cubicBezTo>
                    <a:pt x="112400" y="424815"/>
                    <a:pt x="202887" y="515302"/>
                    <a:pt x="315282" y="51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Полилиния: фигура 1168">
              <a:extLst>
                <a:ext uri="{FF2B5EF4-FFF2-40B4-BE49-F238E27FC236}">
                  <a16:creationId xmlns:a16="http://schemas.microsoft.com/office/drawing/2014/main" id="{89A05062-456A-499E-96CA-3A22B891E1AE}"/>
                </a:ext>
              </a:extLst>
            </p:cNvPr>
            <p:cNvSpPr/>
            <p:nvPr/>
          </p:nvSpPr>
          <p:spPr>
            <a:xfrm>
              <a:off x="4698678" y="4316725"/>
              <a:ext cx="628650" cy="628650"/>
            </a:xfrm>
            <a:custGeom>
              <a:avLst/>
              <a:gdLst>
                <a:gd name="connsiteX0" fmla="*/ 313378 w 628650"/>
                <a:gd name="connsiteY0" fmla="*/ 5 h 628650"/>
                <a:gd name="connsiteX1" fmla="*/ 631513 w 628650"/>
                <a:gd name="connsiteY1" fmla="*/ 317187 h 628650"/>
                <a:gd name="connsiteX2" fmla="*/ 318140 w 628650"/>
                <a:gd name="connsiteY2" fmla="*/ 630560 h 628650"/>
                <a:gd name="connsiteX3" fmla="*/ 5 w 628650"/>
                <a:gd name="connsiteY3" fmla="*/ 317187 h 628650"/>
                <a:gd name="connsiteX4" fmla="*/ 313378 w 628650"/>
                <a:gd name="connsiteY4" fmla="*/ 5 h 628650"/>
                <a:gd name="connsiteX5" fmla="*/ 308615 w 628650"/>
                <a:gd name="connsiteY5" fmla="*/ 516260 h 628650"/>
                <a:gd name="connsiteX6" fmla="*/ 511497 w 628650"/>
                <a:gd name="connsiteY6" fmla="*/ 314330 h 628650"/>
                <a:gd name="connsiteX7" fmla="*/ 308615 w 628650"/>
                <a:gd name="connsiteY7" fmla="*/ 112400 h 628650"/>
                <a:gd name="connsiteX8" fmla="*/ 105732 w 628650"/>
                <a:gd name="connsiteY8" fmla="*/ 314330 h 628650"/>
                <a:gd name="connsiteX9" fmla="*/ 308615 w 628650"/>
                <a:gd name="connsiteY9" fmla="*/ 51626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3378" y="5"/>
                  </a:moveTo>
                  <a:cubicBezTo>
                    <a:pt x="488637" y="-948"/>
                    <a:pt x="632465" y="141927"/>
                    <a:pt x="631513" y="317187"/>
                  </a:cubicBezTo>
                  <a:cubicBezTo>
                    <a:pt x="630560" y="485780"/>
                    <a:pt x="486732" y="629607"/>
                    <a:pt x="318140" y="630560"/>
                  </a:cubicBezTo>
                  <a:cubicBezTo>
                    <a:pt x="145737" y="630560"/>
                    <a:pt x="1910" y="489590"/>
                    <a:pt x="5" y="317187"/>
                  </a:cubicBezTo>
                  <a:cubicBezTo>
                    <a:pt x="-947" y="143832"/>
                    <a:pt x="140022" y="957"/>
                    <a:pt x="313378" y="5"/>
                  </a:cubicBezTo>
                  <a:close/>
                  <a:moveTo>
                    <a:pt x="308615" y="516260"/>
                  </a:moveTo>
                  <a:cubicBezTo>
                    <a:pt x="421010" y="516260"/>
                    <a:pt x="511497" y="425772"/>
                    <a:pt x="511497" y="314330"/>
                  </a:cubicBezTo>
                  <a:cubicBezTo>
                    <a:pt x="511497" y="201935"/>
                    <a:pt x="421010" y="111447"/>
                    <a:pt x="308615" y="112400"/>
                  </a:cubicBezTo>
                  <a:cubicBezTo>
                    <a:pt x="195267" y="113352"/>
                    <a:pt x="106685" y="200982"/>
                    <a:pt x="105732" y="314330"/>
                  </a:cubicBezTo>
                  <a:cubicBezTo>
                    <a:pt x="104780" y="424820"/>
                    <a:pt x="196220" y="515307"/>
                    <a:pt x="308615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Полилиния: фигура 1169">
              <a:extLst>
                <a:ext uri="{FF2B5EF4-FFF2-40B4-BE49-F238E27FC236}">
                  <a16:creationId xmlns:a16="http://schemas.microsoft.com/office/drawing/2014/main" id="{7EEEF85D-0128-4F5E-B282-7273140A8637}"/>
                </a:ext>
              </a:extLst>
            </p:cNvPr>
            <p:cNvSpPr/>
            <p:nvPr/>
          </p:nvSpPr>
          <p:spPr>
            <a:xfrm>
              <a:off x="6065500" y="2064047"/>
              <a:ext cx="600075" cy="600075"/>
            </a:xfrm>
            <a:custGeom>
              <a:avLst/>
              <a:gdLst>
                <a:gd name="connsiteX0" fmla="*/ 297200 w 600075"/>
                <a:gd name="connsiteY0" fmla="*/ 600095 h 600075"/>
                <a:gd name="connsiteX1" fmla="*/ 20 w 600075"/>
                <a:gd name="connsiteY1" fmla="*/ 299105 h 600075"/>
                <a:gd name="connsiteX2" fmla="*/ 304820 w 600075"/>
                <a:gd name="connsiteY2" fmla="*/ 20 h 600075"/>
                <a:gd name="connsiteX3" fmla="*/ 601048 w 600075"/>
                <a:gd name="connsiteY3" fmla="*/ 299105 h 600075"/>
                <a:gd name="connsiteX4" fmla="*/ 297200 w 600075"/>
                <a:gd name="connsiteY4" fmla="*/ 600095 h 600075"/>
                <a:gd name="connsiteX5" fmla="*/ 299105 w 600075"/>
                <a:gd name="connsiteY5" fmla="*/ 495320 h 600075"/>
                <a:gd name="connsiteX6" fmla="*/ 487700 w 600075"/>
                <a:gd name="connsiteY6" fmla="*/ 310535 h 600075"/>
                <a:gd name="connsiteX7" fmla="*/ 302915 w 600075"/>
                <a:gd name="connsiteY7" fmla="*/ 120988 h 600075"/>
                <a:gd name="connsiteX8" fmla="*/ 113368 w 600075"/>
                <a:gd name="connsiteY8" fmla="*/ 313393 h 600075"/>
                <a:gd name="connsiteX9" fmla="*/ 299105 w 600075"/>
                <a:gd name="connsiteY9" fmla="*/ 49532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600075">
                  <a:moveTo>
                    <a:pt x="297200" y="600095"/>
                  </a:moveTo>
                  <a:cubicBezTo>
                    <a:pt x="132418" y="599143"/>
                    <a:pt x="-1885" y="463888"/>
                    <a:pt x="20" y="299105"/>
                  </a:cubicBezTo>
                  <a:cubicBezTo>
                    <a:pt x="1925" y="131465"/>
                    <a:pt x="138133" y="-1885"/>
                    <a:pt x="304820" y="20"/>
                  </a:cubicBezTo>
                  <a:cubicBezTo>
                    <a:pt x="465793" y="1925"/>
                    <a:pt x="601048" y="138133"/>
                    <a:pt x="601048" y="299105"/>
                  </a:cubicBezTo>
                  <a:cubicBezTo>
                    <a:pt x="601048" y="464840"/>
                    <a:pt x="463888" y="601048"/>
                    <a:pt x="297200" y="600095"/>
                  </a:cubicBezTo>
                  <a:close/>
                  <a:moveTo>
                    <a:pt x="299105" y="495320"/>
                  </a:moveTo>
                  <a:cubicBezTo>
                    <a:pt x="403880" y="495320"/>
                    <a:pt x="486748" y="414358"/>
                    <a:pt x="487700" y="310535"/>
                  </a:cubicBezTo>
                  <a:cubicBezTo>
                    <a:pt x="488653" y="206713"/>
                    <a:pt x="405785" y="121940"/>
                    <a:pt x="302915" y="120988"/>
                  </a:cubicBezTo>
                  <a:cubicBezTo>
                    <a:pt x="201950" y="120035"/>
                    <a:pt x="113368" y="209570"/>
                    <a:pt x="113368" y="313393"/>
                  </a:cubicBezTo>
                  <a:cubicBezTo>
                    <a:pt x="113368" y="414358"/>
                    <a:pt x="195283" y="494368"/>
                    <a:pt x="299105" y="495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7624AAF7-8FB0-02A3-C03F-EC1075A18288}"/>
              </a:ext>
            </a:extLst>
          </p:cNvPr>
          <p:cNvSpPr/>
          <p:nvPr/>
        </p:nvSpPr>
        <p:spPr>
          <a:xfrm>
            <a:off x="4699570" y="1150326"/>
            <a:ext cx="3737465" cy="861773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FFFFFF"/>
                </a:solidFill>
              </a:rPr>
              <a:t>С 1 сентября 2022 года преподавание финансовой грамотности станет обязательным </a:t>
            </a:r>
            <a:endParaRPr lang="ru-RU" sz="1050" dirty="0" smtClean="0">
              <a:solidFill>
                <a:srgbClr val="FFFFFF"/>
              </a:solidFill>
            </a:endParaRPr>
          </a:p>
          <a:p>
            <a:pPr algn="ctr"/>
            <a:r>
              <a:rPr lang="ru-RU" sz="1050" dirty="0" smtClean="0">
                <a:solidFill>
                  <a:srgbClr val="FFFFFF"/>
                </a:solidFill>
              </a:rPr>
              <a:t>для </a:t>
            </a:r>
            <a:r>
              <a:rPr lang="ru-RU" sz="1050" dirty="0">
                <a:solidFill>
                  <a:srgbClr val="FFFFFF"/>
                </a:solidFill>
              </a:rPr>
              <a:t>учащихся </a:t>
            </a:r>
            <a:r>
              <a:rPr lang="ru-RU" sz="1050" b="1" dirty="0">
                <a:solidFill>
                  <a:srgbClr val="FFFFFF"/>
                </a:solidFill>
              </a:rPr>
              <a:t>1-9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2317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 descr="Финансовая культура">
            <a:extLst>
              <a:ext uri="{FF2B5EF4-FFF2-40B4-BE49-F238E27FC236}">
                <a16:creationId xmlns:a16="http://schemas.microsoft.com/office/drawing/2014/main" id="{97D3C228-191E-46A0-9E99-AB4A80B0C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7011" y="258487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4D2DB62-4E58-42FE-8AFE-9A2741A3DBD3}"/>
              </a:ext>
            </a:extLst>
          </p:cNvPr>
          <p:cNvSpPr/>
          <p:nvPr/>
        </p:nvSpPr>
        <p:spPr>
          <a:xfrm>
            <a:off x="277027" y="1782385"/>
            <a:ext cx="62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white"/>
                </a:solidFill>
                <a:latin typeface="Arial"/>
              </a:rPr>
              <a:t>Контакты Отдела финансовой грамотности</a:t>
            </a:r>
          </a:p>
          <a:p>
            <a:r>
              <a:rPr lang="ru-RU" sz="1800" dirty="0" smtClean="0">
                <a:solidFill>
                  <a:prstClr val="white"/>
                </a:solidFill>
                <a:latin typeface="Arial"/>
              </a:rPr>
              <a:t>Дальневосточного ГУ Банка России</a:t>
            </a:r>
            <a:endParaRPr lang="ru-RU" sz="1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27" y="2763165"/>
            <a:ext cx="21131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Агвердиева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Александра Алексеевна,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начальник Отдела,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тел. (423)262-06-56,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эл. почта: </a:t>
            </a:r>
            <a:r>
              <a:rPr lang="en-US" sz="1000" dirty="0" smtClean="0">
                <a:solidFill>
                  <a:schemeClr val="bg1"/>
                </a:solidFill>
              </a:rPr>
              <a:t>AgverdievaAA@cbr.ru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2484" y="2766486"/>
            <a:ext cx="1979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Сергиенко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Евгения Флюсовна,</a:t>
            </a:r>
          </a:p>
          <a:p>
            <a:r>
              <a:rPr lang="ru-RU" sz="1000" dirty="0">
                <a:solidFill>
                  <a:schemeClr val="bg1"/>
                </a:solidFill>
              </a:rPr>
              <a:t>г</a:t>
            </a:r>
            <a:r>
              <a:rPr lang="ru-RU" sz="1000" dirty="0" smtClean="0">
                <a:solidFill>
                  <a:schemeClr val="bg1"/>
                </a:solidFill>
              </a:rPr>
              <a:t>лавный эксперт,                         тел. (423)262-06-56,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эл. почта: </a:t>
            </a:r>
            <a:r>
              <a:rPr lang="en-US" sz="1000" dirty="0" smtClean="0">
                <a:solidFill>
                  <a:schemeClr val="bg1"/>
                </a:solidFill>
              </a:rPr>
              <a:t>SergienkoEF@cbr.ru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4089" y="2767304"/>
            <a:ext cx="19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Власенко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Ольга Сергеевна,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ведущий эксперт,                        тел. (423)262-06-56,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эл. почта: </a:t>
            </a:r>
            <a:r>
              <a:rPr lang="en-US" sz="1000" dirty="0" smtClean="0">
                <a:solidFill>
                  <a:schemeClr val="bg1"/>
                </a:solidFill>
              </a:rPr>
              <a:t>VlasenkoOS@cbr.ru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8882" y="2766486"/>
            <a:ext cx="19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Ефимук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Всеволод Сергеевич,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эксперт 1 категории,                  тел. (423)262-06-56,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эл. почта: </a:t>
            </a:r>
            <a:r>
              <a:rPr lang="en-US" sz="1000" dirty="0" smtClean="0">
                <a:solidFill>
                  <a:schemeClr val="bg1"/>
                </a:solidFill>
              </a:rPr>
              <a:t>EfimukVS@cbr.ru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579465-8C39-8004-5EAC-BAFF54470E1F}"/>
              </a:ext>
            </a:extLst>
          </p:cNvPr>
          <p:cNvSpPr/>
          <p:nvPr/>
        </p:nvSpPr>
        <p:spPr>
          <a:xfrm>
            <a:off x="5285874" y="0"/>
            <a:ext cx="3858126" cy="5143500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B1A4-364C-2547-9DE1-5189795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58" y="871020"/>
            <a:ext cx="4438786" cy="748876"/>
          </a:xfrm>
        </p:spPr>
        <p:txBody>
          <a:bodyPr>
            <a:noAutofit/>
          </a:bodyPr>
          <a:lstStyle/>
          <a:p>
            <a:r>
              <a:rPr lang="ru-RU" dirty="0"/>
              <a:t>Учебно-методические материалы для педагогов и обучающихся всех уровней образования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24D98C-34B9-2145-8089-B9CC1722E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BDCF23F-AFBB-4F45-8B9F-D5D287133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457" r="7457"/>
          <a:stretch>
            <a:fillRect/>
          </a:stretch>
        </p:blipFill>
        <p:spPr>
          <a:xfrm>
            <a:off x="4821239" y="876964"/>
            <a:ext cx="1226636" cy="1564177"/>
          </a:xfr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0A9D5A-9198-E743-AB9D-A80EDFD98F9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83" r="783"/>
          <a:stretch>
            <a:fillRect/>
          </a:stretch>
        </p:blipFill>
        <p:spPr>
          <a:xfrm>
            <a:off x="6319052" y="1787078"/>
            <a:ext cx="1355725" cy="1728788"/>
          </a:xfr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3F3B38-614B-4A40-90BD-5E84259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4709" r="4709"/>
          <a:stretch>
            <a:fillRect/>
          </a:stretch>
        </p:blipFill>
        <p:spPr>
          <a:xfrm>
            <a:off x="7788358" y="755502"/>
            <a:ext cx="1355725" cy="1728788"/>
          </a:xfr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87396F7-50C6-F940-AC07-5D58BAA6E9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14264" t="5841" r="14264"/>
          <a:stretch/>
        </p:blipFill>
        <p:spPr>
          <a:xfrm>
            <a:off x="6277920" y="-1"/>
            <a:ext cx="1355725" cy="1627809"/>
          </a:xfr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5A91C63-BF86-4241-9EAA-6C7BB42A63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l="987" r="987" b="15064"/>
          <a:stretch/>
        </p:blipFill>
        <p:spPr>
          <a:xfrm>
            <a:off x="6304380" y="3675137"/>
            <a:ext cx="1355725" cy="1468363"/>
          </a:xfr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61461FF-54B4-BD47-95B4-C2747E9B10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3536" b="3536"/>
          <a:stretch>
            <a:fillRect/>
          </a:stretch>
        </p:blipFill>
        <p:spPr>
          <a:xfrm>
            <a:off x="7788357" y="2613118"/>
            <a:ext cx="1355725" cy="17287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72D740-31AD-0F4F-94DF-89F9EFEC1F10}"/>
              </a:ext>
            </a:extLst>
          </p:cNvPr>
          <p:cNvSpPr txBox="1"/>
          <p:nvPr/>
        </p:nvSpPr>
        <p:spPr>
          <a:xfrm>
            <a:off x="384415" y="2147160"/>
            <a:ext cx="416251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FE7E0D"/>
              </a:buClr>
              <a:buFont typeface="Wingdings" panose="05000000000000000000" pitchFamily="2" charset="2"/>
              <a:buChar char="q"/>
            </a:pPr>
            <a:r>
              <a:rPr lang="ru-RU" sz="1200" dirty="0"/>
              <a:t>Парциальная образовательная программа дошкольного образования, сборники методических и демонстрационных материалов</a:t>
            </a:r>
          </a:p>
          <a:p>
            <a:pPr marL="285750" indent="-285750" algn="just">
              <a:spcBef>
                <a:spcPts val="1200"/>
              </a:spcBef>
              <a:buClr>
                <a:srgbClr val="FE7E0D"/>
              </a:buClr>
              <a:buFont typeface="Wingdings" panose="05000000000000000000" pitchFamily="2" charset="2"/>
              <a:buChar char="q"/>
            </a:pPr>
            <a:r>
              <a:rPr lang="ru-RU" sz="1200" dirty="0"/>
              <a:t>Методические рекомендации по включению основ финансовой грамотности в образовательные программы общего, среднего профессионального и высшего образования</a:t>
            </a:r>
          </a:p>
          <a:p>
            <a:pPr marL="285750" indent="-285750" algn="just">
              <a:spcBef>
                <a:spcPts val="1200"/>
              </a:spcBef>
              <a:buClr>
                <a:srgbClr val="FE7E0D"/>
              </a:buClr>
              <a:buFont typeface="Wingdings" panose="05000000000000000000" pitchFamily="2" charset="2"/>
              <a:buChar char="q"/>
            </a:pPr>
            <a:r>
              <a:rPr lang="ru-RU" sz="1200" dirty="0"/>
              <a:t>УМК для начальной школы</a:t>
            </a:r>
          </a:p>
          <a:p>
            <a:pPr marL="285750" indent="-285750" algn="just">
              <a:spcBef>
                <a:spcPts val="1200"/>
              </a:spcBef>
              <a:buClr>
                <a:srgbClr val="FE7E0D"/>
              </a:buClr>
              <a:buFont typeface="Wingdings" panose="05000000000000000000" pitchFamily="2" charset="2"/>
              <a:buChar char="q"/>
            </a:pPr>
            <a:r>
              <a:rPr lang="ru-RU" sz="1200" dirty="0"/>
              <a:t>УМК для высшего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5E58DB-4B9B-6344-97DC-7E74A68CA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102" y="2899546"/>
            <a:ext cx="1069352" cy="15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4EF20-3E04-F840-A59E-3DBDAE82A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389" y="0"/>
            <a:ext cx="4042612" cy="51435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7054EFD-9CC0-DD9F-8505-CA0F6880267E}"/>
              </a:ext>
            </a:extLst>
          </p:cNvPr>
          <p:cNvSpPr/>
          <p:nvPr/>
        </p:nvSpPr>
        <p:spPr>
          <a:xfrm>
            <a:off x="2984388" y="4015637"/>
            <a:ext cx="2363798" cy="763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956B28A-A0CC-AF9F-7D6E-04401DC9C0D7}"/>
              </a:ext>
            </a:extLst>
          </p:cNvPr>
          <p:cNvSpPr/>
          <p:nvPr/>
        </p:nvSpPr>
        <p:spPr>
          <a:xfrm>
            <a:off x="5609143" y="4015637"/>
            <a:ext cx="1593975" cy="763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1C603F7-F1C7-3F4B-A36A-7EB4F04076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67079" y="4229201"/>
            <a:ext cx="360000" cy="360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040" y="224840"/>
            <a:ext cx="3459466" cy="426244"/>
          </a:xfrm>
        </p:spPr>
        <p:txBody>
          <a:bodyPr>
            <a:noAutofit/>
          </a:bodyPr>
          <a:lstStyle/>
          <a:p>
            <a:r>
              <a:rPr lang="ru-RU" sz="1800" dirty="0" smtClean="0"/>
              <a:t>Онлайн-уроки Банка России</a:t>
            </a:r>
            <a:endParaRPr lang="ru-RU" sz="18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66D65-56B4-FF47-A2F0-B0D347877B0D}"/>
              </a:ext>
            </a:extLst>
          </p:cNvPr>
          <p:cNvSpPr txBox="1"/>
          <p:nvPr/>
        </p:nvSpPr>
        <p:spPr>
          <a:xfrm>
            <a:off x="1098121" y="4230173"/>
            <a:ext cx="178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D7E0D"/>
                </a:solidFill>
              </a:rPr>
              <a:t>4 764 443</a:t>
            </a:r>
            <a:endParaRPr lang="ru-RU" sz="2800" b="1" dirty="0">
              <a:solidFill>
                <a:srgbClr val="FD7E0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BB549-75ED-2E49-AAAD-72DE15808DED}"/>
              </a:ext>
            </a:extLst>
          </p:cNvPr>
          <p:cNvSpPr txBox="1"/>
          <p:nvPr/>
        </p:nvSpPr>
        <p:spPr>
          <a:xfrm>
            <a:off x="1098121" y="4072456"/>
            <a:ext cx="933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Просмотры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08333-DE71-B14A-9326-9D76834DE2DE}"/>
              </a:ext>
            </a:extLst>
          </p:cNvPr>
          <p:cNvSpPr txBox="1"/>
          <p:nvPr/>
        </p:nvSpPr>
        <p:spPr>
          <a:xfrm>
            <a:off x="3777002" y="4230173"/>
            <a:ext cx="157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D7E0D"/>
                </a:solidFill>
              </a:rPr>
              <a:t>269 075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E66EF-DF4E-5A4C-9889-E61ADA4354C9}"/>
              </a:ext>
            </a:extLst>
          </p:cNvPr>
          <p:cNvSpPr txBox="1"/>
          <p:nvPr/>
        </p:nvSpPr>
        <p:spPr>
          <a:xfrm>
            <a:off x="3777002" y="4072456"/>
            <a:ext cx="109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Уроки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8E6EB-0375-634A-9085-34D4FD7C3D2C}"/>
              </a:ext>
            </a:extLst>
          </p:cNvPr>
          <p:cNvSpPr txBox="1"/>
          <p:nvPr/>
        </p:nvSpPr>
        <p:spPr>
          <a:xfrm>
            <a:off x="6181637" y="4230173"/>
            <a:ext cx="94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D7E0D"/>
                </a:solidFill>
              </a:rPr>
              <a:t>991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132574-B628-EF48-BAA6-1C6E4257634A}"/>
              </a:ext>
            </a:extLst>
          </p:cNvPr>
          <p:cNvSpPr txBox="1"/>
          <p:nvPr/>
        </p:nvSpPr>
        <p:spPr>
          <a:xfrm>
            <a:off x="6181636" y="4072456"/>
            <a:ext cx="1099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Эфиры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84417BB-2622-FA42-B534-146E4C271AC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95742" y="4229201"/>
            <a:ext cx="360000" cy="3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C054805-FD8D-5B45-A73B-E978540B950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26341" y="4210955"/>
            <a:ext cx="360000" cy="360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550050" y="1316249"/>
            <a:ext cx="41210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Wingdings" panose="05000000000000000000" pitchFamily="2" charset="2"/>
              <a:buChar char="q"/>
            </a:pPr>
            <a:r>
              <a:rPr lang="ru-RU" sz="1200" b="1" dirty="0"/>
              <a:t>Доступность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/>
              <a:t>Подключиться могут школьники на территории всей страны, от Калининграда до Петропавловска-Камчатского </a:t>
            </a:r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Wingdings" panose="05000000000000000000" pitchFamily="2" charset="2"/>
              <a:buChar char="q"/>
            </a:pPr>
            <a:r>
              <a:rPr lang="ru-RU" sz="1200" b="1" dirty="0"/>
              <a:t>Интеграция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/>
              <a:t>Темы </a:t>
            </a:r>
            <a:r>
              <a:rPr lang="ru-RU" sz="1200" dirty="0"/>
              <a:t>соответствуют</a:t>
            </a:r>
            <a:r>
              <a:rPr lang="ru-RU" sz="1000" dirty="0"/>
              <a:t> учебникам по финансовой грамотности, что позволяет легко встраивать их в школьную программу</a:t>
            </a:r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Wingdings" panose="05000000000000000000" pitchFamily="2" charset="2"/>
              <a:buChar char="q"/>
            </a:pPr>
            <a:r>
              <a:rPr lang="ru-RU" sz="1200" b="1" dirty="0"/>
              <a:t>Живые коммуникации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/>
              <a:t>Возможность задать вопрос и получить ответы в прямом эфире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940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7054EFD-9CC0-DD9F-8505-CA0F6880267E}"/>
              </a:ext>
            </a:extLst>
          </p:cNvPr>
          <p:cNvSpPr/>
          <p:nvPr/>
        </p:nvSpPr>
        <p:spPr>
          <a:xfrm>
            <a:off x="2984388" y="4015637"/>
            <a:ext cx="2363798" cy="763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7" y="316524"/>
            <a:ext cx="6118946" cy="426244"/>
          </a:xfrm>
        </p:spPr>
        <p:txBody>
          <a:bodyPr>
            <a:noAutofit/>
          </a:bodyPr>
          <a:lstStyle/>
          <a:p>
            <a:r>
              <a:rPr lang="ru-RU" dirty="0" smtClean="0"/>
              <a:t>Участие образовательных организаций Приморского края в онлайн-уроках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786692"/>
              </p:ext>
            </p:extLst>
          </p:nvPr>
        </p:nvGraphicFramePr>
        <p:xfrm>
          <a:off x="240940" y="1910236"/>
          <a:ext cx="4026260" cy="301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981951"/>
              </p:ext>
            </p:extLst>
          </p:nvPr>
        </p:nvGraphicFramePr>
        <p:xfrm>
          <a:off x="4754187" y="1910236"/>
          <a:ext cx="4143591" cy="301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350" y="918797"/>
            <a:ext cx="432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Количество образовательных организаций, принявших участие в </a:t>
            </a:r>
            <a:r>
              <a:rPr lang="ru-RU" dirty="0"/>
              <a:t>онлайн-уроках по итогам 2021 года и на текущий момент 2022 года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54187" y="918797"/>
            <a:ext cx="41435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Количество образовательных организаций, принявших участие </a:t>
            </a:r>
            <a:r>
              <a:rPr lang="ru-RU" dirty="0"/>
              <a:t>в весенней сессии </a:t>
            </a:r>
            <a:r>
              <a:rPr lang="ru-RU" dirty="0" smtClean="0"/>
              <a:t>                      2021 </a:t>
            </a:r>
            <a:r>
              <a:rPr lang="ru-RU" dirty="0"/>
              <a:t>и 2022 </a:t>
            </a:r>
            <a:r>
              <a:rPr lang="ru-RU" dirty="0" smtClean="0"/>
              <a:t>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9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7054EFD-9CC0-DD9F-8505-CA0F6880267E}"/>
              </a:ext>
            </a:extLst>
          </p:cNvPr>
          <p:cNvSpPr/>
          <p:nvPr/>
        </p:nvSpPr>
        <p:spPr>
          <a:xfrm>
            <a:off x="2984388" y="4015637"/>
            <a:ext cx="2363798" cy="763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640" y="330666"/>
            <a:ext cx="4327294" cy="426244"/>
          </a:xfrm>
        </p:spPr>
        <p:txBody>
          <a:bodyPr>
            <a:noAutofit/>
          </a:bodyPr>
          <a:lstStyle/>
          <a:p>
            <a:r>
              <a:rPr lang="ru-RU" dirty="0" smtClean="0"/>
              <a:t>Участие школ Приморского края в онлайн-уроках Банка России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" y="1600653"/>
            <a:ext cx="3015739" cy="3028437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218046" y="2536005"/>
            <a:ext cx="265747" cy="232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2" y="1600652"/>
            <a:ext cx="3015739" cy="3028437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506653" y="2452809"/>
            <a:ext cx="1331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 принимали участие в онлайн</a:t>
            </a:r>
            <a:r>
              <a:rPr lang="en-US" sz="1100" dirty="0" smtClean="0"/>
              <a:t>-</a:t>
            </a:r>
            <a:r>
              <a:rPr lang="ru-RU" sz="1100" dirty="0" smtClean="0"/>
              <a:t>уроках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8046" y="3125565"/>
            <a:ext cx="265747" cy="232923"/>
          </a:xfrm>
          <a:prstGeom prst="rect">
            <a:avLst/>
          </a:prstGeom>
          <a:solidFill>
            <a:srgbClr val="99D9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5700" y="3114872"/>
            <a:ext cx="1331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1-33 %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18046" y="3449074"/>
            <a:ext cx="265747" cy="232923"/>
          </a:xfrm>
          <a:prstGeom prst="rect">
            <a:avLst/>
          </a:prstGeom>
          <a:solidFill>
            <a:srgbClr val="00A2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5700" y="3438381"/>
            <a:ext cx="1331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33-65 %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218046" y="3782011"/>
            <a:ext cx="265747" cy="232923"/>
          </a:xfrm>
          <a:prstGeom prst="rect">
            <a:avLst/>
          </a:prstGeom>
          <a:solidFill>
            <a:srgbClr val="3F48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5700" y="3771318"/>
            <a:ext cx="1331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66-100 %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291" y="1104301"/>
            <a:ext cx="30146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итогам 2021 года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26591" y="1079857"/>
            <a:ext cx="3948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предварительным итогам весенней сессии </a:t>
            </a:r>
          </a:p>
          <a:p>
            <a:pPr algn="ctr"/>
            <a:r>
              <a:rPr lang="ru-RU" dirty="0" smtClean="0"/>
              <a:t>(24 января – 22 апреля) 2022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5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303850"/>
            <a:ext cx="6118946" cy="4262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Как принять участие в онлайн-уроках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641" t="36168" r="16667" b="45370"/>
          <a:stretch/>
        </p:blipFill>
        <p:spPr>
          <a:xfrm>
            <a:off x="211015" y="973602"/>
            <a:ext cx="8740103" cy="1340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211015" y="2435519"/>
            <a:ext cx="1831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b="1" dirty="0" smtClean="0"/>
              <a:t>Шаг 1</a:t>
            </a:r>
          </a:p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dirty="0" smtClean="0"/>
              <a:t>Выбрать тему, дату и время урока на сайте </a:t>
            </a:r>
            <a:r>
              <a:rPr lang="en-US" sz="1200" b="1" dirty="0" smtClean="0"/>
              <a:t>https://dni-fg.ru</a:t>
            </a:r>
            <a:endParaRPr lang="ru-RU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2588454" y="2435519"/>
            <a:ext cx="18311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b="1" dirty="0" smtClean="0"/>
              <a:t>Шаг 2</a:t>
            </a:r>
          </a:p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dirty="0" smtClean="0"/>
              <a:t>Провести урок в классе</a:t>
            </a:r>
            <a:endParaRPr lang="ru-RU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4973512" y="2435519"/>
            <a:ext cx="1831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b="1" dirty="0" smtClean="0"/>
              <a:t>Шаг 3 </a:t>
            </a:r>
          </a:p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dirty="0" smtClean="0"/>
              <a:t>Отправить организаторам заполненную форму отзыва об уроке</a:t>
            </a:r>
            <a:endParaRPr lang="ru-RU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7325046" y="2435519"/>
            <a:ext cx="18311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b="1" dirty="0" smtClean="0"/>
              <a:t>Шаг 4 </a:t>
            </a:r>
          </a:p>
          <a:p>
            <a:pPr>
              <a:spcBef>
                <a:spcPts val="1200"/>
              </a:spcBef>
              <a:buClr>
                <a:srgbClr val="0661FD"/>
              </a:buClr>
            </a:pPr>
            <a:r>
              <a:rPr lang="ru-RU" sz="1200" dirty="0" smtClean="0"/>
              <a:t>После обработки формы отзыва система сформирует сертификат и отправит его Вам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968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4"/>
          <p:cNvPicPr/>
          <p:nvPr/>
        </p:nvPicPr>
        <p:blipFill rotWithShape="1">
          <a:blip r:embed="rId3" cstate="print"/>
          <a:srcRect r="10907"/>
          <a:stretch/>
        </p:blipFill>
        <p:spPr>
          <a:xfrm>
            <a:off x="4655998" y="0"/>
            <a:ext cx="4538327" cy="51435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015" y="353617"/>
            <a:ext cx="3041237" cy="4262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Игры по финансовой</a:t>
            </a:r>
            <a:br>
              <a:rPr lang="ru-RU" sz="2000" dirty="0" smtClean="0"/>
            </a:br>
            <a:r>
              <a:rPr lang="ru-RU" dirty="0" smtClean="0"/>
              <a:t>грамотности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0D252F-586B-D24B-970F-BBC3C3545FDF}"/>
              </a:ext>
            </a:extLst>
          </p:cNvPr>
          <p:cNvSpPr txBox="1"/>
          <p:nvPr/>
        </p:nvSpPr>
        <p:spPr>
          <a:xfrm>
            <a:off x="410964" y="1047030"/>
            <a:ext cx="38940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Интеграция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 smtClean="0"/>
              <a:t>Игровая форма позволяет закрепить знания, полученные на уроках финансовой грамотности</a:t>
            </a:r>
            <a:endParaRPr lang="ru-RU" sz="1000" dirty="0"/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Один </a:t>
            </a:r>
            <a:r>
              <a:rPr lang="ru-RU" sz="1200" b="1" dirty="0" err="1" smtClean="0"/>
              <a:t>игротехник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 smtClean="0"/>
              <a:t>Игры могут проводиться силами одного </a:t>
            </a:r>
            <a:r>
              <a:rPr lang="ru-RU" sz="1000" dirty="0" err="1" smtClean="0"/>
              <a:t>игротехника</a:t>
            </a:r>
            <a:r>
              <a:rPr lang="ru-RU" sz="1000" dirty="0" smtClean="0"/>
              <a:t>, с привлечением двух-трех помощников из числа детей</a:t>
            </a:r>
            <a:endParaRPr lang="ru-RU" sz="1000" dirty="0"/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Простота освоения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 smtClean="0"/>
              <a:t>Сценарии содержат подробное описание хода игры, ролей и возможные игровые диалоги</a:t>
            </a:r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Доступный реквизит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 smtClean="0"/>
              <a:t>Игры не требуют дорогостоящего или сложного реквизита</a:t>
            </a:r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Специальные знания не требуются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 smtClean="0"/>
              <a:t>Информации в сценарии достаточно, чтобы </a:t>
            </a:r>
            <a:r>
              <a:rPr lang="ru-RU" sz="1000" dirty="0" err="1" smtClean="0"/>
              <a:t>игротехник</a:t>
            </a:r>
            <a:r>
              <a:rPr lang="ru-RU" sz="1000" dirty="0" smtClean="0"/>
              <a:t> мог провести игру по предложенной тематике</a:t>
            </a:r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r>
              <a:rPr lang="ru-RU" sz="1200" b="1" dirty="0" smtClean="0"/>
              <a:t>Методическое сопровождение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000" dirty="0" smtClean="0"/>
              <a:t>Организаторы регулярно проводят методические </a:t>
            </a:r>
            <a:r>
              <a:rPr lang="ru-RU" sz="1000" dirty="0" err="1" smtClean="0"/>
              <a:t>вебинары</a:t>
            </a:r>
            <a:r>
              <a:rPr lang="ru-RU" sz="1000" dirty="0" smtClean="0"/>
              <a:t> и оперативно отвечают на вопросы</a:t>
            </a:r>
            <a:endParaRPr lang="ru-RU" sz="1200" dirty="0"/>
          </a:p>
          <a:p>
            <a:pPr>
              <a:spcBef>
                <a:spcPts val="1200"/>
              </a:spcBef>
              <a:buClr>
                <a:srgbClr val="0661FD"/>
              </a:buClr>
            </a:pPr>
            <a:endParaRPr lang="ru-RU" sz="1200" dirty="0"/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endParaRPr lang="ru-RU" sz="1200" dirty="0" smtClean="0"/>
          </a:p>
          <a:p>
            <a:pPr marL="285750" indent="-285750">
              <a:spcBef>
                <a:spcPts val="1200"/>
              </a:spcBef>
              <a:buClr>
                <a:srgbClr val="0661FD"/>
              </a:buClr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03435" y="4433104"/>
            <a:ext cx="4043452" cy="5440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hlinkClick r:id="rId4"/>
              </a:rPr>
              <a:t>https://doligra.ru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Игры по финансовой грамотности</a:t>
            </a:r>
            <a:endParaRPr lang="ru-RU" sz="2000" dirty="0"/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9AE4110-9301-95F3-C84F-F00720EDA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C67ED4E-0E79-BD44-9B0D-25CCD920307A}"/>
              </a:ext>
            </a:extLst>
          </p:cNvPr>
          <p:cNvSpPr/>
          <p:nvPr/>
        </p:nvSpPr>
        <p:spPr>
          <a:xfrm>
            <a:off x="6080760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066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AB3AC0B-DB79-A540-A415-422F60BDEB03}"/>
              </a:ext>
            </a:extLst>
          </p:cNvPr>
          <p:cNvSpPr/>
          <p:nvPr/>
        </p:nvSpPr>
        <p:spPr>
          <a:xfrm>
            <a:off x="3273036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45A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66206CA-84BE-F643-83E1-5256CD9A7AA4}"/>
              </a:ext>
            </a:extLst>
          </p:cNvPr>
          <p:cNvSpPr/>
          <p:nvPr/>
        </p:nvSpPr>
        <p:spPr>
          <a:xfrm>
            <a:off x="410964" y="-3261940"/>
            <a:ext cx="2660904" cy="2666000"/>
          </a:xfrm>
          <a:prstGeom prst="roundRect">
            <a:avLst>
              <a:gd name="adj" fmla="val 9048"/>
            </a:avLst>
          </a:prstGeom>
          <a:solidFill>
            <a:srgbClr val="69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object 5"/>
          <p:cNvGrpSpPr/>
          <p:nvPr/>
        </p:nvGrpSpPr>
        <p:grpSpPr>
          <a:xfrm>
            <a:off x="7073910" y="988760"/>
            <a:ext cx="1841855" cy="1895196"/>
            <a:chOff x="7546847" y="1810511"/>
            <a:chExt cx="2016760" cy="2217420"/>
          </a:xfrm>
        </p:grpSpPr>
        <p:pic>
          <p:nvPicPr>
            <p:cNvPr id="5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5803" y="1839467"/>
              <a:ext cx="1958340" cy="2159507"/>
            </a:xfrm>
            <a:prstGeom prst="rect">
              <a:avLst/>
            </a:prstGeom>
          </p:spPr>
        </p:pic>
        <p:sp>
          <p:nvSpPr>
            <p:cNvPr id="57" name="object 7"/>
            <p:cNvSpPr/>
            <p:nvPr/>
          </p:nvSpPr>
          <p:spPr>
            <a:xfrm>
              <a:off x="7561325" y="1824989"/>
              <a:ext cx="1987550" cy="2188845"/>
            </a:xfrm>
            <a:custGeom>
              <a:avLst/>
              <a:gdLst/>
              <a:ahLst/>
              <a:cxnLst/>
              <a:rect l="l" t="t" r="r" b="b"/>
              <a:pathLst>
                <a:path w="1987550" h="2188845">
                  <a:moveTo>
                    <a:pt x="0" y="2188463"/>
                  </a:moveTo>
                  <a:lnTo>
                    <a:pt x="1987296" y="2188463"/>
                  </a:lnTo>
                  <a:lnTo>
                    <a:pt x="1987296" y="0"/>
                  </a:lnTo>
                  <a:lnTo>
                    <a:pt x="0" y="0"/>
                  </a:lnTo>
                  <a:lnTo>
                    <a:pt x="0" y="2188463"/>
                  </a:lnTo>
                  <a:close/>
                </a:path>
              </a:pathLst>
            </a:custGeom>
            <a:ln w="28956">
              <a:solidFill>
                <a:srgbClr val="259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8"/>
          <p:cNvGrpSpPr/>
          <p:nvPr/>
        </p:nvGrpSpPr>
        <p:grpSpPr>
          <a:xfrm>
            <a:off x="2579978" y="946039"/>
            <a:ext cx="1775975" cy="1870774"/>
            <a:chOff x="2840735" y="1810511"/>
            <a:chExt cx="1973580" cy="2217420"/>
          </a:xfrm>
        </p:grpSpPr>
        <p:pic>
          <p:nvPicPr>
            <p:cNvPr id="5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9691" y="1839467"/>
              <a:ext cx="1915668" cy="2159507"/>
            </a:xfrm>
            <a:prstGeom prst="rect">
              <a:avLst/>
            </a:prstGeom>
          </p:spPr>
        </p:pic>
        <p:sp>
          <p:nvSpPr>
            <p:cNvPr id="60" name="object 10"/>
            <p:cNvSpPr/>
            <p:nvPr/>
          </p:nvSpPr>
          <p:spPr>
            <a:xfrm>
              <a:off x="2855213" y="1824989"/>
              <a:ext cx="1945005" cy="2188845"/>
            </a:xfrm>
            <a:custGeom>
              <a:avLst/>
              <a:gdLst/>
              <a:ahLst/>
              <a:cxnLst/>
              <a:rect l="l" t="t" r="r" b="b"/>
              <a:pathLst>
                <a:path w="1945004" h="2188845">
                  <a:moveTo>
                    <a:pt x="0" y="2188463"/>
                  </a:moveTo>
                  <a:lnTo>
                    <a:pt x="1944624" y="2188463"/>
                  </a:lnTo>
                  <a:lnTo>
                    <a:pt x="1944624" y="0"/>
                  </a:lnTo>
                  <a:lnTo>
                    <a:pt x="0" y="0"/>
                  </a:lnTo>
                  <a:lnTo>
                    <a:pt x="0" y="2188463"/>
                  </a:lnTo>
                  <a:close/>
                </a:path>
              </a:pathLst>
            </a:custGeom>
            <a:ln w="28956">
              <a:solidFill>
                <a:srgbClr val="259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29102"/>
              </p:ext>
            </p:extLst>
          </p:nvPr>
        </p:nvGraphicFramePr>
        <p:xfrm>
          <a:off x="64578" y="2914296"/>
          <a:ext cx="8995660" cy="199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baseline="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Название</a:t>
                      </a:r>
                      <a:r>
                        <a:rPr sz="1100" b="1" spc="-6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baseline="0" dirty="0">
                          <a:latin typeface="Arial"/>
                          <a:cs typeface="Arial"/>
                        </a:rPr>
                        <a:t>игры</a:t>
                      </a:r>
                      <a:endParaRPr sz="1100" baseline="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b="1" spc="-5" baseline="0" dirty="0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baseline="0" dirty="0" err="1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lang="ru-RU" sz="1200" b="1" spc="-5" baseline="0" dirty="0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5" baseline="0" dirty="0" err="1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овая</a:t>
                      </a:r>
                      <a:r>
                        <a:rPr sz="1200" b="1" spc="-40" baseline="0" dirty="0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baseline="0" dirty="0" err="1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игра</a:t>
                      </a:r>
                      <a:r>
                        <a:rPr lang="ru-RU" sz="1200" b="1" spc="-25" baseline="0" dirty="0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baseline="0" dirty="0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200" b="1" spc="-5" baseline="0" dirty="0" err="1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Отчаянные</a:t>
                      </a:r>
                      <a:r>
                        <a:rPr sz="1200" b="1" spc="-5" baseline="0" dirty="0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15" baseline="0" dirty="0" smtClean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baseline="0" dirty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домохозяйства»</a:t>
                      </a:r>
                      <a:endParaRPr sz="1200" baseline="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10" baseline="0" dirty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Финансовые</a:t>
                      </a:r>
                      <a:r>
                        <a:rPr sz="1200" b="1" baseline="0" dirty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baseline="0" dirty="0">
                          <a:solidFill>
                            <a:srgbClr val="259FA0"/>
                          </a:solidFill>
                          <a:latin typeface="Arial"/>
                          <a:cs typeface="Arial"/>
                        </a:rPr>
                        <a:t>ребусы</a:t>
                      </a:r>
                      <a:endParaRPr sz="1200" baseline="0" dirty="0">
                        <a:latin typeface="Arial"/>
                        <a:cs typeface="Arial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8044" marR="200025" indent="-6604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200" baseline="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Тема</a:t>
                      </a:r>
                      <a:endParaRPr sz="1100" baseline="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461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spc="-1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5" baseline="0" dirty="0" err="1" smtClean="0">
                          <a:latin typeface="Microsoft Sans Serif"/>
                          <a:cs typeface="Microsoft Sans Serif"/>
                        </a:rPr>
                        <a:t>Финансовые</a:t>
                      </a:r>
                      <a:r>
                        <a:rPr sz="1100" spc="-1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5" baseline="0" dirty="0">
                          <a:latin typeface="Microsoft Sans Serif"/>
                          <a:cs typeface="Microsoft Sans Serif"/>
                        </a:rPr>
                        <a:t>риски,</a:t>
                      </a:r>
                      <a:r>
                        <a:rPr sz="1100" spc="10" baseline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baseline="0" dirty="0">
                          <a:latin typeface="Microsoft Sans Serif"/>
                          <a:cs typeface="Microsoft Sans Serif"/>
                        </a:rPr>
                        <a:t>финансовые </a:t>
                      </a:r>
                      <a:r>
                        <a:rPr sz="1100" spc="-280" baseline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baseline="0" dirty="0">
                          <a:latin typeface="Microsoft Sans Serif"/>
                          <a:cs typeface="Microsoft Sans Serif"/>
                        </a:rPr>
                        <a:t>пирамиды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334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200"/>
                        </a:spcAft>
                      </a:pP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baseline="0" dirty="0" err="1" smtClean="0"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100" spc="-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baseline="0" dirty="0">
                          <a:latin typeface="Microsoft Sans Serif"/>
                          <a:cs typeface="Microsoft Sans Serif"/>
                        </a:rPr>
                        <a:t>многоуровневых </a:t>
                      </a:r>
                      <a:r>
                        <a:rPr sz="1100" spc="-15" baseline="0" dirty="0">
                          <a:latin typeface="Microsoft Sans Serif"/>
                          <a:cs typeface="Microsoft Sans Serif"/>
                        </a:rPr>
                        <a:t>задач </a:t>
                      </a:r>
                      <a:r>
                        <a:rPr sz="1100" spc="-280" baseline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baseline="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baseline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baseline="0" dirty="0" err="1">
                          <a:latin typeface="Microsoft Sans Serif"/>
                          <a:cs typeface="Microsoft Sans Serif"/>
                        </a:rPr>
                        <a:t>финансовой</a:t>
                      </a:r>
                      <a:r>
                        <a:rPr sz="1100" spc="-20" baseline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baseline="0" dirty="0" err="1" smtClean="0">
                          <a:latin typeface="Microsoft Sans Serif"/>
                          <a:cs typeface="Microsoft Sans Serif"/>
                        </a:rPr>
                        <a:t>грамотности</a:t>
                      </a:r>
                      <a:endParaRPr lang="ru-RU" sz="1100" spc="-10" baseline="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lang="ru-RU" sz="1100" spc="-5" baseline="0" dirty="0" smtClean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100" spc="-5" baseline="0" dirty="0" err="1" smtClean="0">
                          <a:latin typeface="Microsoft Sans Serif"/>
                          <a:cs typeface="Microsoft Sans Serif"/>
                        </a:rPr>
                        <a:t>оходы</a:t>
                      </a:r>
                      <a:r>
                        <a:rPr sz="1100" spc="-5" baseline="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100" spc="-45" baseline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baseline="0" dirty="0">
                          <a:latin typeface="Microsoft Sans Serif"/>
                          <a:cs typeface="Microsoft Sans Serif"/>
                        </a:rPr>
                        <a:t>расходы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636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4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Количество</a:t>
                      </a:r>
                      <a:r>
                        <a:rPr sz="1100" b="1" spc="-3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baseline="0" dirty="0">
                          <a:latin typeface="Arial"/>
                          <a:cs typeface="Arial"/>
                        </a:rPr>
                        <a:t>участников</a:t>
                      </a:r>
                      <a:endParaRPr sz="1100" baseline="0" dirty="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89000" marR="109855" indent="-771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i="0" baseline="0" dirty="0">
                          <a:latin typeface="Microsoft Sans Serif"/>
                          <a:cs typeface="Microsoft Sans Serif"/>
                        </a:rPr>
                        <a:t>От 5 </a:t>
                      </a:r>
                      <a:r>
                        <a:rPr sz="1100" i="0" spc="5" baseline="0" dirty="0">
                          <a:latin typeface="Microsoft Sans Serif"/>
                          <a:cs typeface="Microsoft Sans Serif"/>
                        </a:rPr>
                        <a:t>до </a:t>
                      </a:r>
                      <a:r>
                        <a:rPr sz="1100" i="0" baseline="0" dirty="0">
                          <a:latin typeface="Microsoft Sans Serif"/>
                          <a:cs typeface="Microsoft Sans Serif"/>
                        </a:rPr>
                        <a:t>7 </a:t>
                      </a:r>
                      <a:r>
                        <a:rPr sz="1100" i="0" spc="-20" baseline="0" dirty="0">
                          <a:latin typeface="Microsoft Sans Serif"/>
                          <a:cs typeface="Microsoft Sans Serif"/>
                        </a:rPr>
                        <a:t>команд </a:t>
                      </a:r>
                      <a:r>
                        <a:rPr sz="1100" i="0" spc="-10" baseline="0" dirty="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100" i="0" baseline="0" dirty="0">
                          <a:latin typeface="Microsoft Sans Serif"/>
                          <a:cs typeface="Microsoft Sans Serif"/>
                        </a:rPr>
                        <a:t>5 </a:t>
                      </a:r>
                      <a:r>
                        <a:rPr sz="1100" i="0" spc="-10" baseline="0" dirty="0">
                          <a:latin typeface="Microsoft Sans Serif"/>
                          <a:cs typeface="Microsoft Sans Serif"/>
                        </a:rPr>
                        <a:t>человек </a:t>
                      </a:r>
                      <a:r>
                        <a:rPr sz="1100" i="0" baseline="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100" i="0" spc="-280" baseline="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i="0" spc="-20" baseline="0" dirty="0">
                          <a:latin typeface="Microsoft Sans Serif"/>
                          <a:cs typeface="Microsoft Sans Serif"/>
                        </a:rPr>
                        <a:t>команде</a:t>
                      </a:r>
                      <a:endParaRPr sz="1100" i="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100" spc="-5" baseline="0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0" baseline="0" dirty="0">
                          <a:latin typeface="Microsoft Sans Serif"/>
                          <a:cs typeface="Microsoft Sans Serif"/>
                        </a:rPr>
                        <a:t> ограниченно</a:t>
                      </a:r>
                      <a:endParaRPr sz="1100" baseline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636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0005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baseline="0" dirty="0" smtClean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lang="ru-RU" sz="1100" baseline="0" dirty="0" smtClean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100" baseline="0" dirty="0" smtClean="0">
                          <a:latin typeface="Microsoft Sans Serif"/>
                          <a:cs typeface="Microsoft Sans Serif"/>
                        </a:rPr>
                        <a:t>7 </a:t>
                      </a:r>
                      <a:r>
                        <a:rPr sz="1100" spc="-20" baseline="0" dirty="0" err="1" smtClean="0">
                          <a:latin typeface="Microsoft Sans Serif"/>
                          <a:cs typeface="Microsoft Sans Serif"/>
                        </a:rPr>
                        <a:t>команд</a:t>
                      </a:r>
                      <a:r>
                        <a:rPr lang="ru-RU" sz="1100" spc="-2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10" baseline="0" dirty="0" smtClean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1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aseline="0" dirty="0" smtClean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lang="ru-RU" sz="1100" baseline="0" dirty="0" smtClean="0">
                          <a:latin typeface="Microsoft Sans Serif"/>
                          <a:cs typeface="Microsoft Sans Serif"/>
                        </a:rPr>
                        <a:t> до </a:t>
                      </a:r>
                      <a:r>
                        <a:rPr sz="1100" baseline="0" dirty="0" smtClean="0">
                          <a:latin typeface="Microsoft Sans Serif"/>
                          <a:cs typeface="Microsoft Sans Serif"/>
                        </a:rPr>
                        <a:t>5 </a:t>
                      </a:r>
                      <a:r>
                        <a:rPr sz="1100" spc="-28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baseline="0" dirty="0" err="1" smtClean="0">
                          <a:latin typeface="Microsoft Sans Serif"/>
                          <a:cs typeface="Microsoft Sans Serif"/>
                        </a:rPr>
                        <a:t>человек</a:t>
                      </a:r>
                      <a:r>
                        <a:rPr sz="1100" spc="-1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aseline="0" dirty="0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baseline="0" dirty="0">
                          <a:latin typeface="Microsoft Sans Serif"/>
                          <a:cs typeface="Microsoft Sans Serif"/>
                        </a:rPr>
                        <a:t>команде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100" b="1" spc="-5" baseline="0" dirty="0">
                          <a:latin typeface="Arial"/>
                          <a:cs typeface="Arial"/>
                        </a:rPr>
                        <a:t>Возраст</a:t>
                      </a:r>
                      <a:r>
                        <a:rPr sz="1100" b="1" spc="-2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baseline="0" dirty="0">
                          <a:latin typeface="Arial"/>
                          <a:cs typeface="Arial"/>
                        </a:rPr>
                        <a:t>участников</a:t>
                      </a:r>
                      <a:endParaRPr sz="1100" baseline="0" dirty="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100" spc="-5" baseline="0" dirty="0" smtClean="0">
                          <a:latin typeface="Microsoft Sans Serif"/>
                          <a:cs typeface="Microsoft Sans Serif"/>
                        </a:rPr>
                        <a:t>13-16 </a:t>
                      </a:r>
                      <a:r>
                        <a:rPr sz="1100" baseline="0" dirty="0" err="1" smtClean="0"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100" baseline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100" spc="-5" baseline="0" dirty="0" smtClean="0">
                          <a:latin typeface="Microsoft Sans Serif"/>
                          <a:cs typeface="Microsoft Sans Serif"/>
                        </a:rPr>
                        <a:t>9-15</a:t>
                      </a:r>
                      <a:r>
                        <a:rPr sz="1100" spc="-4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aseline="0" dirty="0">
                          <a:latin typeface="Microsoft Sans Serif"/>
                          <a:cs typeface="Microsoft Sans Serif"/>
                        </a:rPr>
                        <a:t>лет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en-US" sz="1100" baseline="0" dirty="0" smtClean="0">
                          <a:latin typeface="Microsoft Sans Serif"/>
                          <a:cs typeface="Microsoft Sans Serif"/>
                        </a:rPr>
                        <a:t>6-8</a:t>
                      </a:r>
                      <a:r>
                        <a:rPr sz="1100" spc="-1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baseline="0" dirty="0">
                          <a:latin typeface="Microsoft Sans Serif"/>
                          <a:cs typeface="Microsoft Sans Serif"/>
                        </a:rPr>
                        <a:t>лет</a:t>
                      </a: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2" name="object 12"/>
          <p:cNvGrpSpPr/>
          <p:nvPr/>
        </p:nvGrpSpPr>
        <p:grpSpPr>
          <a:xfrm>
            <a:off x="4785051" y="970468"/>
            <a:ext cx="1847074" cy="1895196"/>
            <a:chOff x="5169408" y="1810511"/>
            <a:chExt cx="2022475" cy="2217420"/>
          </a:xfrm>
        </p:grpSpPr>
        <p:pic>
          <p:nvPicPr>
            <p:cNvPr id="6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6416" y="1877520"/>
              <a:ext cx="1883575" cy="2092915"/>
            </a:xfrm>
            <a:prstGeom prst="rect">
              <a:avLst/>
            </a:prstGeom>
          </p:spPr>
        </p:pic>
        <p:sp>
          <p:nvSpPr>
            <p:cNvPr id="64" name="object 14"/>
            <p:cNvSpPr/>
            <p:nvPr/>
          </p:nvSpPr>
          <p:spPr>
            <a:xfrm>
              <a:off x="5183886" y="1824989"/>
              <a:ext cx="1993900" cy="2188845"/>
            </a:xfrm>
            <a:custGeom>
              <a:avLst/>
              <a:gdLst/>
              <a:ahLst/>
              <a:cxnLst/>
              <a:rect l="l" t="t" r="r" b="b"/>
              <a:pathLst>
                <a:path w="1993900" h="2188845">
                  <a:moveTo>
                    <a:pt x="0" y="2188463"/>
                  </a:moveTo>
                  <a:lnTo>
                    <a:pt x="1993391" y="2188463"/>
                  </a:lnTo>
                  <a:lnTo>
                    <a:pt x="1993391" y="0"/>
                  </a:lnTo>
                  <a:lnTo>
                    <a:pt x="0" y="0"/>
                  </a:lnTo>
                  <a:lnTo>
                    <a:pt x="0" y="2188463"/>
                  </a:lnTo>
                  <a:close/>
                </a:path>
              </a:pathLst>
            </a:custGeom>
            <a:ln w="28956">
              <a:solidFill>
                <a:srgbClr val="259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15"/>
          <p:cNvGrpSpPr/>
          <p:nvPr/>
        </p:nvGrpSpPr>
        <p:grpSpPr>
          <a:xfrm>
            <a:off x="10032168" y="-3037650"/>
            <a:ext cx="1943100" cy="2217420"/>
            <a:chOff x="9851135" y="1810511"/>
            <a:chExt cx="1943100" cy="2217420"/>
          </a:xfrm>
        </p:grpSpPr>
        <p:pic>
          <p:nvPicPr>
            <p:cNvPr id="6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0091" y="1839467"/>
              <a:ext cx="1885188" cy="2159507"/>
            </a:xfrm>
            <a:prstGeom prst="rect">
              <a:avLst/>
            </a:prstGeom>
          </p:spPr>
        </p:pic>
        <p:sp>
          <p:nvSpPr>
            <p:cNvPr id="67" name="object 17"/>
            <p:cNvSpPr/>
            <p:nvPr/>
          </p:nvSpPr>
          <p:spPr>
            <a:xfrm>
              <a:off x="9865613" y="1824989"/>
              <a:ext cx="1914525" cy="2188845"/>
            </a:xfrm>
            <a:custGeom>
              <a:avLst/>
              <a:gdLst/>
              <a:ahLst/>
              <a:cxnLst/>
              <a:rect l="l" t="t" r="r" b="b"/>
              <a:pathLst>
                <a:path w="1914525" h="2188845">
                  <a:moveTo>
                    <a:pt x="0" y="2188463"/>
                  </a:moveTo>
                  <a:lnTo>
                    <a:pt x="1914144" y="2188463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2188463"/>
                  </a:lnTo>
                  <a:close/>
                </a:path>
              </a:pathLst>
            </a:custGeom>
            <a:ln w="28956">
              <a:solidFill>
                <a:srgbClr val="259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039022" y="2900916"/>
            <a:ext cx="188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8A7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Настольная игра «Шаги к успеху»</a:t>
            </a:r>
            <a:endParaRPr lang="ru-RU" sz="1200" b="1" dirty="0">
              <a:solidFill>
                <a:srgbClr val="38A7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1276</Words>
  <Application>Microsoft Office PowerPoint</Application>
  <PresentationFormat>Экран (16:9)</PresentationFormat>
  <Paragraphs>267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Microsoft Sans Serif</vt:lpstr>
      <vt:lpstr>Palatino</vt:lpstr>
      <vt:lpstr>Tahoma</vt:lpstr>
      <vt:lpstr>Times New Roman</vt:lpstr>
      <vt:lpstr>Wingdings</vt:lpstr>
      <vt:lpstr>Office Theme</vt:lpstr>
      <vt:lpstr>Тема Office</vt:lpstr>
      <vt:lpstr>1_Тема Office</vt:lpstr>
      <vt:lpstr>Презентация PowerPoint</vt:lpstr>
      <vt:lpstr>Федеральные государственные образовательные стандарты</vt:lpstr>
      <vt:lpstr>Учебно-методические материалы для педагогов и обучающихся всех уровней образования</vt:lpstr>
      <vt:lpstr>Онлайн-уроки Банка России</vt:lpstr>
      <vt:lpstr>Участие образовательных организаций Приморского края в онлайн-уроках</vt:lpstr>
      <vt:lpstr>Участие школ Приморского края в онлайн-уроках Банка России</vt:lpstr>
      <vt:lpstr>Как принять участие в онлайн-уроках</vt:lpstr>
      <vt:lpstr>Игры по финансовой грамотности</vt:lpstr>
      <vt:lpstr>Игры по финансовой грамотности</vt:lpstr>
      <vt:lpstr>Игры по финансовой грамотности</vt:lpstr>
      <vt:lpstr>Участники проекта «Игры по финансовой грамотности» в Приморском крае</vt:lpstr>
      <vt:lpstr>Как принять участие в проекте                       «Игры по финансовой грамотности»</vt:lpstr>
      <vt:lpstr>Онлайн-занятия по финансовой грамотности для старшего поколения</vt:lpstr>
      <vt:lpstr>Онлайн-проекты Банка России</vt:lpstr>
      <vt:lpstr>Дальневосточные методические вебинары</vt:lpstr>
      <vt:lpstr>Дальневосточный методический вебинар «Внедрение финансовой грамотности в образовательный процесс»</vt:lpstr>
      <vt:lpstr>ММСО-2022</vt:lpstr>
      <vt:lpstr>«Финансовая культура» и соцсети</vt:lpstr>
      <vt:lpstr>Материалы по финансовой грамотности в помощь педагогу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Ефимук Всеволод Сергеевич</cp:lastModifiedBy>
  <cp:revision>117</cp:revision>
  <dcterms:created xsi:type="dcterms:W3CDTF">2021-07-20T05:15:33Z</dcterms:created>
  <dcterms:modified xsi:type="dcterms:W3CDTF">2022-04-28T07:14:09Z</dcterms:modified>
</cp:coreProperties>
</file>