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68" r:id="rId3"/>
    <p:sldId id="279" r:id="rId4"/>
    <p:sldId id="280" r:id="rId5"/>
    <p:sldId id="282" r:id="rId6"/>
    <p:sldId id="283" r:id="rId7"/>
    <p:sldId id="284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3281"/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1212" y="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79E30E-90E9-4B8F-803C-99E14AE8A84F}" type="datetimeFigureOut">
              <a:rPr lang="ru-RU" smtClean="0"/>
              <a:t>06.06.2022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6237D-B8C5-4B22-9FA8-05011A992C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3089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9012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BBAAFF-5DA9-4695-8650-3AC011808BA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5666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BBAAFF-5DA9-4695-8650-3AC011808BA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1574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BBAAFF-5DA9-4695-8650-3AC011808BA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78938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Автор и дата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Автор и дата</a:t>
            </a:r>
          </a:p>
        </p:txBody>
      </p:sp>
      <p:sp>
        <p:nvSpPr>
          <p:cNvPr id="12" name="Заголовок презентации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Заголовок презентации</a:t>
            </a:r>
          </a:p>
        </p:txBody>
      </p:sp>
      <p:sp>
        <p:nvSpPr>
          <p:cNvPr id="13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Подзаголовок презентации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1225096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с иконками в фон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E7D4F1B-2BC3-4D14-B963-614665D9619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95" t="7303"/>
          <a:stretch/>
        </p:blipFill>
        <p:spPr>
          <a:xfrm>
            <a:off x="6838428" y="1053679"/>
            <a:ext cx="5369989" cy="5804323"/>
          </a:xfrm>
          <a:prstGeom prst="rect">
            <a:avLst/>
          </a:prstGeom>
        </p:spPr>
      </p:pic>
      <p:sp>
        <p:nvSpPr>
          <p:cNvPr id="6" name="Содержимое 2">
            <a:extLst>
              <a:ext uri="{FF2B5EF4-FFF2-40B4-BE49-F238E27FC236}">
                <a16:creationId xmlns:a16="http://schemas.microsoft.com/office/drawing/2014/main" id="{2A0C337A-D041-4D4B-B69B-6C5959BC1C56}"/>
              </a:ext>
            </a:extLst>
          </p:cNvPr>
          <p:cNvSpPr txBox="1">
            <a:spLocks/>
          </p:cNvSpPr>
          <p:nvPr userDrawn="1"/>
        </p:nvSpPr>
        <p:spPr>
          <a:xfrm>
            <a:off x="10843828" y="6433921"/>
            <a:ext cx="1164206" cy="326623"/>
          </a:xfrm>
          <a:prstGeom prst="rect">
            <a:avLst/>
          </a:prstGeom>
        </p:spPr>
        <p:txBody>
          <a:bodyPr vert="horz" lIns="104271" tIns="52135" rIns="104271" bIns="52135" rtlCol="0">
            <a:noAutofit/>
          </a:bodyPr>
          <a:lstStyle>
            <a:lvl1pPr marL="370092" indent="-370092" algn="l" defTabSz="98691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4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1866" indent="-308410" algn="l" defTabSz="98691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0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33640" indent="-246728" algn="l" defTabSz="98691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5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27096" indent="-246728" algn="l" defTabSz="98691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1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20552" indent="-246728" algn="l" defTabSz="98691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1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14008" indent="-246728" algn="l" defTabSz="98691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1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7464" indent="-246728" algn="l" defTabSz="98691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1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00920" indent="-246728" algn="l" defTabSz="98691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1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94376" indent="-246728" algn="l" defTabSz="98691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1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8691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fld id="{6CA9F830-AB22-4816-AA96-B85E8087DFB6}" type="slidenum">
              <a:rPr kumimoji="0" lang="ru-RU" sz="17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 "/>
                <a:ea typeface="Verdana" pitchFamily="34" charset="0"/>
                <a:cs typeface="+mn-cs"/>
              </a:rPr>
              <a:pPr marL="0" marR="0" lvl="0" indent="0" algn="r" defTabSz="986912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t>‹#›</a:t>
            </a:fld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Arial 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099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BBAAFF-5DA9-4695-8650-3AC011808BA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9506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BBAAFF-5DA9-4695-8650-3AC011808BA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1287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BBAAFF-5DA9-4695-8650-3AC011808BA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8886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BBAAFF-5DA9-4695-8650-3AC011808BA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2177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BBAAFF-5DA9-4695-8650-3AC011808BA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739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BBAAFF-5DA9-4695-8650-3AC011808BA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7186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BBAAFF-5DA9-4695-8650-3AC011808BA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2668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BBAAFF-5DA9-4695-8650-3AC011808BA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9013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BBAAFF-5DA9-4695-8650-3AC011808BA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7283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4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microsoft.com/office/2007/relationships/hdphoto" Target="../media/hdphoto3.wdp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microsoft.com/office/2007/relationships/hdphoto" Target="../media/hdphoto4.wdp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328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https://st49.stpulscen.ru/images/product/262/936/269_bi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74156" y="-8355"/>
            <a:ext cx="8452994" cy="6866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Фигура">
            <a:extLst>
              <a:ext uri="{FF2B5EF4-FFF2-40B4-BE49-F238E27FC236}">
                <a16:creationId xmlns:a16="http://schemas.microsoft.com/office/drawing/2014/main" id="{C3B488C4-6873-B540-8A56-284D0401DB0F}"/>
              </a:ext>
            </a:extLst>
          </p:cNvPr>
          <p:cNvSpPr/>
          <p:nvPr/>
        </p:nvSpPr>
        <p:spPr>
          <a:xfrm>
            <a:off x="1" y="-1"/>
            <a:ext cx="8107327" cy="692612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16965" y="21600"/>
                </a:lnTo>
                <a:lnTo>
                  <a:pt x="21600" y="10800"/>
                </a:lnTo>
                <a:lnTo>
                  <a:pt x="16965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Helvetica Neue Medium"/>
            </a:endParaRPr>
          </a:p>
        </p:txBody>
      </p:sp>
      <p:sp>
        <p:nvSpPr>
          <p:cNvPr id="14" name="Фигура">
            <a:extLst>
              <a:ext uri="{FF2B5EF4-FFF2-40B4-BE49-F238E27FC236}">
                <a16:creationId xmlns:a16="http://schemas.microsoft.com/office/drawing/2014/main" id="{788C4569-BF6A-2746-B83D-50BB950F1DF1}"/>
              </a:ext>
            </a:extLst>
          </p:cNvPr>
          <p:cNvSpPr/>
          <p:nvPr/>
        </p:nvSpPr>
        <p:spPr>
          <a:xfrm>
            <a:off x="0" y="-1"/>
            <a:ext cx="7772400" cy="692612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16667" y="21600"/>
                </a:lnTo>
                <a:lnTo>
                  <a:pt x="21600" y="10800"/>
                </a:lnTo>
                <a:lnTo>
                  <a:pt x="16667" y="0"/>
                </a:lnTo>
                <a:lnTo>
                  <a:pt x="0" y="0"/>
                </a:lnTo>
                <a:close/>
              </a:path>
            </a:pathLst>
          </a:custGeom>
          <a:solidFill>
            <a:srgbClr val="1B328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1200" cap="none" spc="0" normalizeH="0" baseline="0" noProof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Helvetica Neue Medium"/>
            </a:endParaRPr>
          </a:p>
        </p:txBody>
      </p:sp>
      <p:sp>
        <p:nvSpPr>
          <p:cNvPr id="183" name="Еще больше  новых брендов"/>
          <p:cNvSpPr txBox="1"/>
          <p:nvPr/>
        </p:nvSpPr>
        <p:spPr>
          <a:xfrm>
            <a:off x="483177" y="1852831"/>
            <a:ext cx="6786826" cy="39908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lvl="0">
              <a:lnSpc>
                <a:spcPct val="80000"/>
              </a:lnSpc>
              <a:defRPr sz="7000" spc="140">
                <a:solidFill>
                  <a:srgbClr val="FFFFFF"/>
                </a:solidFill>
                <a:latin typeface="Muller Light"/>
                <a:ea typeface="Muller Light"/>
                <a:cs typeface="Muller Light"/>
                <a:sym typeface="Muller Light"/>
              </a:defRPr>
            </a:pPr>
            <a:r>
              <a:rPr lang="ru-RU" sz="4000" spc="140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  <a:sym typeface="Muller Light"/>
              </a:rPr>
              <a:t>Первоочередные </a:t>
            </a:r>
            <a:r>
              <a:rPr lang="ru-RU" sz="4000" spc="140" dirty="0" smtClean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  <a:sym typeface="Muller Light"/>
              </a:rPr>
              <a:t>меры</a:t>
            </a:r>
            <a:r>
              <a:rPr lang="en-US" sz="4000" spc="140" dirty="0" smtClean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  <a:sym typeface="Muller Light"/>
              </a:rPr>
              <a:t> (</a:t>
            </a:r>
            <a:r>
              <a:rPr lang="ru-RU" sz="4000" spc="140" dirty="0" smtClean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  <a:sym typeface="Muller Light"/>
              </a:rPr>
              <a:t>шаги</a:t>
            </a:r>
            <a:r>
              <a:rPr lang="en-US" sz="4000" spc="140" dirty="0" smtClean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  <a:sym typeface="Muller Light"/>
              </a:rPr>
              <a:t>)</a:t>
            </a:r>
            <a:r>
              <a:rPr lang="ru-RU" sz="4000" spc="140" dirty="0" smtClean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  <a:sym typeface="Muller Light"/>
              </a:rPr>
              <a:t> </a:t>
            </a:r>
            <a:br>
              <a:rPr lang="ru-RU" sz="4000" spc="140" dirty="0" smtClean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  <a:sym typeface="Muller Light"/>
              </a:rPr>
            </a:br>
            <a:r>
              <a:rPr lang="ru-RU" sz="4000" spc="140" dirty="0" smtClean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  <a:sym typeface="Muller Light"/>
              </a:rPr>
              <a:t>по </a:t>
            </a:r>
            <a:r>
              <a:rPr lang="ru-RU" sz="4000" spc="140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  <a:sym typeface="Muller Light"/>
              </a:rPr>
              <a:t>организации методического сопровождения </a:t>
            </a:r>
            <a:r>
              <a:rPr lang="ru-RU" sz="4000" spc="140" dirty="0" smtClean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  <a:sym typeface="Muller Light"/>
              </a:rPr>
              <a:t>проекта </a:t>
            </a:r>
            <a:r>
              <a:rPr lang="ru-RU" sz="4000" spc="140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  <a:sym typeface="Muller Light"/>
              </a:rPr>
              <a:t>«Школа </a:t>
            </a:r>
            <a:r>
              <a:rPr lang="ru-RU" sz="4000" spc="140" dirty="0" err="1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  <a:sym typeface="Muller Light"/>
              </a:rPr>
              <a:t>Минпросвещения</a:t>
            </a:r>
            <a:r>
              <a:rPr lang="ru-RU" sz="4000" spc="140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  <a:sym typeface="Muller Light"/>
              </a:rPr>
              <a:t> России</a:t>
            </a:r>
            <a:r>
              <a:rPr lang="ru-RU" sz="4000" spc="140" dirty="0" smtClean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  <a:sym typeface="Muller Light"/>
              </a:rPr>
              <a:t>»</a:t>
            </a:r>
          </a:p>
          <a:p>
            <a:pPr>
              <a:lnSpc>
                <a:spcPct val="80000"/>
              </a:lnSpc>
              <a:defRPr sz="7000" spc="140">
                <a:solidFill>
                  <a:srgbClr val="FFFFFF"/>
                </a:solidFill>
                <a:latin typeface="Muller Light"/>
                <a:ea typeface="Muller Light"/>
                <a:cs typeface="Muller Light"/>
                <a:sym typeface="Muller Light"/>
              </a:defRPr>
            </a:pPr>
            <a:endParaRPr lang="ru-RU" sz="4000" b="1" spc="140" dirty="0" smtClean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  <a:sym typeface="Muller Light"/>
            </a:endParaRPr>
          </a:p>
          <a:p>
            <a:pPr>
              <a:lnSpc>
                <a:spcPct val="80000"/>
              </a:lnSpc>
              <a:defRPr sz="7000" spc="140">
                <a:solidFill>
                  <a:srgbClr val="FFFFFF"/>
                </a:solidFill>
                <a:latin typeface="Muller Light"/>
                <a:ea typeface="Muller Light"/>
                <a:cs typeface="Muller Light"/>
                <a:sym typeface="Muller Light"/>
              </a:defRPr>
            </a:pPr>
            <a:r>
              <a:rPr lang="ru-RU" sz="3200" b="1" spc="140" dirty="0" err="1" smtClean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  <a:sym typeface="Muller Light"/>
              </a:rPr>
              <a:t>Тараданова</a:t>
            </a:r>
            <a:r>
              <a:rPr lang="ru-RU" sz="3200" b="1" spc="140" dirty="0" smtClean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  <a:sym typeface="Muller Light"/>
              </a:rPr>
              <a:t> Ирина Ивановна</a:t>
            </a:r>
            <a:endParaRPr lang="ru-RU" sz="3200" b="1" spc="140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  <a:sym typeface="Muller Light"/>
            </a:endParaRPr>
          </a:p>
          <a:p>
            <a:pPr lvl="0">
              <a:lnSpc>
                <a:spcPct val="80000"/>
              </a:lnSpc>
              <a:defRPr sz="7000" spc="140">
                <a:solidFill>
                  <a:srgbClr val="FFFFFF"/>
                </a:solidFill>
                <a:latin typeface="Muller Light"/>
                <a:ea typeface="Muller Light"/>
                <a:cs typeface="Muller Light"/>
                <a:sym typeface="Muller Light"/>
              </a:defRPr>
            </a:pPr>
            <a:endParaRPr lang="ru-RU" sz="4000" spc="140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  <a:sym typeface="Muller Ligh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287771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BBAAFF-5DA9-4695-8650-3AC011808BA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Треугольник"/>
          <p:cNvSpPr/>
          <p:nvPr/>
        </p:nvSpPr>
        <p:spPr>
          <a:xfrm rot="16200000">
            <a:off x="6881590" y="-3884669"/>
            <a:ext cx="2651594" cy="8028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4" name="Диагональная полоса 3"/>
          <p:cNvSpPr/>
          <p:nvPr/>
        </p:nvSpPr>
        <p:spPr>
          <a:xfrm rot="952129">
            <a:off x="-176885" y="-325030"/>
            <a:ext cx="12496552" cy="3611683"/>
          </a:xfrm>
          <a:prstGeom prst="diagStripe">
            <a:avLst/>
          </a:prstGeom>
          <a:solidFill>
            <a:srgbClr val="1B328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C09C3A23-61B9-4D2B-862E-519EBDE8EC7D}"/>
              </a:ext>
            </a:extLst>
          </p:cNvPr>
          <p:cNvSpPr/>
          <p:nvPr/>
        </p:nvSpPr>
        <p:spPr>
          <a:xfrm>
            <a:off x="396209" y="3739453"/>
            <a:ext cx="2002923" cy="1963434"/>
          </a:xfrm>
          <a:prstGeom prst="ellipse">
            <a:avLst/>
          </a:prstGeom>
          <a:noFill/>
          <a:ln w="38100" cap="rnd">
            <a:solidFill>
              <a:srgbClr val="1B328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00374" y="4059450"/>
            <a:ext cx="159459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7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4112C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7</a:t>
            </a: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dirty="0" smtClean="0">
                <a:solidFill>
                  <a:srgbClr val="14112C"/>
                </a:solidFill>
                <a:latin typeface="Arial Narrow" panose="020B0606020202030204" pitchFamily="34" charset="0"/>
              </a:rPr>
              <a:t>июня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16" name="Шестиугольник 15"/>
          <p:cNvSpPr/>
          <p:nvPr/>
        </p:nvSpPr>
        <p:spPr>
          <a:xfrm rot="16200000">
            <a:off x="841848" y="1995514"/>
            <a:ext cx="1029340" cy="887362"/>
          </a:xfrm>
          <a:prstGeom prst="hexagon">
            <a:avLst>
              <a:gd name="adj" fmla="val 35345"/>
              <a:gd name="vf" fmla="val 115470"/>
            </a:avLst>
          </a:prstGeom>
          <a:noFill/>
          <a:ln w="38100"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4203" y="605235"/>
            <a:ext cx="113463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ШАГ 1. ОПРЕДЕЛЕНИЕ КУРАТОРОВ РЕГИОНОВ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886" y="2116615"/>
            <a:ext cx="574872" cy="574872"/>
          </a:xfrm>
          <a:prstGeom prst="rect">
            <a:avLst/>
          </a:prstGeom>
        </p:spPr>
      </p:pic>
      <p:sp>
        <p:nvSpPr>
          <p:cNvPr id="26" name="Шеврон 25"/>
          <p:cNvSpPr/>
          <p:nvPr/>
        </p:nvSpPr>
        <p:spPr>
          <a:xfrm>
            <a:off x="6173564" y="1800299"/>
            <a:ext cx="292669" cy="1243482"/>
          </a:xfrm>
          <a:prstGeom prst="chevron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901149" y="1843452"/>
            <a:ext cx="43362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 Narrow" panose="020B0606020202030204" pitchFamily="34" charset="0"/>
                <a:ea typeface="Calibri" panose="020F0502020204030204" pitchFamily="34" charset="0"/>
              </a:rPr>
              <a:t>Закрепление экспертов Федерального методического центра ФГАОУ ДПО «Академия </a:t>
            </a:r>
            <a:r>
              <a:rPr lang="ru-RU" dirty="0" err="1">
                <a:latin typeface="Arial Narrow" panose="020B0606020202030204" pitchFamily="34" charset="0"/>
                <a:ea typeface="Calibri" panose="020F0502020204030204" pitchFamily="34" charset="0"/>
              </a:rPr>
              <a:t>Минпросвещения</a:t>
            </a:r>
            <a:r>
              <a:rPr lang="ru-RU" dirty="0">
                <a:latin typeface="Arial Narrow" panose="020B0606020202030204" pitchFamily="34" charset="0"/>
                <a:ea typeface="Calibri" panose="020F0502020204030204" pitchFamily="34" charset="0"/>
              </a:rPr>
              <a:t> России» (кураторов) </a:t>
            </a:r>
            <a:r>
              <a:rPr lang="ru-RU" dirty="0" smtClean="0">
                <a:latin typeface="Arial Narrow" panose="020B0606020202030204" pitchFamily="34" charset="0"/>
                <a:ea typeface="Calibri" panose="020F0502020204030204" pitchFamily="34" charset="0"/>
              </a:rPr>
              <a:t/>
            </a:r>
            <a:br>
              <a:rPr lang="ru-RU" dirty="0" smtClean="0">
                <a:latin typeface="Arial Narrow" panose="020B0606020202030204" pitchFamily="34" charset="0"/>
                <a:ea typeface="Calibri" panose="020F0502020204030204" pitchFamily="34" charset="0"/>
              </a:rPr>
            </a:br>
            <a:r>
              <a:rPr lang="ru-RU" dirty="0" smtClean="0">
                <a:latin typeface="Arial Narrow" panose="020B0606020202030204" pitchFamily="34" charset="0"/>
                <a:ea typeface="Calibri" panose="020F0502020204030204" pitchFamily="34" charset="0"/>
              </a:rPr>
              <a:t>за </a:t>
            </a:r>
            <a:r>
              <a:rPr lang="ru-RU" dirty="0">
                <a:latin typeface="Arial Narrow" panose="020B0606020202030204" pitchFamily="34" charset="0"/>
                <a:ea typeface="Calibri" panose="020F0502020204030204" pitchFamily="34" charset="0"/>
              </a:rPr>
              <a:t>регионами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524626" y="2044086"/>
            <a:ext cx="3721782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dirty="0">
                <a:latin typeface="Arial Narrow" panose="020B0606020202030204" pitchFamily="34" charset="0"/>
                <a:ea typeface="Calibri" panose="020F0502020204030204" pitchFamily="34" charset="0"/>
              </a:rPr>
              <a:t>Таблица </a:t>
            </a:r>
            <a:r>
              <a:rPr lang="ru-RU" dirty="0" smtClean="0">
                <a:latin typeface="Arial Narrow" panose="020B0606020202030204" pitchFamily="34" charset="0"/>
                <a:ea typeface="Calibri" panose="020F0502020204030204" pitchFamily="34" charset="0"/>
              </a:rPr>
              <a:t>в </a:t>
            </a:r>
            <a:r>
              <a:rPr lang="ru-RU" dirty="0" err="1" smtClean="0">
                <a:latin typeface="Arial Narrow" panose="020B0606020202030204" pitchFamily="34" charset="0"/>
                <a:ea typeface="Calibri" panose="020F0502020204030204" pitchFamily="34" charset="0"/>
              </a:rPr>
              <a:t>Telegram</a:t>
            </a:r>
            <a:r>
              <a:rPr lang="ru-RU" dirty="0" smtClean="0">
                <a:latin typeface="Arial Narrow" panose="020B0606020202030204" pitchFamily="34" charset="0"/>
                <a:ea typeface="Calibri" panose="020F0502020204030204" pitchFamily="34" charset="0"/>
              </a:rPr>
              <a:t>-канале руководителей </a:t>
            </a:r>
            <a:r>
              <a:rPr lang="ru-RU" dirty="0" err="1" smtClean="0">
                <a:latin typeface="Arial Narrow" panose="020B0606020202030204" pitchFamily="34" charset="0"/>
                <a:ea typeface="Calibri" panose="020F0502020204030204" pitchFamily="34" charset="0"/>
              </a:rPr>
              <a:t>ИРО</a:t>
            </a:r>
            <a:r>
              <a:rPr lang="ru-RU" dirty="0" smtClean="0">
                <a:latin typeface="Arial Narrow" panose="020B0606020202030204" pitchFamily="34" charset="0"/>
                <a:ea typeface="Calibri" panose="020F0502020204030204" pitchFamily="34" charset="0"/>
              </a:rPr>
              <a:t>/</a:t>
            </a:r>
            <a:r>
              <a:rPr lang="ru-RU" dirty="0" err="1" smtClean="0">
                <a:latin typeface="Arial Narrow" panose="020B0606020202030204" pitchFamily="34" charset="0"/>
                <a:ea typeface="Calibri" panose="020F0502020204030204" pitchFamily="34" charset="0"/>
              </a:rPr>
              <a:t>ИПК</a:t>
            </a:r>
            <a:r>
              <a:rPr lang="ru-RU" dirty="0" smtClean="0">
                <a:latin typeface="Arial Narrow" panose="020B0606020202030204" pitchFamily="34" charset="0"/>
                <a:ea typeface="Calibri" panose="020F0502020204030204" pitchFamily="34" charset="0"/>
              </a:rPr>
              <a:t> </a:t>
            </a:r>
          </a:p>
        </p:txBody>
      </p:sp>
      <p:graphicFrame>
        <p:nvGraphicFramePr>
          <p:cNvPr id="34" name="Таблица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783181"/>
              </p:ext>
            </p:extLst>
          </p:nvPr>
        </p:nvGraphicFramePr>
        <p:xfrm>
          <a:off x="2628699" y="3556000"/>
          <a:ext cx="9149765" cy="2418911"/>
        </p:xfrm>
        <a:graphic>
          <a:graphicData uri="http://schemas.openxmlformats.org/drawingml/2006/table">
            <a:tbl>
              <a:tblPr firstRow="1">
                <a:tableStyleId>{7DF18680-E054-41AD-8BC1-D1AEF772440D}</a:tableStyleId>
              </a:tblPr>
              <a:tblGrid>
                <a:gridCol w="724101">
                  <a:extLst>
                    <a:ext uri="{9D8B030D-6E8A-4147-A177-3AD203B41FA5}">
                      <a16:colId xmlns:a16="http://schemas.microsoft.com/office/drawing/2014/main" val="3266454434"/>
                    </a:ext>
                  </a:extLst>
                </a:gridCol>
                <a:gridCol w="2616200">
                  <a:extLst>
                    <a:ext uri="{9D8B030D-6E8A-4147-A177-3AD203B41FA5}">
                      <a16:colId xmlns:a16="http://schemas.microsoft.com/office/drawing/2014/main" val="2487619360"/>
                    </a:ext>
                  </a:extLst>
                </a:gridCol>
                <a:gridCol w="3556000">
                  <a:extLst>
                    <a:ext uri="{9D8B030D-6E8A-4147-A177-3AD203B41FA5}">
                      <a16:colId xmlns:a16="http://schemas.microsoft.com/office/drawing/2014/main" val="4090292060"/>
                    </a:ext>
                  </a:extLst>
                </a:gridCol>
                <a:gridCol w="2253464">
                  <a:extLst>
                    <a:ext uri="{9D8B030D-6E8A-4147-A177-3AD203B41FA5}">
                      <a16:colId xmlns:a16="http://schemas.microsoft.com/office/drawing/2014/main" val="2817495508"/>
                    </a:ext>
                  </a:extLst>
                </a:gridCol>
              </a:tblGrid>
              <a:tr h="10019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№</a:t>
                      </a:r>
                      <a:br>
                        <a:rPr lang="ru-RU" sz="16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6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п/п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Наименование субъекта РФ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ФИО эксперта ФМЦ</a:t>
                      </a:r>
                      <a:r>
                        <a:rPr lang="ru-RU" sz="1600" u="none" strike="noStrike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 – куратора региона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u="none" strike="noStrike" kern="1200" baseline="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Электронный адрес</a:t>
                      </a:r>
                      <a:endParaRPr lang="ru-RU" sz="1600" b="1" u="none" strike="noStrike" kern="1200" baseline="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3785551"/>
                  </a:ext>
                </a:extLst>
              </a:tr>
              <a:tr h="3908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Алтайский край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Иванова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Софья Юрьевна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ivanovasy@apkpro.ru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9768740"/>
                  </a:ext>
                </a:extLst>
              </a:tr>
              <a:tr h="51305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Белгородская область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Иванова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Софья Юрьевна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ivanovasy@apkpro.ru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0280500"/>
                  </a:ext>
                </a:extLst>
              </a:tr>
              <a:tr h="51305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92426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302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BBAAFF-5DA9-4695-8650-3AC011808BA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Треугольник"/>
          <p:cNvSpPr/>
          <p:nvPr/>
        </p:nvSpPr>
        <p:spPr>
          <a:xfrm rot="16200000">
            <a:off x="6881590" y="-3884669"/>
            <a:ext cx="2651594" cy="8028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4" name="Диагональная полоса 3"/>
          <p:cNvSpPr/>
          <p:nvPr/>
        </p:nvSpPr>
        <p:spPr>
          <a:xfrm rot="952129">
            <a:off x="-176885" y="-325030"/>
            <a:ext cx="12496552" cy="3611683"/>
          </a:xfrm>
          <a:prstGeom prst="diagStripe">
            <a:avLst/>
          </a:prstGeom>
          <a:solidFill>
            <a:srgbClr val="1B328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47824" y="1580490"/>
            <a:ext cx="5324475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1750" dirty="0">
                <a:latin typeface="Arial Narrow" panose="020B0606020202030204" pitchFamily="34" charset="0"/>
              </a:rPr>
              <a:t>Актуализация списка общеобразовательных организаций, получивших средства субсидии из федерального бюджета на  (капитальный ремонт) мероприятия по модернизации школьных систем образования в субъектах Российской Федерации в рамках государственной программы «Развитие образования» (далее </a:t>
            </a:r>
            <a:r>
              <a:rPr lang="ru-RU" sz="1750" dirty="0" smtClean="0">
                <a:latin typeface="Arial Narrow" panose="020B0606020202030204" pitchFamily="34" charset="0"/>
              </a:rPr>
              <a:t>школы-участники</a:t>
            </a:r>
            <a:r>
              <a:rPr lang="ru-RU" sz="1750" dirty="0">
                <a:latin typeface="Arial Narrow" panose="020B0606020202030204" pitchFamily="34" charset="0"/>
              </a:rPr>
              <a:t>)</a:t>
            </a:r>
            <a:endParaRPr kumimoji="0" lang="ru-RU" sz="175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C09C3A23-61B9-4D2B-862E-519EBDE8EC7D}"/>
              </a:ext>
            </a:extLst>
          </p:cNvPr>
          <p:cNvSpPr/>
          <p:nvPr/>
        </p:nvSpPr>
        <p:spPr>
          <a:xfrm>
            <a:off x="262627" y="4107493"/>
            <a:ext cx="2002923" cy="1963434"/>
          </a:xfrm>
          <a:prstGeom prst="ellipse">
            <a:avLst/>
          </a:prstGeom>
          <a:noFill/>
          <a:ln w="38100" cap="rnd">
            <a:solidFill>
              <a:srgbClr val="1B328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1155" y="4447460"/>
            <a:ext cx="159459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7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4112C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10</a:t>
            </a: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dirty="0" smtClean="0">
                <a:solidFill>
                  <a:srgbClr val="14112C"/>
                </a:solidFill>
                <a:latin typeface="Arial Narrow" panose="020B0606020202030204" pitchFamily="34" charset="0"/>
              </a:rPr>
              <a:t>июня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439493" y="1834405"/>
            <a:ext cx="32130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 Narrow" panose="020B0606020202030204" pitchFamily="34" charset="0"/>
              </a:rPr>
              <a:t>Распределение </a:t>
            </a:r>
            <a:r>
              <a:rPr lang="ru-RU" dirty="0" smtClean="0">
                <a:latin typeface="Arial Narrow" panose="020B0606020202030204" pitchFamily="34" charset="0"/>
              </a:rPr>
              <a:t>школ-участников </a:t>
            </a:r>
            <a:r>
              <a:rPr lang="ru-RU" dirty="0">
                <a:latin typeface="Arial Narrow" panose="020B0606020202030204" pitchFamily="34" charset="0"/>
              </a:rPr>
              <a:t>по уровню результативности (успешности) деятельности: низкий, средний, высокий</a:t>
            </a:r>
          </a:p>
        </p:txBody>
      </p:sp>
      <p:sp>
        <p:nvSpPr>
          <p:cNvPr id="16" name="Шестиугольник 15"/>
          <p:cNvSpPr/>
          <p:nvPr/>
        </p:nvSpPr>
        <p:spPr>
          <a:xfrm rot="16200000">
            <a:off x="659124" y="1953750"/>
            <a:ext cx="1029340" cy="887362"/>
          </a:xfrm>
          <a:prstGeom prst="hexagon">
            <a:avLst>
              <a:gd name="adj" fmla="val 35345"/>
              <a:gd name="vf" fmla="val 115470"/>
            </a:avLst>
          </a:prstGeom>
          <a:noFill/>
          <a:ln w="38100"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34203" y="605235"/>
            <a:ext cx="113463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ШАГ 2. АКТУАЛИЗАЦИЯ И РАСПРЕДЕЛЕНИЕ ШКОЛ-УЧАСТНИКОВ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Шестиугольник 22"/>
          <p:cNvSpPr/>
          <p:nvPr/>
        </p:nvSpPr>
        <p:spPr>
          <a:xfrm rot="16200000">
            <a:off x="7436757" y="1909438"/>
            <a:ext cx="1029340" cy="887362"/>
          </a:xfrm>
          <a:prstGeom prst="hexagon">
            <a:avLst>
              <a:gd name="adj" fmla="val 35345"/>
              <a:gd name="vf" fmla="val 115470"/>
            </a:avLst>
          </a:prstGeom>
          <a:noFill/>
          <a:ln w="38100"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Шеврон 23"/>
          <p:cNvSpPr/>
          <p:nvPr/>
        </p:nvSpPr>
        <p:spPr>
          <a:xfrm rot="5400000">
            <a:off x="6746883" y="2257326"/>
            <a:ext cx="343821" cy="2670537"/>
          </a:xfrm>
          <a:prstGeom prst="chevron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6718842" y="2395056"/>
            <a:ext cx="698229" cy="0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907611"/>
              </p:ext>
            </p:extLst>
          </p:nvPr>
        </p:nvGraphicFramePr>
        <p:xfrm>
          <a:off x="2445282" y="4242454"/>
          <a:ext cx="9395327" cy="1997098"/>
        </p:xfrm>
        <a:graphic>
          <a:graphicData uri="http://schemas.openxmlformats.org/drawingml/2006/table">
            <a:tbl>
              <a:tblPr firstRow="1">
                <a:tableStyleId>{7DF18680-E054-41AD-8BC1-D1AEF772440D}</a:tableStyleId>
              </a:tblPr>
              <a:tblGrid>
                <a:gridCol w="491057">
                  <a:extLst>
                    <a:ext uri="{9D8B030D-6E8A-4147-A177-3AD203B41FA5}">
                      <a16:colId xmlns:a16="http://schemas.microsoft.com/office/drawing/2014/main" val="3266454434"/>
                    </a:ext>
                  </a:extLst>
                </a:gridCol>
                <a:gridCol w="2289055">
                  <a:extLst>
                    <a:ext uri="{9D8B030D-6E8A-4147-A177-3AD203B41FA5}">
                      <a16:colId xmlns:a16="http://schemas.microsoft.com/office/drawing/2014/main" val="2487619360"/>
                    </a:ext>
                  </a:extLst>
                </a:gridCol>
                <a:gridCol w="3221342">
                  <a:extLst>
                    <a:ext uri="{9D8B030D-6E8A-4147-A177-3AD203B41FA5}">
                      <a16:colId xmlns:a16="http://schemas.microsoft.com/office/drawing/2014/main" val="4090292060"/>
                    </a:ext>
                  </a:extLst>
                </a:gridCol>
                <a:gridCol w="1293797">
                  <a:extLst>
                    <a:ext uri="{9D8B030D-6E8A-4147-A177-3AD203B41FA5}">
                      <a16:colId xmlns:a16="http://schemas.microsoft.com/office/drawing/2014/main" val="2817495508"/>
                    </a:ext>
                  </a:extLst>
                </a:gridCol>
                <a:gridCol w="909408">
                  <a:extLst>
                    <a:ext uri="{9D8B030D-6E8A-4147-A177-3AD203B41FA5}">
                      <a16:colId xmlns:a16="http://schemas.microsoft.com/office/drawing/2014/main" val="3956857277"/>
                    </a:ext>
                  </a:extLst>
                </a:gridCol>
                <a:gridCol w="1190668">
                  <a:extLst>
                    <a:ext uri="{9D8B030D-6E8A-4147-A177-3AD203B41FA5}">
                      <a16:colId xmlns:a16="http://schemas.microsoft.com/office/drawing/2014/main" val="1384407474"/>
                    </a:ext>
                  </a:extLst>
                </a:gridCol>
              </a:tblGrid>
              <a:tr h="5562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№</a:t>
                      </a:r>
                      <a:br>
                        <a:rPr lang="ru-RU" sz="12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2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п/п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Наименование субъекта РФ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Наименование и адрес общеобразовательной организации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Федеральный </a:t>
                      </a:r>
                    </a:p>
                    <a:p>
                      <a:pPr algn="ctr" fontAlgn="ctr"/>
                      <a:r>
                        <a:rPr lang="ru-RU" sz="1200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округ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Количество мест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Уровень</a:t>
                      </a:r>
                      <a:r>
                        <a:rPr lang="ru-RU" sz="1200" u="none" strike="noStrike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результативности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3785551"/>
                  </a:ext>
                </a:extLst>
              </a:tr>
              <a:tr h="2913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Алтайский край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МБОУ "СОШ № …", г. </a:t>
                      </a:r>
                      <a:r>
                        <a:rPr lang="ru-RU" sz="1200" u="none" strike="noStrike" dirty="0" err="1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Энск</a:t>
                      </a:r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…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СФО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678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Средний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9768740"/>
                  </a:ext>
                </a:extLst>
              </a:tr>
              <a:tr h="3823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Алтайский край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МБОУ "СОШ № …", г. Энск …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СФО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890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Высокий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0280500"/>
                  </a:ext>
                </a:extLst>
              </a:tr>
              <a:tr h="3841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Алтайский край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МБОУ "СОШ № …", г. </a:t>
                      </a:r>
                      <a:r>
                        <a:rPr kumimoji="0" lang="ru-RU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Энск</a:t>
                      </a: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…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СФО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190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Средний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916939"/>
                  </a:ext>
                </a:extLst>
              </a:tr>
              <a:tr h="3829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…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426" marR="8426" marT="8426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4714957"/>
                  </a:ext>
                </a:extLst>
              </a:tr>
            </a:tbl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2960724" y="3856998"/>
            <a:ext cx="84431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 Narrow" panose="020B0606020202030204" pitchFamily="34" charset="0"/>
              </a:rPr>
              <a:t>Таблица </a:t>
            </a:r>
            <a:r>
              <a:rPr lang="ru-RU" dirty="0" smtClean="0">
                <a:latin typeface="Arial Narrow" panose="020B0606020202030204" pitchFamily="34" charset="0"/>
              </a:rPr>
              <a:t>с маркированными графами (форма 1)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ru-RU" dirty="0">
                <a:latin typeface="Arial Narrow" panose="020B0606020202030204" pitchFamily="34" charset="0"/>
                <a:ea typeface="Calibri" panose="020F0502020204030204" pitchFamily="34" charset="0"/>
              </a:rPr>
              <a:t>в </a:t>
            </a:r>
            <a:r>
              <a:rPr lang="ru-RU" dirty="0" err="1">
                <a:latin typeface="Arial Narrow" panose="020B0606020202030204" pitchFamily="34" charset="0"/>
                <a:ea typeface="Calibri" panose="020F0502020204030204" pitchFamily="34" charset="0"/>
              </a:rPr>
              <a:t>Telegram</a:t>
            </a:r>
            <a:r>
              <a:rPr lang="ru-RU" dirty="0">
                <a:latin typeface="Arial Narrow" panose="020B0606020202030204" pitchFamily="34" charset="0"/>
                <a:ea typeface="Calibri" panose="020F0502020204030204" pitchFamily="34" charset="0"/>
              </a:rPr>
              <a:t>-канале руководителей </a:t>
            </a:r>
            <a:r>
              <a:rPr lang="ru-RU" dirty="0" err="1">
                <a:latin typeface="Arial Narrow" panose="020B0606020202030204" pitchFamily="34" charset="0"/>
                <a:ea typeface="Calibri" panose="020F0502020204030204" pitchFamily="34" charset="0"/>
              </a:rPr>
              <a:t>ИРО</a:t>
            </a:r>
            <a:r>
              <a:rPr lang="ru-RU" dirty="0">
                <a:latin typeface="Arial Narrow" panose="020B0606020202030204" pitchFamily="34" charset="0"/>
                <a:ea typeface="Calibri" panose="020F0502020204030204" pitchFamily="34" charset="0"/>
              </a:rPr>
              <a:t>/</a:t>
            </a:r>
            <a:r>
              <a:rPr lang="ru-RU" dirty="0" err="1">
                <a:latin typeface="Arial Narrow" panose="020B0606020202030204" pitchFamily="34" charset="0"/>
                <a:ea typeface="Calibri" panose="020F0502020204030204" pitchFamily="34" charset="0"/>
              </a:rPr>
              <a:t>ИПК</a:t>
            </a:r>
            <a:r>
              <a:rPr lang="ru-RU" dirty="0">
                <a:latin typeface="Arial Narrow" panose="020B0606020202030204" pitchFamily="34" charset="0"/>
                <a:ea typeface="Calibri" panose="020F0502020204030204" pitchFamily="34" charset="0"/>
              </a:rPr>
              <a:t> </a:t>
            </a:r>
            <a:endParaRPr lang="ru-RU" dirty="0">
              <a:latin typeface="Arial Narrow" panose="020B0606020202030204" pitchFamily="34" charset="0"/>
            </a:endParaRPr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208" y="2098324"/>
            <a:ext cx="631982" cy="631982"/>
          </a:xfrm>
          <a:prstGeom prst="rect">
            <a:avLst/>
          </a:prstGeom>
        </p:spPr>
      </p:pic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7BD067AC-E252-4805-8F3A-BC1F2BAD499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0799" y="2098324"/>
            <a:ext cx="568675" cy="56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82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BBAAFF-5DA9-4695-8650-3AC011808BA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Треугольник"/>
          <p:cNvSpPr/>
          <p:nvPr/>
        </p:nvSpPr>
        <p:spPr>
          <a:xfrm rot="16200000">
            <a:off x="6881590" y="-3884669"/>
            <a:ext cx="2651594" cy="8028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4" name="Диагональная полоса 3"/>
          <p:cNvSpPr/>
          <p:nvPr/>
        </p:nvSpPr>
        <p:spPr>
          <a:xfrm rot="952129">
            <a:off x="-176885" y="-325030"/>
            <a:ext cx="12496552" cy="3611683"/>
          </a:xfrm>
          <a:prstGeom prst="diagStripe">
            <a:avLst/>
          </a:prstGeom>
          <a:solidFill>
            <a:srgbClr val="1B328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73224" y="1834490"/>
            <a:ext cx="39175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dirty="0">
                <a:latin typeface="Arial Narrow" panose="020B0606020202030204" pitchFamily="34" charset="0"/>
              </a:rPr>
              <a:t>Формирование списка региональных методистов (из числа регионального актива), ответственных за методическое сопровождение </a:t>
            </a:r>
            <a:r>
              <a:rPr lang="ru-RU" dirty="0" smtClean="0">
                <a:latin typeface="Arial Narrow" panose="020B0606020202030204" pitchFamily="34" charset="0"/>
              </a:rPr>
              <a:t>школ-участников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C09C3A23-61B9-4D2B-862E-519EBDE8EC7D}"/>
              </a:ext>
            </a:extLst>
          </p:cNvPr>
          <p:cNvSpPr/>
          <p:nvPr/>
        </p:nvSpPr>
        <p:spPr>
          <a:xfrm>
            <a:off x="262627" y="4107493"/>
            <a:ext cx="2002923" cy="1963434"/>
          </a:xfrm>
          <a:prstGeom prst="ellipse">
            <a:avLst/>
          </a:prstGeom>
          <a:noFill/>
          <a:ln w="38100" cap="rnd">
            <a:solidFill>
              <a:srgbClr val="1B328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5268" y="4450107"/>
            <a:ext cx="159459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7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4112C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10</a:t>
            </a: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dirty="0" smtClean="0">
                <a:solidFill>
                  <a:srgbClr val="14112C"/>
                </a:solidFill>
                <a:latin typeface="Arial Narrow" panose="020B0606020202030204" pitchFamily="34" charset="0"/>
              </a:rPr>
              <a:t>июня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160498" y="1803712"/>
            <a:ext cx="481560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 Narrow" panose="020B0606020202030204" pitchFamily="34" charset="0"/>
              </a:rPr>
              <a:t>Закрепление региональных методистов </a:t>
            </a:r>
            <a:r>
              <a:rPr lang="ru-RU" dirty="0" smtClean="0">
                <a:latin typeface="Arial Narrow" panose="020B0606020202030204" pitchFamily="34" charset="0"/>
              </a:rPr>
              <a:t/>
            </a:r>
            <a:br>
              <a:rPr lang="ru-RU" dirty="0" smtClean="0">
                <a:latin typeface="Arial Narrow" panose="020B0606020202030204" pitchFamily="34" charset="0"/>
              </a:rPr>
            </a:br>
            <a:r>
              <a:rPr lang="ru-RU" dirty="0" smtClean="0">
                <a:latin typeface="Arial Narrow" panose="020B0606020202030204" pitchFamily="34" charset="0"/>
              </a:rPr>
              <a:t>за школами-участниками </a:t>
            </a:r>
            <a:r>
              <a:rPr lang="ru-RU" dirty="0">
                <a:latin typeface="Arial Narrow" panose="020B0606020202030204" pitchFamily="34" charset="0"/>
              </a:rPr>
              <a:t>с учетом равномерного распределения по уровням результативности и успешности деятельности</a:t>
            </a:r>
          </a:p>
        </p:txBody>
      </p:sp>
      <p:sp>
        <p:nvSpPr>
          <p:cNvPr id="16" name="Шестиугольник 15"/>
          <p:cNvSpPr/>
          <p:nvPr/>
        </p:nvSpPr>
        <p:spPr>
          <a:xfrm rot="16200000">
            <a:off x="684524" y="2004550"/>
            <a:ext cx="1029340" cy="887362"/>
          </a:xfrm>
          <a:prstGeom prst="hexagon">
            <a:avLst>
              <a:gd name="adj" fmla="val 35345"/>
              <a:gd name="vf" fmla="val 115470"/>
            </a:avLst>
          </a:prstGeom>
          <a:noFill/>
          <a:ln w="38100"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86F8F463-015B-4049-8A11-D2F9AE486DF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03" y="2206334"/>
            <a:ext cx="531325" cy="53132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310403" y="567135"/>
            <a:ext cx="113463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ШАГ 3. ЗАКРЕПЛЕНИЕ РЕГИОНАЛЬНЫХ МЕТОДИСТОВ </a:t>
            </a:r>
            <a:b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ЗА ШКОЛАМИ-УЧАСТНИКАМИ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Шестиугольник 22"/>
          <p:cNvSpPr/>
          <p:nvPr/>
        </p:nvSpPr>
        <p:spPr>
          <a:xfrm rot="16200000">
            <a:off x="6124240" y="1923612"/>
            <a:ext cx="1029340" cy="887362"/>
          </a:xfrm>
          <a:prstGeom prst="hexagon">
            <a:avLst>
              <a:gd name="adj" fmla="val 35345"/>
              <a:gd name="vf" fmla="val 115470"/>
            </a:avLst>
          </a:prstGeom>
          <a:noFill/>
          <a:ln w="38100"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Шеврон 23"/>
          <p:cNvSpPr/>
          <p:nvPr/>
        </p:nvSpPr>
        <p:spPr>
          <a:xfrm rot="5400000">
            <a:off x="6146629" y="2187976"/>
            <a:ext cx="343821" cy="2670537"/>
          </a:xfrm>
          <a:prstGeom prst="chevron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5362171" y="2382356"/>
            <a:ext cx="698229" cy="0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2960724" y="3795911"/>
            <a:ext cx="8496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 Narrow" panose="020B0606020202030204" pitchFamily="34" charset="0"/>
              </a:rPr>
              <a:t>Таблица </a:t>
            </a:r>
            <a:r>
              <a:rPr lang="ru-RU" dirty="0" smtClean="0">
                <a:latin typeface="Arial Narrow" panose="020B0606020202030204" pitchFamily="34" charset="0"/>
              </a:rPr>
              <a:t>с маркированными графами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ru-RU" dirty="0" smtClean="0">
                <a:latin typeface="Arial Narrow" panose="020B0606020202030204" pitchFamily="34" charset="0"/>
              </a:rPr>
              <a:t>(форма 2) </a:t>
            </a:r>
            <a:r>
              <a:rPr lang="ru-RU" dirty="0">
                <a:latin typeface="Arial Narrow" panose="020B0606020202030204" pitchFamily="34" charset="0"/>
                <a:ea typeface="Calibri" panose="020F0502020204030204" pitchFamily="34" charset="0"/>
              </a:rPr>
              <a:t>в </a:t>
            </a:r>
            <a:r>
              <a:rPr lang="ru-RU" dirty="0" err="1">
                <a:latin typeface="Arial Narrow" panose="020B0606020202030204" pitchFamily="34" charset="0"/>
                <a:ea typeface="Calibri" panose="020F0502020204030204" pitchFamily="34" charset="0"/>
              </a:rPr>
              <a:t>Telegram</a:t>
            </a:r>
            <a:r>
              <a:rPr lang="ru-RU" dirty="0">
                <a:latin typeface="Arial Narrow" panose="020B0606020202030204" pitchFamily="34" charset="0"/>
                <a:ea typeface="Calibri" panose="020F0502020204030204" pitchFamily="34" charset="0"/>
              </a:rPr>
              <a:t>-канале руководителей ИРО/ИПК </a:t>
            </a:r>
            <a:endParaRPr lang="ru-RU" dirty="0">
              <a:latin typeface="Arial Narrow" panose="020B0606020202030204" pitchFamily="34" charset="0"/>
            </a:endParaRPr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A5FA1BF4-3DF1-4458-922A-5EE4D2BD4B4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8540" y="2117165"/>
            <a:ext cx="562535" cy="562535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807802"/>
              </p:ext>
            </p:extLst>
          </p:nvPr>
        </p:nvGraphicFramePr>
        <p:xfrm>
          <a:off x="2407182" y="4175616"/>
          <a:ext cx="9508792" cy="1872383"/>
        </p:xfrm>
        <a:graphic>
          <a:graphicData uri="http://schemas.openxmlformats.org/drawingml/2006/table">
            <a:tbl>
              <a:tblPr firstRow="1">
                <a:tableStyleId>{7DF18680-E054-41AD-8BC1-D1AEF772440D}</a:tableStyleId>
              </a:tblPr>
              <a:tblGrid>
                <a:gridCol w="586496">
                  <a:extLst>
                    <a:ext uri="{9D8B030D-6E8A-4147-A177-3AD203B41FA5}">
                      <a16:colId xmlns:a16="http://schemas.microsoft.com/office/drawing/2014/main" val="1781614766"/>
                    </a:ext>
                  </a:extLst>
                </a:gridCol>
                <a:gridCol w="1916439">
                  <a:extLst>
                    <a:ext uri="{9D8B030D-6E8A-4147-A177-3AD203B41FA5}">
                      <a16:colId xmlns:a16="http://schemas.microsoft.com/office/drawing/2014/main" val="3538074011"/>
                    </a:ext>
                  </a:extLst>
                </a:gridCol>
                <a:gridCol w="1562117">
                  <a:extLst>
                    <a:ext uri="{9D8B030D-6E8A-4147-A177-3AD203B41FA5}">
                      <a16:colId xmlns:a16="http://schemas.microsoft.com/office/drawing/2014/main" val="2577177157"/>
                    </a:ext>
                  </a:extLst>
                </a:gridCol>
                <a:gridCol w="1349101">
                  <a:extLst>
                    <a:ext uri="{9D8B030D-6E8A-4147-A177-3AD203B41FA5}">
                      <a16:colId xmlns:a16="http://schemas.microsoft.com/office/drawing/2014/main" val="693733875"/>
                    </a:ext>
                  </a:extLst>
                </a:gridCol>
                <a:gridCol w="2579860">
                  <a:extLst>
                    <a:ext uri="{9D8B030D-6E8A-4147-A177-3AD203B41FA5}">
                      <a16:colId xmlns:a16="http://schemas.microsoft.com/office/drawing/2014/main" val="3185294772"/>
                    </a:ext>
                  </a:extLst>
                </a:gridCol>
                <a:gridCol w="1514779">
                  <a:extLst>
                    <a:ext uri="{9D8B030D-6E8A-4147-A177-3AD203B41FA5}">
                      <a16:colId xmlns:a16="http://schemas.microsoft.com/office/drawing/2014/main" val="2511352251"/>
                    </a:ext>
                  </a:extLst>
                </a:gridCol>
              </a:tblGrid>
              <a:tr h="99944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№ </a:t>
                      </a:r>
                      <a:endParaRPr lang="ru-RU" sz="1400" u="none" strike="noStrike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</a:endParaRPr>
                    </a:p>
                    <a:p>
                      <a:pPr algn="ctr" fontAlgn="t"/>
                      <a:r>
                        <a:rPr lang="ru-RU" sz="1400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п/п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ФИО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Рабочий </a:t>
                      </a:r>
                      <a:endParaRPr lang="ru-RU" sz="1400" u="none" strike="noStrike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</a:endParaRPr>
                    </a:p>
                    <a:p>
                      <a:pPr algn="ctr" fontAlgn="t"/>
                      <a:r>
                        <a:rPr lang="ru-RU" sz="1400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телефон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Электронная почта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Наименование и адрес общеобразовательной организации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Уровень результативности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69269"/>
                  </a:ext>
                </a:extLst>
              </a:tr>
              <a:tr h="35423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r>
                        <a:rPr lang="ru-RU" sz="1100" u="none" strike="noStrike" dirty="0" smtClean="0">
                          <a:effectLst/>
                          <a:latin typeface="Arial Narrow" panose="020B0606020202030204" pitchFamily="34" charset="0"/>
                        </a:rPr>
                        <a:t>Низкий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5401510"/>
                  </a:ext>
                </a:extLst>
              </a:tr>
              <a:tr h="25302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r>
                        <a:rPr lang="ru-RU" sz="1100" u="none" strike="noStrike" dirty="0" smtClean="0">
                          <a:effectLst/>
                          <a:latin typeface="Arial Narrow" panose="020B0606020202030204" pitchFamily="34" charset="0"/>
                        </a:rPr>
                        <a:t>Средний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255226"/>
                  </a:ext>
                </a:extLst>
              </a:tr>
              <a:tr h="26567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r>
                        <a:rPr lang="ru-RU" sz="1100" u="none" strike="noStrike" dirty="0" smtClean="0">
                          <a:effectLst/>
                          <a:latin typeface="Arial Narrow" panose="020B0606020202030204" pitchFamily="34" charset="0"/>
                        </a:rPr>
                        <a:t>Высокий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36964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231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91549" y="630371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BBAAFF-5DA9-4695-8650-3AC011808BA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Треугольник"/>
          <p:cNvSpPr/>
          <p:nvPr/>
        </p:nvSpPr>
        <p:spPr>
          <a:xfrm rot="16200000">
            <a:off x="6881590" y="-3884669"/>
            <a:ext cx="2651594" cy="8028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4" name="Диагональная полоса 3"/>
          <p:cNvSpPr/>
          <p:nvPr/>
        </p:nvSpPr>
        <p:spPr>
          <a:xfrm rot="952129">
            <a:off x="-176885" y="-325030"/>
            <a:ext cx="12496552" cy="3611683"/>
          </a:xfrm>
          <a:prstGeom prst="diagStripe">
            <a:avLst/>
          </a:prstGeom>
          <a:solidFill>
            <a:srgbClr val="1B328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11324" y="1847190"/>
            <a:ext cx="4549776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1750" dirty="0">
                <a:latin typeface="Arial Narrow" panose="020B0606020202030204" pitchFamily="34" charset="0"/>
              </a:rPr>
              <a:t>Участие в </a:t>
            </a:r>
            <a:r>
              <a:rPr lang="ru-RU" sz="1750" dirty="0" err="1">
                <a:latin typeface="Arial Narrow" panose="020B0606020202030204" pitchFamily="34" charset="0"/>
              </a:rPr>
              <a:t>вебинаре</a:t>
            </a:r>
            <a:r>
              <a:rPr lang="ru-RU" sz="1750" dirty="0">
                <a:latin typeface="Arial Narrow" panose="020B0606020202030204" pitchFamily="34" charset="0"/>
              </a:rPr>
              <a:t> для региональных </a:t>
            </a:r>
            <a:r>
              <a:rPr lang="ru-RU" sz="1750" dirty="0" smtClean="0">
                <a:latin typeface="Arial Narrow" panose="020B0606020202030204" pitchFamily="34" charset="0"/>
              </a:rPr>
              <a:t/>
            </a:r>
            <a:br>
              <a:rPr lang="ru-RU" sz="1750" dirty="0" smtClean="0">
                <a:latin typeface="Arial Narrow" panose="020B0606020202030204" pitchFamily="34" charset="0"/>
              </a:rPr>
            </a:br>
            <a:r>
              <a:rPr lang="ru-RU" sz="1750" dirty="0" smtClean="0">
                <a:latin typeface="Arial Narrow" panose="020B0606020202030204" pitchFamily="34" charset="0"/>
              </a:rPr>
              <a:t>методистов. Вопросы:</a:t>
            </a:r>
            <a:endParaRPr lang="ru-RU" sz="1750" dirty="0">
              <a:latin typeface="Arial Narrow" panose="020B0606020202030204" pitchFamily="34" charset="0"/>
            </a:endParaRPr>
          </a:p>
          <a:p>
            <a:pPr lvl="0">
              <a:defRPr/>
            </a:pPr>
            <a:r>
              <a:rPr lang="ru-RU" sz="1750" dirty="0">
                <a:latin typeface="Arial Narrow" panose="020B0606020202030204" pitchFamily="34" charset="0"/>
              </a:rPr>
              <a:t>– о проекте «Школа </a:t>
            </a:r>
            <a:r>
              <a:rPr lang="ru-RU" sz="1750" dirty="0" err="1">
                <a:latin typeface="Arial Narrow" panose="020B0606020202030204" pitchFamily="34" charset="0"/>
              </a:rPr>
              <a:t>Минпросвещения</a:t>
            </a:r>
            <a:r>
              <a:rPr lang="ru-RU" sz="1750" dirty="0">
                <a:latin typeface="Arial Narrow" panose="020B0606020202030204" pitchFamily="34" charset="0"/>
              </a:rPr>
              <a:t> России»;</a:t>
            </a:r>
          </a:p>
          <a:p>
            <a:pPr lvl="0">
              <a:defRPr/>
            </a:pPr>
            <a:r>
              <a:rPr lang="ru-RU" sz="1750" dirty="0">
                <a:latin typeface="Arial Narrow" panose="020B0606020202030204" pitchFamily="34" charset="0"/>
              </a:rPr>
              <a:t>– о подходах к формированию управленческих механизмов для построения системы профилактики учебной </a:t>
            </a:r>
            <a:r>
              <a:rPr lang="ru-RU" sz="1750" dirty="0" err="1">
                <a:latin typeface="Arial Narrow" panose="020B0606020202030204" pitchFamily="34" charset="0"/>
              </a:rPr>
              <a:t>неуспешности</a:t>
            </a:r>
            <a:endParaRPr lang="ru-RU" sz="1750" dirty="0">
              <a:latin typeface="Arial Narrow" panose="020B0606020202030204" pitchFamily="34" charset="0"/>
            </a:endParaRP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C09C3A23-61B9-4D2B-862E-519EBDE8EC7D}"/>
              </a:ext>
            </a:extLst>
          </p:cNvPr>
          <p:cNvSpPr/>
          <p:nvPr/>
        </p:nvSpPr>
        <p:spPr>
          <a:xfrm>
            <a:off x="1208053" y="4539902"/>
            <a:ext cx="2002923" cy="1963434"/>
          </a:xfrm>
          <a:prstGeom prst="ellipse">
            <a:avLst/>
          </a:prstGeom>
          <a:noFill/>
          <a:ln w="38100" cap="rnd">
            <a:solidFill>
              <a:srgbClr val="1B328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71443" y="4885536"/>
            <a:ext cx="159459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7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4112C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16</a:t>
            </a: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dirty="0" smtClean="0">
                <a:solidFill>
                  <a:srgbClr val="14112C"/>
                </a:solidFill>
                <a:latin typeface="Arial Narrow" panose="020B0606020202030204" pitchFamily="34" charset="0"/>
              </a:rPr>
              <a:t>июня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732729" y="1847190"/>
            <a:ext cx="31187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 Narrow" panose="020B0606020202030204" pitchFamily="34" charset="0"/>
              </a:rPr>
              <a:t>Участие в совещании </a:t>
            </a:r>
            <a:r>
              <a:rPr lang="ru-RU" dirty="0" smtClean="0">
                <a:latin typeface="Arial Narrow" panose="020B0606020202030204" pitchFamily="34" charset="0"/>
              </a:rPr>
              <a:t/>
            </a:r>
            <a:br>
              <a:rPr lang="ru-RU" dirty="0" smtClean="0">
                <a:latin typeface="Arial Narrow" panose="020B0606020202030204" pitchFamily="34" charset="0"/>
              </a:rPr>
            </a:br>
            <a:r>
              <a:rPr lang="ru-RU" dirty="0" smtClean="0">
                <a:latin typeface="Arial Narrow" panose="020B0606020202030204" pitchFamily="34" charset="0"/>
              </a:rPr>
              <a:t>по </a:t>
            </a:r>
            <a:r>
              <a:rPr lang="ru-RU" dirty="0">
                <a:latin typeface="Arial Narrow" panose="020B0606020202030204" pitchFamily="34" charset="0"/>
              </a:rPr>
              <a:t>вопросам методического сопровождения проекта «Школа </a:t>
            </a:r>
            <a:r>
              <a:rPr lang="ru-RU" dirty="0" err="1">
                <a:latin typeface="Arial Narrow" panose="020B0606020202030204" pitchFamily="34" charset="0"/>
              </a:rPr>
              <a:t>Минпросвещения</a:t>
            </a:r>
            <a:r>
              <a:rPr lang="ru-RU" dirty="0">
                <a:latin typeface="Arial Narrow" panose="020B0606020202030204" pitchFamily="34" charset="0"/>
              </a:rPr>
              <a:t> России» </a:t>
            </a:r>
            <a:r>
              <a:rPr lang="ru-RU" dirty="0" smtClean="0">
                <a:latin typeface="Arial Narrow" panose="020B0606020202030204" pitchFamily="34" charset="0"/>
              </a:rPr>
              <a:t/>
            </a:r>
            <a:br>
              <a:rPr lang="ru-RU" dirty="0" smtClean="0">
                <a:latin typeface="Arial Narrow" panose="020B0606020202030204" pitchFamily="34" charset="0"/>
              </a:rPr>
            </a:br>
            <a:r>
              <a:rPr lang="ru-RU" dirty="0" smtClean="0">
                <a:latin typeface="Arial Narrow" panose="020B0606020202030204" pitchFamily="34" charset="0"/>
              </a:rPr>
              <a:t>(</a:t>
            </a:r>
            <a:r>
              <a:rPr lang="ru-RU" dirty="0">
                <a:latin typeface="Arial Narrow" panose="020B0606020202030204" pitchFamily="34" charset="0"/>
              </a:rPr>
              <a:t>из опыта работы регионов)</a:t>
            </a:r>
          </a:p>
        </p:txBody>
      </p:sp>
      <p:sp>
        <p:nvSpPr>
          <p:cNvPr id="16" name="Шестиугольник 15"/>
          <p:cNvSpPr/>
          <p:nvPr/>
        </p:nvSpPr>
        <p:spPr>
          <a:xfrm rot="16200000">
            <a:off x="722624" y="2017250"/>
            <a:ext cx="1029340" cy="887362"/>
          </a:xfrm>
          <a:prstGeom prst="hexagon">
            <a:avLst>
              <a:gd name="adj" fmla="val 35345"/>
              <a:gd name="vf" fmla="val 115470"/>
            </a:avLst>
          </a:prstGeom>
          <a:noFill/>
          <a:ln w="38100"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9303" y="732235"/>
            <a:ext cx="113463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ШАГ 4. ОБЕСПЕЧЕНИЕ МЕТОДИЧЕСКОЙ ПОДДЕРЖКИ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Шестиугольник 22"/>
          <p:cNvSpPr/>
          <p:nvPr/>
        </p:nvSpPr>
        <p:spPr>
          <a:xfrm rot="16200000">
            <a:off x="6728370" y="2004550"/>
            <a:ext cx="1029340" cy="887362"/>
          </a:xfrm>
          <a:prstGeom prst="hexagon">
            <a:avLst>
              <a:gd name="adj" fmla="val 35345"/>
              <a:gd name="vf" fmla="val 115470"/>
            </a:avLst>
          </a:prstGeom>
          <a:noFill/>
          <a:ln w="38100"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Шеврон 23"/>
          <p:cNvSpPr/>
          <p:nvPr/>
        </p:nvSpPr>
        <p:spPr>
          <a:xfrm rot="5400000">
            <a:off x="3188643" y="2679461"/>
            <a:ext cx="343821" cy="2670537"/>
          </a:xfrm>
          <a:prstGeom prst="chevron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C09C3A23-61B9-4D2B-862E-519EBDE8EC7D}"/>
              </a:ext>
            </a:extLst>
          </p:cNvPr>
          <p:cNvSpPr/>
          <p:nvPr/>
        </p:nvSpPr>
        <p:spPr>
          <a:xfrm>
            <a:off x="7105252" y="4539902"/>
            <a:ext cx="2002923" cy="1963434"/>
          </a:xfrm>
          <a:prstGeom prst="ellipse">
            <a:avLst/>
          </a:prstGeom>
          <a:noFill/>
          <a:ln w="38100" cap="rnd">
            <a:solidFill>
              <a:srgbClr val="1B328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334817" y="4890732"/>
            <a:ext cx="159459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7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4112C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20</a:t>
            </a: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dirty="0" smtClean="0">
                <a:solidFill>
                  <a:srgbClr val="14112C"/>
                </a:solidFill>
                <a:latin typeface="Arial Narrow" panose="020B0606020202030204" pitchFamily="34" charset="0"/>
              </a:rPr>
              <a:t>июня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25" name="Шеврон 24"/>
          <p:cNvSpPr/>
          <p:nvPr/>
        </p:nvSpPr>
        <p:spPr>
          <a:xfrm rot="5400000">
            <a:off x="9120195" y="2686171"/>
            <a:ext cx="343821" cy="2670537"/>
          </a:xfrm>
          <a:prstGeom prst="chevron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2996" y="2123972"/>
            <a:ext cx="618033" cy="618033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830" y="2104396"/>
            <a:ext cx="651504" cy="60070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233254" y="4630111"/>
            <a:ext cx="3230379" cy="1717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ru-RU" sz="1600" dirty="0">
                <a:latin typeface="Arial Narrow" panose="020B0606020202030204" pitchFamily="34" charset="0"/>
              </a:rPr>
              <a:t>ФГАОУ ДПО «Академия </a:t>
            </a:r>
            <a:r>
              <a:rPr lang="ru-RU" sz="1600" dirty="0" err="1">
                <a:latin typeface="Arial Narrow" panose="020B0606020202030204" pitchFamily="34" charset="0"/>
              </a:rPr>
              <a:t>Минпросвещения</a:t>
            </a:r>
            <a:r>
              <a:rPr lang="ru-RU" sz="1600" dirty="0">
                <a:latin typeface="Arial Narrow" panose="020B0606020202030204" pitchFamily="34" charset="0"/>
              </a:rPr>
              <a:t> России»,</a:t>
            </a:r>
          </a:p>
          <a:p>
            <a:pPr marL="285750" indent="-285750"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ru-RU" sz="1600" dirty="0">
                <a:latin typeface="Arial Narrow" panose="020B0606020202030204" pitchFamily="34" charset="0"/>
              </a:rPr>
              <a:t>ФГБУ «Федеральный институт оценки качества образования»,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>
                <a:latin typeface="Arial Narrow" panose="020B0606020202030204" pitchFamily="34" charset="0"/>
              </a:rPr>
              <a:t>ИРО/ИПК/ЦНППМ субъектов Российской Федерации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9089203" y="4822966"/>
            <a:ext cx="2613048" cy="139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ru-RU" sz="1600" dirty="0">
                <a:latin typeface="Arial Narrow" panose="020B0606020202030204" pitchFamily="34" charset="0"/>
              </a:rPr>
              <a:t>ФГАОУ ДПО «Академия </a:t>
            </a:r>
            <a:r>
              <a:rPr lang="ru-RU" sz="1600" dirty="0" err="1">
                <a:latin typeface="Arial Narrow" panose="020B0606020202030204" pitchFamily="34" charset="0"/>
              </a:rPr>
              <a:t>Минпросвещения</a:t>
            </a:r>
            <a:r>
              <a:rPr lang="ru-RU" sz="1600" dirty="0">
                <a:latin typeface="Arial Narrow" panose="020B0606020202030204" pitchFamily="34" charset="0"/>
              </a:rPr>
              <a:t> России»,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 smtClean="0">
                <a:latin typeface="Arial Narrow" panose="020B0606020202030204" pitchFamily="34" charset="0"/>
              </a:rPr>
              <a:t>ИРО/ИПК/ЦНППМ </a:t>
            </a:r>
            <a:r>
              <a:rPr lang="ru-RU" sz="1600" dirty="0">
                <a:latin typeface="Arial Narrow" panose="020B0606020202030204" pitchFamily="34" charset="0"/>
              </a:rPr>
              <a:t>субъектов Российской Федерации</a:t>
            </a:r>
          </a:p>
        </p:txBody>
      </p:sp>
    </p:spTree>
    <p:extLst>
      <p:ext uri="{BB962C8B-B14F-4D97-AF65-F5344CB8AC3E}">
        <p14:creationId xmlns:p14="http://schemas.microsoft.com/office/powerpoint/2010/main" val="270866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699500" y="6424016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BBAAFF-5DA9-4695-8650-3AC011808BA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Треугольник"/>
          <p:cNvSpPr/>
          <p:nvPr/>
        </p:nvSpPr>
        <p:spPr>
          <a:xfrm rot="16200000">
            <a:off x="6881590" y="-3884669"/>
            <a:ext cx="2651594" cy="8028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4" name="Диагональная полоса 3"/>
          <p:cNvSpPr/>
          <p:nvPr/>
        </p:nvSpPr>
        <p:spPr>
          <a:xfrm rot="952129">
            <a:off x="-176885" y="-325030"/>
            <a:ext cx="12496552" cy="3611683"/>
          </a:xfrm>
          <a:prstGeom prst="diagStripe">
            <a:avLst/>
          </a:prstGeom>
          <a:solidFill>
            <a:srgbClr val="1B328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74468" y="1634673"/>
            <a:ext cx="4407587" cy="19774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1750" dirty="0">
                <a:latin typeface="Arial Narrow" panose="020B0606020202030204" pitchFamily="34" charset="0"/>
              </a:rPr>
              <a:t>Разработка проекта </a:t>
            </a:r>
            <a:r>
              <a:rPr lang="ru-RU" sz="1750" dirty="0" smtClean="0">
                <a:latin typeface="Arial Narrow" panose="020B0606020202030204" pitchFamily="34" charset="0"/>
              </a:rPr>
              <a:t>плана мероприятий </a:t>
            </a:r>
            <a:br>
              <a:rPr lang="ru-RU" sz="1750" dirty="0" smtClean="0">
                <a:latin typeface="Arial Narrow" panose="020B0606020202030204" pitchFamily="34" charset="0"/>
              </a:rPr>
            </a:br>
            <a:r>
              <a:rPr lang="ru-RU" sz="1750" dirty="0" smtClean="0">
                <a:latin typeface="Arial Narrow" panose="020B0606020202030204" pitchFamily="34" charset="0"/>
              </a:rPr>
              <a:t>по </a:t>
            </a:r>
            <a:r>
              <a:rPr lang="ru-RU" sz="1750" dirty="0">
                <a:latin typeface="Arial Narrow" panose="020B0606020202030204" pitchFamily="34" charset="0"/>
              </a:rPr>
              <a:t>методическому сопровождению </a:t>
            </a:r>
            <a:r>
              <a:rPr lang="ru-RU" sz="1750" dirty="0" smtClean="0">
                <a:latin typeface="Arial Narrow" panose="020B0606020202030204" pitchFamily="34" charset="0"/>
              </a:rPr>
              <a:t>школ-участников </a:t>
            </a:r>
            <a:r>
              <a:rPr lang="ru-RU" sz="1750" dirty="0">
                <a:latin typeface="Arial Narrow" panose="020B0606020202030204" pitchFamily="34" charset="0"/>
              </a:rPr>
              <a:t>с учетом рекомендаций, полученных на </a:t>
            </a:r>
            <a:r>
              <a:rPr lang="ru-RU" sz="1750" dirty="0" err="1">
                <a:latin typeface="Arial Narrow" panose="020B0606020202030204" pitchFamily="34" charset="0"/>
              </a:rPr>
              <a:t>вебинаре</a:t>
            </a:r>
            <a:r>
              <a:rPr lang="ru-RU" sz="1750" dirty="0">
                <a:latin typeface="Arial Narrow" panose="020B0606020202030204" pitchFamily="34" charset="0"/>
              </a:rPr>
              <a:t> (16.06.2022) и совещании (из опыта работы регионов ) (20.06.2022), включая выезды в </a:t>
            </a:r>
            <a:r>
              <a:rPr lang="ru-RU" sz="1750" dirty="0" smtClean="0">
                <a:latin typeface="Arial Narrow" panose="020B0606020202030204" pitchFamily="34" charset="0"/>
              </a:rPr>
              <a:t>школы-участники </a:t>
            </a:r>
            <a:r>
              <a:rPr lang="ru-RU" sz="1750" dirty="0">
                <a:latin typeface="Arial Narrow" panose="020B0606020202030204" pitchFamily="34" charset="0"/>
              </a:rPr>
              <a:t>с низким уровнем результативности и успешности деятельности</a:t>
            </a: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C09C3A23-61B9-4D2B-862E-519EBDE8EC7D}"/>
              </a:ext>
            </a:extLst>
          </p:cNvPr>
          <p:cNvSpPr/>
          <p:nvPr/>
        </p:nvSpPr>
        <p:spPr>
          <a:xfrm>
            <a:off x="509548" y="4518102"/>
            <a:ext cx="2002923" cy="1963434"/>
          </a:xfrm>
          <a:prstGeom prst="ellipse">
            <a:avLst/>
          </a:prstGeom>
          <a:noFill/>
          <a:ln w="38100" cap="rnd">
            <a:solidFill>
              <a:srgbClr val="1B328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03855" y="4848992"/>
            <a:ext cx="159459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7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4112C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24</a:t>
            </a: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dirty="0" smtClean="0">
                <a:solidFill>
                  <a:srgbClr val="14112C"/>
                </a:solidFill>
                <a:latin typeface="Arial Narrow" panose="020B0606020202030204" pitchFamily="34" charset="0"/>
              </a:rPr>
              <a:t>июня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770590" y="1591277"/>
            <a:ext cx="367211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 Narrow" panose="020B0606020202030204" pitchFamily="34" charset="0"/>
              </a:rPr>
              <a:t>Обсуждение и согласование плана  мероприятий по методическому сопровождению </a:t>
            </a:r>
            <a:r>
              <a:rPr lang="ru-RU" dirty="0" smtClean="0">
                <a:latin typeface="Arial Narrow" panose="020B0606020202030204" pitchFamily="34" charset="0"/>
              </a:rPr>
              <a:t>школ-участников </a:t>
            </a:r>
            <a:br>
              <a:rPr lang="ru-RU" dirty="0" smtClean="0">
                <a:latin typeface="Arial Narrow" panose="020B0606020202030204" pitchFamily="34" charset="0"/>
              </a:rPr>
            </a:br>
            <a:r>
              <a:rPr lang="ru-RU" dirty="0" smtClean="0">
                <a:latin typeface="Arial Narrow" panose="020B0606020202030204" pitchFamily="34" charset="0"/>
              </a:rPr>
              <a:t>c </a:t>
            </a:r>
            <a:r>
              <a:rPr lang="ru-RU" dirty="0">
                <a:latin typeface="Arial Narrow" panose="020B0606020202030204" pitchFamily="34" charset="0"/>
              </a:rPr>
              <a:t>экспертами Федерального методического центра ФГАОУ ДПО «Академия Минпросвещения России» (</a:t>
            </a:r>
            <a:r>
              <a:rPr lang="ru-RU" dirty="0" smtClean="0">
                <a:latin typeface="Arial Narrow" panose="020B0606020202030204" pitchFamily="34" charset="0"/>
              </a:rPr>
              <a:t>кураторами регионов) 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6" name="Шестиугольник 15"/>
          <p:cNvSpPr/>
          <p:nvPr/>
        </p:nvSpPr>
        <p:spPr>
          <a:xfrm rot="16200000">
            <a:off x="525670" y="2062484"/>
            <a:ext cx="1029340" cy="887362"/>
          </a:xfrm>
          <a:prstGeom prst="hexagon">
            <a:avLst>
              <a:gd name="adj" fmla="val 35345"/>
              <a:gd name="vf" fmla="val 115470"/>
            </a:avLst>
          </a:prstGeom>
          <a:noFill/>
          <a:ln w="38100"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9303" y="732235"/>
            <a:ext cx="113463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ШАГ 5. ПЛАНИРОВАНИЕ СОВМЕСТНЫХ ДЕЙСТВИЙ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Шестиугольник 22"/>
          <p:cNvSpPr/>
          <p:nvPr/>
        </p:nvSpPr>
        <p:spPr>
          <a:xfrm rot="16200000">
            <a:off x="6721792" y="1944613"/>
            <a:ext cx="1029340" cy="887362"/>
          </a:xfrm>
          <a:prstGeom prst="hexagon">
            <a:avLst>
              <a:gd name="adj" fmla="val 35345"/>
              <a:gd name="vf" fmla="val 115470"/>
            </a:avLst>
          </a:prstGeom>
          <a:noFill/>
          <a:ln w="38100"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Шеврон 23"/>
          <p:cNvSpPr/>
          <p:nvPr/>
        </p:nvSpPr>
        <p:spPr>
          <a:xfrm rot="5400000">
            <a:off x="3190748" y="2554288"/>
            <a:ext cx="343821" cy="2670537"/>
          </a:xfrm>
          <a:prstGeom prst="chevron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5880100" y="2369656"/>
            <a:ext cx="698229" cy="0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>
            <a:extLst>
              <a:ext uri="{FF2B5EF4-FFF2-40B4-BE49-F238E27FC236}">
                <a16:creationId xmlns:a16="http://schemas.microsoft.com/office/drawing/2014/main" id="{C09C3A23-61B9-4D2B-862E-519EBDE8EC7D}"/>
              </a:ext>
            </a:extLst>
          </p:cNvPr>
          <p:cNvSpPr/>
          <p:nvPr/>
        </p:nvSpPr>
        <p:spPr>
          <a:xfrm>
            <a:off x="5457489" y="4522221"/>
            <a:ext cx="2002923" cy="1963434"/>
          </a:xfrm>
          <a:prstGeom prst="ellipse">
            <a:avLst/>
          </a:prstGeom>
          <a:noFill/>
          <a:ln w="38100" cap="rnd">
            <a:solidFill>
              <a:srgbClr val="1B328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661654" y="4852519"/>
            <a:ext cx="159459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7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4112C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1</a:t>
            </a: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dirty="0" smtClean="0">
                <a:solidFill>
                  <a:srgbClr val="14112C"/>
                </a:solidFill>
                <a:latin typeface="Arial Narrow" panose="020B0606020202030204" pitchFamily="34" charset="0"/>
              </a:rPr>
              <a:t>июля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25" name="Шеврон 24"/>
          <p:cNvSpPr/>
          <p:nvPr/>
        </p:nvSpPr>
        <p:spPr>
          <a:xfrm rot="5400000">
            <a:off x="9353653" y="2554287"/>
            <a:ext cx="343821" cy="2670537"/>
          </a:xfrm>
          <a:prstGeom prst="chevron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59116" y="4935170"/>
            <a:ext cx="3230379" cy="115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ru-RU" sz="1600" dirty="0">
                <a:latin typeface="Arial Narrow" panose="020B0606020202030204" pitchFamily="34" charset="0"/>
              </a:rPr>
              <a:t>ФГАОУ ДПО «Академия </a:t>
            </a:r>
            <a:r>
              <a:rPr lang="ru-RU" sz="1600" dirty="0" err="1">
                <a:latin typeface="Arial Narrow" panose="020B0606020202030204" pitchFamily="34" charset="0"/>
              </a:rPr>
              <a:t>Минпросвещения</a:t>
            </a:r>
            <a:r>
              <a:rPr lang="ru-RU" sz="1600" dirty="0">
                <a:latin typeface="Arial Narrow" panose="020B0606020202030204" pitchFamily="34" charset="0"/>
              </a:rPr>
              <a:t> России»,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 smtClean="0">
                <a:latin typeface="Arial Narrow" panose="020B0606020202030204" pitchFamily="34" charset="0"/>
              </a:rPr>
              <a:t>ИРО/ИПК/ЦНППМ </a:t>
            </a:r>
            <a:r>
              <a:rPr lang="ru-RU" sz="1600" dirty="0">
                <a:latin typeface="Arial Narrow" panose="020B0606020202030204" pitchFamily="34" charset="0"/>
              </a:rPr>
              <a:t>субъектов Российской Федерации</a:t>
            </a:r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FDDDA724-5A1D-467A-8F43-6144CB35C5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23900" y="2124174"/>
            <a:ext cx="651790" cy="651790"/>
          </a:xfrm>
          <a:prstGeom prst="rect">
            <a:avLst/>
          </a:prstGeom>
        </p:spPr>
      </p:pic>
      <p:pic>
        <p:nvPicPr>
          <p:cNvPr id="29" name="Рисунок 2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0661" y="1990902"/>
            <a:ext cx="663397" cy="663397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9925142"/>
              </p:ext>
            </p:extLst>
          </p:nvPr>
        </p:nvGraphicFramePr>
        <p:xfrm>
          <a:off x="7621082" y="4812213"/>
          <a:ext cx="4214351" cy="1636458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29255">
                  <a:extLst>
                    <a:ext uri="{9D8B030D-6E8A-4147-A177-3AD203B41FA5}">
                      <a16:colId xmlns:a16="http://schemas.microsoft.com/office/drawing/2014/main" val="1618099243"/>
                    </a:ext>
                  </a:extLst>
                </a:gridCol>
                <a:gridCol w="1045525">
                  <a:extLst>
                    <a:ext uri="{9D8B030D-6E8A-4147-A177-3AD203B41FA5}">
                      <a16:colId xmlns:a16="http://schemas.microsoft.com/office/drawing/2014/main" val="1918374296"/>
                    </a:ext>
                  </a:extLst>
                </a:gridCol>
                <a:gridCol w="1253837">
                  <a:extLst>
                    <a:ext uri="{9D8B030D-6E8A-4147-A177-3AD203B41FA5}">
                      <a16:colId xmlns:a16="http://schemas.microsoft.com/office/drawing/2014/main" val="1126790303"/>
                    </a:ext>
                  </a:extLst>
                </a:gridCol>
                <a:gridCol w="565456">
                  <a:extLst>
                    <a:ext uri="{9D8B030D-6E8A-4147-A177-3AD203B41FA5}">
                      <a16:colId xmlns:a16="http://schemas.microsoft.com/office/drawing/2014/main" val="234904755"/>
                    </a:ext>
                  </a:extLst>
                </a:gridCol>
                <a:gridCol w="1020278">
                  <a:extLst>
                    <a:ext uri="{9D8B030D-6E8A-4147-A177-3AD203B41FA5}">
                      <a16:colId xmlns:a16="http://schemas.microsoft.com/office/drawing/2014/main" val="573277126"/>
                    </a:ext>
                  </a:extLst>
                </a:gridCol>
              </a:tblGrid>
              <a:tr h="300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№</a:t>
                      </a:r>
                      <a:endParaRPr lang="ru-RU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п/п</a:t>
                      </a:r>
                      <a:endParaRPr lang="ru-RU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ea typeface="Arial" panose="020B0604020202020204" pitchFamily="34" charset="0"/>
                      </a:endParaRP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Мероприятие</a:t>
                      </a:r>
                      <a:endParaRPr lang="ru-RU" sz="110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ea typeface="Arial" panose="020B0604020202020204" pitchFamily="34" charset="0"/>
                      </a:endParaRP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Ответственный</a:t>
                      </a:r>
                      <a:endParaRPr lang="ru-RU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ea typeface="Arial" panose="020B0604020202020204" pitchFamily="34" charset="0"/>
                      </a:endParaRP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Сроки </a:t>
                      </a:r>
                      <a:r>
                        <a:rPr lang="ru-RU" sz="1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 </a:t>
                      </a:r>
                      <a:endParaRPr lang="ru-RU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ea typeface="Arial" panose="020B0604020202020204" pitchFamily="34" charset="0"/>
                      </a:endParaRP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Ожидаемый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результат</a:t>
                      </a:r>
                      <a:endParaRPr lang="ru-RU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ea typeface="Arial" panose="020B0604020202020204" pitchFamily="34" charset="0"/>
                      </a:endParaRP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2887817"/>
                  </a:ext>
                </a:extLst>
              </a:tr>
              <a:tr h="262806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r>
                        <a:rPr lang="ru-RU" sz="1100" i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Д</a:t>
                      </a:r>
                      <a:r>
                        <a:rPr lang="ru-RU" sz="1100" i="1" baseline="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ля всех ш</a:t>
                      </a:r>
                      <a:r>
                        <a:rPr lang="ru-RU" sz="1100" i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кол-участников 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</a:endParaRP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</a:endParaRP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</a:endParaRP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</a:endParaRP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</a:endParaRP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6434754"/>
                  </a:ext>
                </a:extLst>
              </a:tr>
              <a:tr h="26280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ru-RU" sz="1050" dirty="0" smtClean="0"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</a:endParaRP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</a:endParaRP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</a:endParaRP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</a:endParaRP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</a:endParaRP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5726622"/>
                  </a:ext>
                </a:extLst>
              </a:tr>
              <a:tr h="319711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 kern="1200" baseline="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Для каждой школы-участника с низким уровнем результатов отдельно</a:t>
                      </a:r>
                      <a:endParaRPr lang="ru-RU" sz="1100" i="1" kern="1200" baseline="0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</a:endParaRP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</a:endParaRP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</a:endParaRP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</a:endParaRP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5025567"/>
                  </a:ext>
                </a:extLst>
              </a:tr>
              <a:tr h="3197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 Narrow" panose="020B0606020202030204" pitchFamily="34" charset="0"/>
                          <a:ea typeface="Arial" panose="020B0604020202020204" pitchFamily="34" charset="0"/>
                        </a:rPr>
                        <a:t>2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</a:endParaRP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</a:endParaRP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</a:endParaRP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</a:endParaRP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 Narrow" panose="020B0606020202030204" pitchFamily="34" charset="0"/>
                        <a:ea typeface="Arial" panose="020B0604020202020204" pitchFamily="34" charset="0"/>
                      </a:endParaRP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1447104"/>
                  </a:ext>
                </a:extLst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7705608" y="4183087"/>
            <a:ext cx="41246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Narrow" panose="020B0606020202030204" pitchFamily="34" charset="0"/>
              </a:rPr>
              <a:t>Таблица (форма </a:t>
            </a:r>
            <a:r>
              <a:rPr lang="en-US" dirty="0" smtClean="0">
                <a:latin typeface="Arial Narrow" panose="020B0606020202030204" pitchFamily="34" charset="0"/>
              </a:rPr>
              <a:t>3</a:t>
            </a:r>
            <a:r>
              <a:rPr lang="ru-RU" dirty="0" smtClean="0">
                <a:latin typeface="Arial Narrow" panose="020B0606020202030204" pitchFamily="34" charset="0"/>
              </a:rPr>
              <a:t>)</a:t>
            </a:r>
            <a:r>
              <a:rPr lang="ru-RU" dirty="0" smtClean="0">
                <a:latin typeface="Arial Narrow" panose="020B0606020202030204" pitchFamily="34" charset="0"/>
                <a:ea typeface="Calibri" panose="020F0502020204030204" pitchFamily="34" charset="0"/>
              </a:rPr>
              <a:t> </a:t>
            </a:r>
            <a:br>
              <a:rPr lang="ru-RU" dirty="0" smtClean="0">
                <a:latin typeface="Arial Narrow" panose="020B0606020202030204" pitchFamily="34" charset="0"/>
                <a:ea typeface="Calibri" panose="020F0502020204030204" pitchFamily="34" charset="0"/>
              </a:rPr>
            </a:br>
            <a:r>
              <a:rPr lang="ru-RU" dirty="0" smtClean="0">
                <a:latin typeface="Arial Narrow" panose="020B0606020202030204" pitchFamily="34" charset="0"/>
                <a:ea typeface="Calibri" panose="020F0502020204030204" pitchFamily="34" charset="0"/>
              </a:rPr>
              <a:t>в </a:t>
            </a:r>
            <a:r>
              <a:rPr lang="ru-RU" dirty="0" err="1">
                <a:latin typeface="Arial Narrow" panose="020B0606020202030204" pitchFamily="34" charset="0"/>
                <a:ea typeface="Calibri" panose="020F0502020204030204" pitchFamily="34" charset="0"/>
              </a:rPr>
              <a:t>Telegram</a:t>
            </a:r>
            <a:r>
              <a:rPr lang="ru-RU" dirty="0">
                <a:latin typeface="Arial Narrow" panose="020B0606020202030204" pitchFamily="34" charset="0"/>
                <a:ea typeface="Calibri" panose="020F0502020204030204" pitchFamily="34" charset="0"/>
              </a:rPr>
              <a:t>-канале руководителей </a:t>
            </a:r>
            <a:r>
              <a:rPr lang="ru-RU" dirty="0" err="1">
                <a:latin typeface="Arial Narrow" panose="020B0606020202030204" pitchFamily="34" charset="0"/>
                <a:ea typeface="Calibri" panose="020F0502020204030204" pitchFamily="34" charset="0"/>
              </a:rPr>
              <a:t>ИРО</a:t>
            </a:r>
            <a:r>
              <a:rPr lang="ru-RU" dirty="0">
                <a:latin typeface="Arial Narrow" panose="020B0606020202030204" pitchFamily="34" charset="0"/>
                <a:ea typeface="Calibri" panose="020F0502020204030204" pitchFamily="34" charset="0"/>
              </a:rPr>
              <a:t>/</a:t>
            </a:r>
            <a:r>
              <a:rPr lang="ru-RU" dirty="0" err="1">
                <a:latin typeface="Arial Narrow" panose="020B0606020202030204" pitchFamily="34" charset="0"/>
                <a:ea typeface="Calibri" panose="020F0502020204030204" pitchFamily="34" charset="0"/>
              </a:rPr>
              <a:t>ИПК</a:t>
            </a:r>
            <a:r>
              <a:rPr lang="ru-RU" dirty="0">
                <a:latin typeface="Arial Narrow" panose="020B0606020202030204" pitchFamily="34" charset="0"/>
                <a:ea typeface="Calibri" panose="020F0502020204030204" pitchFamily="34" charset="0"/>
              </a:rPr>
              <a:t> </a:t>
            </a:r>
            <a:endParaRPr lang="ru-RU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45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002458" y="638726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BBAAFF-5DA9-4695-8650-3AC011808BA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Треугольник"/>
          <p:cNvSpPr/>
          <p:nvPr/>
        </p:nvSpPr>
        <p:spPr>
          <a:xfrm rot="16200000">
            <a:off x="6881590" y="-3884669"/>
            <a:ext cx="2651594" cy="8028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4" name="Диагональная полоса 3"/>
          <p:cNvSpPr/>
          <p:nvPr/>
        </p:nvSpPr>
        <p:spPr>
          <a:xfrm rot="952129">
            <a:off x="-176885" y="-325030"/>
            <a:ext cx="12496552" cy="3611683"/>
          </a:xfrm>
          <a:prstGeom prst="diagStripe">
            <a:avLst/>
          </a:prstGeom>
          <a:solidFill>
            <a:srgbClr val="1B328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9303" y="732235"/>
            <a:ext cx="113463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ШАГ 6. ОТПРАВКА ТАБЛИЦ 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C09C3A23-61B9-4D2B-862E-519EBDE8EC7D}"/>
              </a:ext>
            </a:extLst>
          </p:cNvPr>
          <p:cNvSpPr/>
          <p:nvPr/>
        </p:nvSpPr>
        <p:spPr>
          <a:xfrm>
            <a:off x="660589" y="1855858"/>
            <a:ext cx="2002923" cy="1963434"/>
          </a:xfrm>
          <a:prstGeom prst="ellipse">
            <a:avLst/>
          </a:prstGeom>
          <a:noFill/>
          <a:ln w="38100" cap="rnd">
            <a:solidFill>
              <a:srgbClr val="1B328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39117" y="2195825"/>
            <a:ext cx="159459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7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4112C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10</a:t>
            </a: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dirty="0" smtClean="0">
                <a:solidFill>
                  <a:srgbClr val="14112C"/>
                </a:solidFill>
                <a:latin typeface="Arial Narrow" panose="020B0606020202030204" pitchFamily="34" charset="0"/>
              </a:rPr>
              <a:t>июня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775538" y="1961708"/>
            <a:ext cx="4158749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 Narrow" panose="020B0606020202030204" pitchFamily="34" charset="0"/>
              </a:rPr>
              <a:t>Таблица </a:t>
            </a:r>
            <a:r>
              <a:rPr lang="ru-RU" sz="2400" dirty="0" smtClean="0">
                <a:latin typeface="Arial Narrow" panose="020B0606020202030204" pitchFamily="34" charset="0"/>
              </a:rPr>
              <a:t>с маркированными графами (форма 1)</a:t>
            </a:r>
            <a:endParaRPr lang="ru-RU" sz="2400" dirty="0" smtClean="0"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endParaRPr lang="ru-RU" sz="900" dirty="0" smtClean="0">
              <a:latin typeface="Arial Narrow" panose="020B0606020202030204" pitchFamily="34" charset="0"/>
            </a:endParaRPr>
          </a:p>
          <a:p>
            <a:r>
              <a:rPr lang="ru-RU" sz="2400" dirty="0" smtClean="0">
                <a:latin typeface="Arial Narrow" panose="020B0606020202030204" pitchFamily="34" charset="0"/>
              </a:rPr>
              <a:t>Таблица </a:t>
            </a:r>
            <a:r>
              <a:rPr lang="ru-RU" sz="2400" dirty="0">
                <a:latin typeface="Arial Narrow" panose="020B0606020202030204" pitchFamily="34" charset="0"/>
              </a:rPr>
              <a:t>с маркированными графами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ru-RU" sz="2400" dirty="0">
                <a:latin typeface="Arial Narrow" panose="020B0606020202030204" pitchFamily="34" charset="0"/>
              </a:rPr>
              <a:t>(форма </a:t>
            </a:r>
            <a:r>
              <a:rPr lang="ru-RU" sz="2400" dirty="0" smtClean="0">
                <a:latin typeface="Arial Narrow" panose="020B0606020202030204" pitchFamily="34" charset="0"/>
              </a:rPr>
              <a:t>2)</a:t>
            </a:r>
            <a:endParaRPr lang="ru-RU" sz="2400" dirty="0">
              <a:latin typeface="Arial Narrow" panose="020B0606020202030204" pitchFamily="34" charset="0"/>
            </a:endParaRPr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C09C3A23-61B9-4D2B-862E-519EBDE8EC7D}"/>
              </a:ext>
            </a:extLst>
          </p:cNvPr>
          <p:cNvSpPr/>
          <p:nvPr/>
        </p:nvSpPr>
        <p:spPr>
          <a:xfrm>
            <a:off x="6480276" y="1855858"/>
            <a:ext cx="2002923" cy="1963434"/>
          </a:xfrm>
          <a:prstGeom prst="ellipse">
            <a:avLst/>
          </a:prstGeom>
          <a:noFill/>
          <a:ln w="38100" cap="rnd">
            <a:solidFill>
              <a:srgbClr val="1B328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667349" y="2186156"/>
            <a:ext cx="159459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4112C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24</a:t>
            </a:r>
            <a:endParaRPr kumimoji="0" lang="ru-RU" sz="7200" b="0" i="0" u="none" strike="noStrike" kern="1200" cap="none" spc="0" normalizeH="0" baseline="0" noProof="0" dirty="0" smtClean="0">
              <a:ln>
                <a:noFill/>
              </a:ln>
              <a:solidFill>
                <a:srgbClr val="14112C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dirty="0" smtClean="0">
                <a:solidFill>
                  <a:srgbClr val="14112C"/>
                </a:solidFill>
                <a:latin typeface="Arial Narrow" panose="020B0606020202030204" pitchFamily="34" charset="0"/>
              </a:rPr>
              <a:t>июня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483199" y="2552833"/>
            <a:ext cx="252184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dirty="0">
                <a:latin typeface="Arial Narrow" panose="020B0606020202030204" pitchFamily="34" charset="0"/>
              </a:rPr>
              <a:t>Таблица (форма </a:t>
            </a:r>
            <a:r>
              <a:rPr lang="en-US" sz="2400" dirty="0">
                <a:latin typeface="Arial Narrow" panose="020B0606020202030204" pitchFamily="34" charset="0"/>
              </a:rPr>
              <a:t>3</a:t>
            </a:r>
            <a:r>
              <a:rPr lang="ru-RU" sz="2400" dirty="0">
                <a:latin typeface="Arial Narrow" panose="020B0606020202030204" pitchFamily="34" charset="0"/>
              </a:rPr>
              <a:t>) </a:t>
            </a:r>
          </a:p>
          <a:p>
            <a:pPr algn="ctr"/>
            <a:endParaRPr lang="ru-RU" sz="2400" dirty="0">
              <a:latin typeface="Arial Narrow" panose="020B0606020202030204" pitchFamily="34" charset="0"/>
            </a:endParaRPr>
          </a:p>
        </p:txBody>
      </p:sp>
      <p:sp>
        <p:nvSpPr>
          <p:cNvPr id="18" name="Шеврон 17"/>
          <p:cNvSpPr/>
          <p:nvPr/>
        </p:nvSpPr>
        <p:spPr>
          <a:xfrm rot="5400000">
            <a:off x="5538720" y="2891527"/>
            <a:ext cx="343821" cy="2670537"/>
          </a:xfrm>
          <a:prstGeom prst="chevron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97565" y="4436869"/>
            <a:ext cx="434125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srgbClr val="1B3281"/>
                </a:solidFill>
                <a:latin typeface="Montserrat"/>
              </a:rPr>
              <a:t>fmc@apkpro.ru</a:t>
            </a:r>
            <a:endParaRPr lang="ru-RU" sz="4400" dirty="0">
              <a:solidFill>
                <a:srgbClr val="1B3281"/>
              </a:solidFill>
            </a:endParaRPr>
          </a:p>
        </p:txBody>
      </p:sp>
      <p:sp>
        <p:nvSpPr>
          <p:cNvPr id="19" name="Шеврон 18"/>
          <p:cNvSpPr/>
          <p:nvPr/>
        </p:nvSpPr>
        <p:spPr>
          <a:xfrm rot="5400000">
            <a:off x="5538719" y="4358067"/>
            <a:ext cx="343821" cy="2670537"/>
          </a:xfrm>
          <a:prstGeom prst="chevron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3514" y="5973311"/>
            <a:ext cx="111693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Arial Narrow" panose="020B0606020202030204" pitchFamily="34" charset="0"/>
              </a:rPr>
              <a:t>Эксперты </a:t>
            </a:r>
            <a:r>
              <a:rPr lang="ru-RU" sz="2400" dirty="0">
                <a:latin typeface="Arial Narrow" panose="020B0606020202030204" pitchFamily="34" charset="0"/>
              </a:rPr>
              <a:t>Федерального методического центра </a:t>
            </a:r>
            <a:r>
              <a:rPr lang="ru-RU" sz="2400" dirty="0" smtClean="0">
                <a:latin typeface="Arial Narrow" panose="020B0606020202030204" pitchFamily="34" charset="0"/>
              </a:rPr>
              <a:t/>
            </a:r>
            <a:br>
              <a:rPr lang="ru-RU" sz="2400" dirty="0" smtClean="0">
                <a:latin typeface="Arial Narrow" panose="020B0606020202030204" pitchFamily="34" charset="0"/>
              </a:rPr>
            </a:br>
            <a:r>
              <a:rPr lang="ru-RU" sz="2400" dirty="0" err="1" smtClean="0">
                <a:latin typeface="Arial Narrow" panose="020B0606020202030204" pitchFamily="34" charset="0"/>
              </a:rPr>
              <a:t>ФГАОУ</a:t>
            </a:r>
            <a:r>
              <a:rPr lang="ru-RU" sz="2400" dirty="0" smtClean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ДПО</a:t>
            </a:r>
            <a:r>
              <a:rPr lang="ru-RU" sz="2400" dirty="0">
                <a:latin typeface="Arial Narrow" panose="020B0606020202030204" pitchFamily="34" charset="0"/>
              </a:rPr>
              <a:t> «Академия Минпросвещения России» </a:t>
            </a:r>
            <a:r>
              <a:rPr lang="ru-RU" sz="2400" dirty="0" smtClean="0">
                <a:latin typeface="Arial Narrow" panose="020B0606020202030204" pitchFamily="34" charset="0"/>
              </a:rPr>
              <a:t>– кураторы регионов</a:t>
            </a:r>
            <a:endParaRPr lang="ru-RU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1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398</Words>
  <Application>Microsoft Office PowerPoint</Application>
  <PresentationFormat>Широкоэкранный</PresentationFormat>
  <Paragraphs>139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8" baseType="lpstr">
      <vt:lpstr>Arial</vt:lpstr>
      <vt:lpstr>Arial </vt:lpstr>
      <vt:lpstr>Arial Narrow</vt:lpstr>
      <vt:lpstr>Calibri</vt:lpstr>
      <vt:lpstr>Calibri Light</vt:lpstr>
      <vt:lpstr>Helvetica Neue Medium</vt:lpstr>
      <vt:lpstr>Montserrat</vt:lpstr>
      <vt:lpstr>Muller Light</vt:lpstr>
      <vt:lpstr>Verdana</vt:lpstr>
      <vt:lpstr>Wingdings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65</cp:revision>
  <dcterms:created xsi:type="dcterms:W3CDTF">2022-06-05T05:51:04Z</dcterms:created>
  <dcterms:modified xsi:type="dcterms:W3CDTF">2022-06-06T17:00:08Z</dcterms:modified>
</cp:coreProperties>
</file>