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0" r:id="rId5"/>
    <p:sldId id="261" r:id="rId6"/>
    <p:sldId id="262" r:id="rId7"/>
    <p:sldId id="259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089"/>
    <a:srgbClr val="448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1" d="100"/>
          <a:sy n="61" d="100"/>
        </p:scale>
        <p:origin x="60" y="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6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3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8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4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8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3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5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6E16-F749-497F-9F02-BFDB7052907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0E8D-7F6B-4D4E-86E6-1DD6CB12F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pp.wooclap.com/home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pp.wooclap.com/hom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367047"/>
            <a:ext cx="7772400" cy="1388271"/>
          </a:xfrm>
          <a:solidFill>
            <a:srgbClr val="429089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«Учимся учить читать:</a:t>
            </a:r>
            <a:b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от теории к практике»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7304856" cy="95324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Шталтовая О.А., учитель </a:t>
            </a:r>
          </a:p>
          <a:p>
            <a:pPr algn="r"/>
            <a:r>
              <a:rPr lang="ru-RU" sz="200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начальных классов</a:t>
            </a:r>
          </a:p>
          <a:p>
            <a:pPr algn="r"/>
            <a:r>
              <a:rPr lang="ru-RU" sz="200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Кутузова Е.Л., учитель </a:t>
            </a:r>
          </a:p>
          <a:p>
            <a:pPr algn="r"/>
            <a:r>
              <a:rPr lang="ru-RU" sz="200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русского языка и литературы</a:t>
            </a:r>
          </a:p>
          <a:p>
            <a:pPr algn="r"/>
            <a:endParaRPr lang="ru-RU" sz="20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915566"/>
            <a:ext cx="248376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+mj-lt"/>
                <a:ea typeface="Roboto" panose="02000000000000000000" pitchFamily="2" charset="0"/>
              </a:rPr>
              <a:t>Тема </a:t>
            </a:r>
            <a:r>
              <a:rPr lang="ru-RU" sz="2000" dirty="0" smtClean="0"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м</a:t>
            </a:r>
            <a:r>
              <a:rPr lang="ru-RU" sz="2000" dirty="0" smtClean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астер-класса:</a:t>
            </a:r>
            <a:endParaRPr lang="ru-RU" sz="20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78367"/>
            <a:ext cx="2581126" cy="19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782862"/>
              </p:ext>
            </p:extLst>
          </p:nvPr>
        </p:nvGraphicFramePr>
        <p:xfrm>
          <a:off x="251520" y="627534"/>
          <a:ext cx="8712968" cy="442680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8712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indent="201930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Рассмотрите </a:t>
                      </a:r>
                      <a:r>
                        <a:rPr lang="ru-RU" sz="2400" dirty="0" err="1">
                          <a:effectLst/>
                        </a:rPr>
                        <a:t>инфографику</a:t>
                      </a:r>
                      <a:r>
                        <a:rPr lang="ru-RU" sz="2400" dirty="0">
                          <a:effectLst/>
                        </a:rPr>
                        <a:t>.</a:t>
                      </a:r>
                    </a:p>
                    <a:p>
                      <a:pPr indent="20193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Что </a:t>
                      </a:r>
                      <a:r>
                        <a:rPr lang="ru-RU" sz="2400" dirty="0" err="1">
                          <a:effectLst/>
                        </a:rPr>
                        <a:t>Васютка</a:t>
                      </a:r>
                      <a:r>
                        <a:rPr lang="ru-RU" sz="2400" dirty="0">
                          <a:effectLst/>
                        </a:rPr>
                        <a:t> сделал неправильно, когда понял, что заблудился? </a:t>
                      </a:r>
                    </a:p>
                    <a:p>
                      <a:pPr indent="20193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 что сделал верно? </a:t>
                      </a:r>
                    </a:p>
                    <a:p>
                      <a:pPr indent="20193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Какой совет вы дали бы </a:t>
                      </a:r>
                      <a:r>
                        <a:rPr lang="ru-RU" sz="2400" dirty="0" err="1">
                          <a:effectLst/>
                        </a:rPr>
                        <a:t>Васютке</a:t>
                      </a:r>
                      <a:r>
                        <a:rPr lang="ru-RU" sz="2400" dirty="0">
                          <a:effectLst/>
                        </a:rPr>
                        <a:t>, если бы могли, и в какой момент, чтобы помочь ему не заблудиться?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120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2400" dirty="0">
                          <a:effectLst/>
                        </a:rPr>
                        <a:t>Находить и извлекать одну или несколько единиц </a:t>
                      </a:r>
                      <a:r>
                        <a:rPr lang="ru-RU" sz="2400" dirty="0" smtClean="0">
                          <a:effectLst/>
                        </a:rPr>
                        <a:t>информации из разных текстов</a:t>
                      </a:r>
                      <a:endParaRPr lang="ru-RU" sz="24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2400" dirty="0">
                          <a:effectLst/>
                        </a:rPr>
                        <a:t>Устанавливать скрытые связи между событиями или утверждениями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ru-RU" sz="2400" dirty="0">
                          <a:effectLst/>
                        </a:rPr>
                        <a:t>Формулировать выводы на основе обобщения отдельных частей текста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50" marR="548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4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83518"/>
            <a:ext cx="900343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Этим </a:t>
            </a:r>
            <a:r>
              <a:rPr lang="ru-RU" sz="1600" b="1" dirty="0"/>
              <a:t>рецептом</a:t>
            </a:r>
            <a:r>
              <a:rPr lang="ru-RU" sz="1600" dirty="0"/>
              <a:t> пользуются обычно охотники и туристы.</a:t>
            </a:r>
          </a:p>
          <a:p>
            <a:r>
              <a:rPr lang="ru-RU" sz="1600" dirty="0"/>
              <a:t>Ингредиенты:</a:t>
            </a:r>
          </a:p>
          <a:p>
            <a:r>
              <a:rPr lang="ru-RU" sz="1600" dirty="0"/>
              <a:t>Глухарь – 1 тушка</a:t>
            </a:r>
          </a:p>
          <a:p>
            <a:r>
              <a:rPr lang="ru-RU" sz="1600" dirty="0"/>
              <a:t>Картофель – 3 шт.</a:t>
            </a:r>
          </a:p>
          <a:p>
            <a:r>
              <a:rPr lang="ru-RU" sz="1600" dirty="0"/>
              <a:t>Соль, перец – по вкусу</a:t>
            </a:r>
          </a:p>
          <a:p>
            <a:pPr marL="0" indent="0">
              <a:buNone/>
            </a:pPr>
            <a:r>
              <a:rPr lang="ru-RU" sz="1600" dirty="0"/>
              <a:t>Птицу выпотрошить и отрезать конечности. Оперение не трогать. Внутри тушку натереть подготовленным составом из соли и перца, после этого поместить внутрь птицы небольшого размера очищенные картофелины. Следующая операция является основной, от которой зависит качество и вкус мяса. Тушку надо обмазать глиной, разбавленной в небольшом количестве воды, так, чтобы продукт был полностью ею покрыт.</a:t>
            </a:r>
          </a:p>
          <a:p>
            <a:pPr marL="0" indent="0">
              <a:buNone/>
            </a:pPr>
            <a:r>
              <a:rPr lang="ru-RU" sz="1600" dirty="0"/>
              <a:t>В подготовленном костре должно быть такое количество углей, которое способно полностью покрыть вымазанную глиной тушку. Перед тем как поместить в костер продукт, надо в нем проделать несколько небольших отверстий для выхода наружу пара.</a:t>
            </a:r>
          </a:p>
          <a:p>
            <a:pPr marL="0" indent="0">
              <a:buNone/>
            </a:pPr>
            <a:r>
              <a:rPr lang="ru-RU" sz="1600" dirty="0"/>
              <a:t>Обычно на приготовление мяса таким способом затрачивается примерно 30 минут. Чтобы начать употреблять готовое мясо глухаря, глину следует расколоть. Интересно, что при этом перья отделяются от мяса вместе с глиной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123478"/>
            <a:ext cx="229839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83518"/>
            <a:ext cx="7056784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«Мне часто задают вопрос о том, как я стал писателем. И всегда я отвечаю (это прозвучало на многих встречах с читателями), что этим я обязан преподавателю литературы </a:t>
            </a:r>
            <a:r>
              <a:rPr lang="ru-RU" sz="1800" dirty="0" err="1"/>
              <a:t>игарской</a:t>
            </a:r>
            <a:r>
              <a:rPr lang="ru-RU" sz="1800" dirty="0"/>
              <a:t> школы № 12 Игнатию Дмитриевичу Рождественскому. Я никогда не забуду урок, который был посвящён нашим сочинениям. Каждому из них он давал свою оценку. Но принцип у него был своеобразный: лучшие сочинения подвергались его анализу и оценке последними. И самым последним было моё сочинение. Вы, наверное, не представляете моего состояния. Волнение, смущение, гордость… В этом сочинении я рассказал о том, как провёл свой выходной день на рыбалке на </a:t>
            </a:r>
            <a:r>
              <a:rPr lang="ru-RU" sz="1800" dirty="0" err="1"/>
              <a:t>Моргуновских</a:t>
            </a:r>
            <a:r>
              <a:rPr lang="ru-RU" sz="1800" dirty="0"/>
              <a:t> озёрах и о пути туда через </a:t>
            </a:r>
            <a:r>
              <a:rPr lang="ru-RU" sz="1800" dirty="0" err="1"/>
              <a:t>Гравийку</a:t>
            </a:r>
            <a:r>
              <a:rPr lang="ru-RU" sz="1800" dirty="0"/>
              <a:t>. Он тогда сказал, что если я серьёзно буду к этому делу относиться, то добьюсь положительных результатов. Воспользовался я советом учителя довольно поздно, через тридцать лет. Но всем этим я обязан ему…»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4" y="969339"/>
            <a:ext cx="2005815" cy="29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4" y="563434"/>
            <a:ext cx="638543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2182" y="714362"/>
            <a:ext cx="9143999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44828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Подводим итоги</a:t>
            </a:r>
            <a:endParaRPr lang="ru-RU" sz="2800" dirty="0">
              <a:solidFill>
                <a:srgbClr val="44828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9662"/>
            <a:ext cx="2244440" cy="203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43636" y="1357304"/>
            <a:ext cx="21883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92" y="1425785"/>
            <a:ext cx="2591939" cy="2591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21514" y="4088144"/>
            <a:ext cx="3190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app.wooclap.com/home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14362"/>
            <a:ext cx="9143999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44828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Давайте познакомимся!</a:t>
            </a:r>
            <a:endParaRPr lang="ru-RU" sz="2800" dirty="0">
              <a:solidFill>
                <a:srgbClr val="44828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8662" y="1428742"/>
            <a:ext cx="1600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43636" y="1357304"/>
            <a:ext cx="21883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56" y="1501891"/>
            <a:ext cx="2231901" cy="22319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1423" y="3868835"/>
            <a:ext cx="3190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app.wooclap.com/home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1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78" y="657639"/>
            <a:ext cx="9143999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Прочтите текст…</a:t>
            </a:r>
            <a:endParaRPr lang="ru-RU" sz="2800" dirty="0">
              <a:solidFill>
                <a:srgbClr val="44828E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6" name="Содержимое 5" descr="https://sun9-3.userapi.com/t_17b_jcLZyDuSLnTFvh-iyovu8f6FWlRH-raA/_drNfsVUmKs.jpg"/>
          <p:cNvPicPr>
            <a:picLocks noGrp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76845" y="1232632"/>
            <a:ext cx="4714908" cy="309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1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87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987574"/>
            <a:ext cx="5434319" cy="31683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Медленно прочтите </a:t>
            </a:r>
            <a:r>
              <a:rPr lang="ru-RU" sz="3200" dirty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предложенный текст, воспользуйтесь полученной информацией, </a:t>
            </a:r>
            <a:r>
              <a:rPr lang="ru-RU" sz="32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чтобы </a:t>
            </a:r>
            <a:r>
              <a:rPr lang="ru-RU" sz="3200" dirty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сыграть в игру </a:t>
            </a:r>
            <a:r>
              <a:rPr lang="ru-RU" sz="32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/>
            </a:r>
            <a:br>
              <a:rPr lang="ru-RU" sz="32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«</a:t>
            </a:r>
            <a:r>
              <a:rPr lang="ru-RU" sz="3200" dirty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Верно или неверно</a:t>
            </a:r>
            <a:r>
              <a:rPr lang="ru-RU" sz="32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?»</a:t>
            </a:r>
            <a:endParaRPr lang="ru-RU" sz="3200" dirty="0">
              <a:solidFill>
                <a:srgbClr val="44828E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9" y="1159875"/>
            <a:ext cx="3212639" cy="2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62" y="392137"/>
            <a:ext cx="9143999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Верно или неверно?</a:t>
            </a:r>
            <a:endParaRPr lang="ru-RU" sz="2800" dirty="0">
              <a:solidFill>
                <a:srgbClr val="44828E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112023"/>
              </p:ext>
            </p:extLst>
          </p:nvPr>
        </p:nvGraphicFramePr>
        <p:xfrm>
          <a:off x="755576" y="963641"/>
          <a:ext cx="7200800" cy="3709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68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2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764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Прочитай утверждения и определи, верны они или нет?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В</a:t>
                      </a:r>
                      <a:r>
                        <a:rPr lang="en-US" sz="1800" dirty="0"/>
                        <a:t>/Н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76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800" dirty="0"/>
                        <a:t>Этот текст о мальчике </a:t>
                      </a:r>
                      <a:r>
                        <a:rPr lang="ru-RU" sz="1800" dirty="0" err="1"/>
                        <a:t>Васютке</a:t>
                      </a:r>
                      <a:r>
                        <a:rPr lang="ru-RU" sz="1800" dirty="0"/>
                        <a:t>, который заблудился в тайге.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76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800" dirty="0"/>
                        <a:t>Он потерял </a:t>
                      </a:r>
                      <a:r>
                        <a:rPr lang="ru-RU" sz="1800" dirty="0" err="1"/>
                        <a:t>затеси</a:t>
                      </a:r>
                      <a:r>
                        <a:rPr lang="ru-RU" sz="1800" dirty="0"/>
                        <a:t>, то есть зарубки на стволах деревьев.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76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800" dirty="0"/>
                        <a:t>История произошла зимой.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276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800" dirty="0" err="1"/>
                        <a:t>Васютка</a:t>
                      </a:r>
                      <a:r>
                        <a:rPr lang="ru-RU" sz="1800" dirty="0"/>
                        <a:t> рассуждал вслух, куда ему идти.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76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800" dirty="0"/>
                        <a:t>Он вспоминал советы охотников и рыбаков.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76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800" dirty="0" smtClean="0"/>
                        <a:t>Перво-наперво мальчик </a:t>
                      </a:r>
                      <a:r>
                        <a:rPr lang="ru-RU" sz="1800" dirty="0"/>
                        <a:t>развёл костёр.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76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800" dirty="0"/>
                        <a:t>На ужин </a:t>
                      </a:r>
                      <a:r>
                        <a:rPr lang="ru-RU" sz="1800" dirty="0" err="1"/>
                        <a:t>Васютка</a:t>
                      </a:r>
                      <a:r>
                        <a:rPr lang="ru-RU" sz="1800" dirty="0"/>
                        <a:t> приготовил куропатку в собственном соку.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1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5" y="18547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753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42908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Условия</a:t>
            </a:r>
            <a:r>
              <a:rPr lang="ru-RU" sz="2800" dirty="0">
                <a:solidFill>
                  <a:srgbClr val="42908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/>
            </a:r>
            <a:br>
              <a:rPr lang="ru-RU" sz="2800" dirty="0">
                <a:solidFill>
                  <a:srgbClr val="42908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rgbClr val="42908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(учитываем </a:t>
            </a:r>
            <a:r>
              <a:rPr lang="ru-RU" sz="2800" dirty="0">
                <a:solidFill>
                  <a:srgbClr val="42908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при разработке </a:t>
            </a:r>
            <a:r>
              <a:rPr lang="ru-RU" sz="2800" dirty="0" smtClean="0">
                <a:solidFill>
                  <a:srgbClr val="42908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задания)</a:t>
            </a:r>
            <a:endParaRPr lang="ru-RU" sz="2800" dirty="0">
              <a:solidFill>
                <a:srgbClr val="429089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484547"/>
            <a:ext cx="8267304" cy="28803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44828E"/>
                </a:solidFill>
                <a:latin typeface="+mj-lt"/>
                <a:ea typeface="Roboto" panose="02000000000000000000" pitchFamily="2" charset="0"/>
              </a:rPr>
              <a:t>Обозначить современную проблемную ситуацию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44828E"/>
                </a:solidFill>
                <a:latin typeface="+mj-lt"/>
                <a:ea typeface="Roboto" panose="02000000000000000000" pitchFamily="2" charset="0"/>
              </a:rPr>
              <a:t>Подобрать неучебные</a:t>
            </a:r>
            <a:r>
              <a:rPr lang="ru-RU" sz="2800" dirty="0">
                <a:solidFill>
                  <a:srgbClr val="44828E"/>
                </a:solidFill>
                <a:latin typeface="+mj-lt"/>
                <a:ea typeface="Roboto" panose="02000000000000000000" pitchFamily="2" charset="0"/>
              </a:rPr>
              <a:t>, неадаптированные </a:t>
            </a:r>
            <a:r>
              <a:rPr lang="ru-RU" sz="2800" dirty="0" smtClean="0">
                <a:solidFill>
                  <a:srgbClr val="44828E"/>
                </a:solidFill>
                <a:latin typeface="+mj-lt"/>
                <a:ea typeface="Roboto" panose="02000000000000000000" pitchFamily="2" charset="0"/>
              </a:rPr>
              <a:t>тексты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44828E"/>
                </a:solidFill>
                <a:latin typeface="+mj-lt"/>
                <a:ea typeface="Roboto" panose="02000000000000000000" pitchFamily="2" charset="0"/>
              </a:rPr>
              <a:t>Учитывать </a:t>
            </a:r>
            <a:r>
              <a:rPr lang="ru-RU" sz="2800" dirty="0">
                <a:solidFill>
                  <a:srgbClr val="44828E"/>
                </a:solidFill>
                <a:latin typeface="+mj-lt"/>
                <a:ea typeface="Roboto" panose="02000000000000000000" pitchFamily="2" charset="0"/>
              </a:rPr>
              <a:t>уровень </a:t>
            </a:r>
            <a:r>
              <a:rPr lang="ru-RU" sz="2800" dirty="0" smtClean="0">
                <a:solidFill>
                  <a:srgbClr val="44828E"/>
                </a:solidFill>
                <a:latin typeface="+mj-lt"/>
                <a:ea typeface="Roboto" panose="02000000000000000000" pitchFamily="2" charset="0"/>
              </a:rPr>
              <a:t>читательской грамотности учащегося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44828E"/>
                </a:solidFill>
                <a:latin typeface="+mj-lt"/>
                <a:ea typeface="Roboto" panose="02000000000000000000" pitchFamily="2" charset="0"/>
              </a:rPr>
              <a:t>Понимать</a:t>
            </a:r>
            <a:r>
              <a:rPr lang="ru-RU" sz="2800" dirty="0">
                <a:solidFill>
                  <a:srgbClr val="44828E"/>
                </a:solidFill>
                <a:latin typeface="+mj-lt"/>
                <a:ea typeface="Roboto" panose="02000000000000000000" pitchFamily="2" charset="0"/>
              </a:rPr>
              <a:t>, на развитие какого умения направлено задание</a:t>
            </a:r>
            <a:endParaRPr lang="ru-RU" sz="2800" dirty="0" smtClean="0">
              <a:solidFill>
                <a:srgbClr val="44828E"/>
              </a:solidFill>
              <a:latin typeface="+mj-lt"/>
              <a:ea typeface="Roboto" panose="02000000000000000000" pitchFamily="2" charset="0"/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rgbClr val="44828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00" y="3150592"/>
            <a:ext cx="1821413" cy="121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5" y="18547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7534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44828E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Аутентичные тексты</a:t>
            </a:r>
            <a:endParaRPr lang="ru-RU" sz="2800" dirty="0">
              <a:solidFill>
                <a:srgbClr val="44828E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Рисунок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481592169"/>
              </p:ext>
            </p:extLst>
          </p:nvPr>
        </p:nvGraphicFramePr>
        <p:xfrm>
          <a:off x="1043608" y="1275606"/>
          <a:ext cx="6984776" cy="30243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492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23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2433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Таблица</a:t>
                      </a:r>
                    </a:p>
                    <a:p>
                      <a:pPr algn="ctr"/>
                      <a:r>
                        <a:rPr lang="ru-RU" sz="3200" dirty="0" smtClean="0"/>
                        <a:t>Карта</a:t>
                      </a:r>
                    </a:p>
                    <a:p>
                      <a:pPr algn="ctr"/>
                      <a:r>
                        <a:rPr lang="ru-RU" sz="3200" dirty="0" smtClean="0"/>
                        <a:t>Инфографика</a:t>
                      </a:r>
                    </a:p>
                    <a:p>
                      <a:pPr algn="ctr"/>
                      <a:r>
                        <a:rPr lang="ru-RU" sz="3200" dirty="0" smtClean="0"/>
                        <a:t>Диаграмма</a:t>
                      </a:r>
                    </a:p>
                    <a:p>
                      <a:pPr algn="ctr"/>
                      <a:r>
                        <a:rPr lang="ru-RU" sz="3200" dirty="0" smtClean="0"/>
                        <a:t>Схема</a:t>
                      </a:r>
                    </a:p>
                    <a:p>
                      <a:pPr algn="ctr"/>
                      <a:r>
                        <a:rPr lang="ru-RU" sz="3200" dirty="0" smtClean="0"/>
                        <a:t>График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Инструкция </a:t>
                      </a:r>
                    </a:p>
                    <a:p>
                      <a:pPr algn="ctr"/>
                      <a:r>
                        <a:rPr lang="ru-RU" sz="3200" dirty="0" smtClean="0"/>
                        <a:t>Рецепт</a:t>
                      </a:r>
                    </a:p>
                    <a:p>
                      <a:pPr algn="ctr"/>
                      <a:r>
                        <a:rPr lang="ru-RU" sz="3200" dirty="0" smtClean="0"/>
                        <a:t>Расписание</a:t>
                      </a:r>
                    </a:p>
                    <a:p>
                      <a:pPr algn="ctr"/>
                      <a:r>
                        <a:rPr lang="ru-RU" sz="3200" dirty="0" smtClean="0"/>
                        <a:t>Интервью</a:t>
                      </a:r>
                    </a:p>
                    <a:p>
                      <a:pPr algn="ctr"/>
                      <a:r>
                        <a:rPr lang="ru-RU" sz="3200" dirty="0" smtClean="0"/>
                        <a:t>Чат</a:t>
                      </a:r>
                    </a:p>
                    <a:p>
                      <a:pPr algn="ctr"/>
                      <a:r>
                        <a:rPr lang="ru-RU" sz="3200" dirty="0" smtClean="0"/>
                        <a:t>Блог…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91830"/>
            <a:ext cx="1673321" cy="1284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94647"/>
            <a:ext cx="1568681" cy="1428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32" y="3371505"/>
            <a:ext cx="2051720" cy="1124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14" y="3263450"/>
            <a:ext cx="1751856" cy="1313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43" y="901054"/>
            <a:ext cx="1628800" cy="12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491426"/>
            <a:ext cx="4176463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8302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188237"/>
              </p:ext>
            </p:extLst>
          </p:nvPr>
        </p:nvGraphicFramePr>
        <p:xfrm>
          <a:off x="323528" y="627534"/>
          <a:ext cx="8640959" cy="409966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61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5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1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2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6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Уровень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понимания текста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Перечень проверяемых умений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Виды вопросов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Виды тестовых заданий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Общее понимание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1) определять тему и основную мысль текста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2) обнаруживать в заголовке текста тему или основную мысль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3) находить различие в двух или более текстах/сравнивать содержание текстов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4) отличать основную информацию от второстепенной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Какова тема текста?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Что отражает заголовок: тему или основную мысль текста?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Что объединяет данные тексты?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 каких проблемах … Какое событие .. Какие перемены…?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Что заставило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героя…?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Кого автор называет…/считает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 выбором ответа;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установление соответствия;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исключение лишнего;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группировку информации;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определение последовательности;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аналогию;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вопросы с ограничением ответа или с открытым кратким ответом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7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Выявление информации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1) быстро просматривать текст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2) определять смысловую структуру текста и отбирать нужную информацию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3) находить необходимую информацию, перефразированную в вопросе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Разделяешь ли ты мнение автора?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Аргументируй свой ответ.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Согласен ли ты с тем, что… Аргументируй свой ответ.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 выбором ответа;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установление соответствия;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исключение лишнего;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группировку информации;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определение последователь-</a:t>
                      </a:r>
                      <a:r>
                        <a:rPr lang="ru-RU" sz="800" dirty="0" err="1">
                          <a:effectLst/>
                        </a:rPr>
                        <a:t>ности</a:t>
                      </a:r>
                      <a:r>
                        <a:rPr lang="ru-RU" sz="800" dirty="0">
                          <a:effectLst/>
                        </a:rPr>
                        <a:t>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аналогию;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вопросы с ограничением ответа или с открытым кратким ответом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5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Интерпретация текста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1) соотносить заключённую в тексте информацию с информацией из других источников /личным опытом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2) делать выводы по содержанию текста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3) находить аргументы, подтверждающие мнения/высказывания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4) объяснять заглавие текста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Соотнеси....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Как бы ты поступил в данной ситуации?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Найди в тексте аргумент/аргументы, подтверждающие высказывание...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Как ты понимаешь заглавие текста?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Как еще можно было бы озаглавить текст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вопросы с открытыми развёрнутыми ответами;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задания на аналогию, задания, требующие аргументированных ответов;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задания на выделение существенных признаков;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сравнение объектов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Рефлексия относительно содержания текста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1) различать объективную и субъективную информацию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2) связывать информацию текста с фактами/событиями реальной действительности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3) аргументировать свою точку зрения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Выскажите своё отношение к позиции автора/героя.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Как автор относится к своему герою? Обоснуйте своё мнение.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Что в данном отрывке удивило вас больше всего? Почему?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свободные задания с открытыми ответами;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вопросы, требующие формулировки и аргументации собственного мнения;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тексты с ошибками;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задания на реконструкцию событий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30" marR="3873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8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909</Words>
  <Application>Microsoft Office PowerPoint</Application>
  <PresentationFormat>Экран (16:9)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Roboto</vt:lpstr>
      <vt:lpstr>Times New Roman</vt:lpstr>
      <vt:lpstr>Wingdings</vt:lpstr>
      <vt:lpstr>Тема Office</vt:lpstr>
      <vt:lpstr>«Учимся учить читать: от теории к практике»</vt:lpstr>
      <vt:lpstr>Давайте познакомимся!</vt:lpstr>
      <vt:lpstr>Прочтите текст…</vt:lpstr>
      <vt:lpstr>Медленно прочтите предложенный текст, воспользуйтесь полученной информацией,  чтобы сыграть в игру  «Верно или неверно?»</vt:lpstr>
      <vt:lpstr>Верно или неверно?</vt:lpstr>
      <vt:lpstr>Условия (учитываем при разработке задания)</vt:lpstr>
      <vt:lpstr>Аутентичные тексты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Подводим итоги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А. Дубинина</dc:creator>
  <cp:lastModifiedBy>Учетная запись Майкрософт</cp:lastModifiedBy>
  <cp:revision>31</cp:revision>
  <dcterms:created xsi:type="dcterms:W3CDTF">2022-08-09T07:00:00Z</dcterms:created>
  <dcterms:modified xsi:type="dcterms:W3CDTF">2022-08-19T07:23:21Z</dcterms:modified>
</cp:coreProperties>
</file>