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2" r:id="rId18"/>
    <p:sldId id="276" r:id="rId19"/>
    <p:sldId id="277" r:id="rId20"/>
    <p:sldId id="266" r:id="rId21"/>
    <p:sldId id="278" r:id="rId22"/>
    <p:sldId id="279" r:id="rId23"/>
    <p:sldId id="280" r:id="rId24"/>
    <p:sldId id="281" r:id="rId25"/>
    <p:sldId id="282" r:id="rId26"/>
    <p:sldId id="283" r:id="rId27"/>
    <p:sldId id="26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ussurschool14.ru/%D1%84%D1%83%D0%BD%D0%BA%D1%86%D0%B8%D0%BE%D0%BD%D0%B0%D0%BB%D1%8C%D0%BD%D0%B0%D1%8F-%D0%B3%D1%80%D0%B0%D0%BC%D0%BE%D1%82%D0%BD%D0%BE%D1%81%D1%82%D1%8C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urok.ru/prezentaciya-po-okruzhayuschemu-miru-prirodnie-zoni-tropicheskie-lesa-klass-3210023.html" TargetMode="External"/><Relationship Id="rId5" Type="http://schemas.openxmlformats.org/officeDocument/2006/relationships/hyperlink" Target="https://ru.wikipedia.org/wiki" TargetMode="External"/><Relationship Id="rId4" Type="http://schemas.openxmlformats.org/officeDocument/2006/relationships/hyperlink" Target="http://orxidea.ru/biolog_stroen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130425"/>
            <a:ext cx="5686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АВГУСТОВКА 2022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886200"/>
            <a:ext cx="4208512" cy="1752600"/>
          </a:xfrm>
        </p:spPr>
        <p:txBody>
          <a:bodyPr/>
          <a:lstStyle/>
          <a:p>
            <a:r>
              <a:rPr lang="ru-RU" dirty="0"/>
              <a:t>Форум  </a:t>
            </a:r>
            <a:r>
              <a:rPr lang="ru-RU" dirty="0" smtClean="0"/>
              <a:t>             молодых </a:t>
            </a:r>
            <a:r>
              <a:rPr lang="ru-RU" dirty="0"/>
              <a:t>педагогов Приморского края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2" y="404664"/>
            <a:ext cx="2538164" cy="1157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-24882" y="-99392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86052" y="92233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Комплексность/компетенции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366" y="2061624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МАТЕМАТИЧЕСКАЯ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ГРАМОТНОСТЬ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30456" y="2044564"/>
            <a:ext cx="4038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С позиций математики и реальной проблемы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-формулировать</a:t>
            </a:r>
          </a:p>
          <a:p>
            <a:pPr algn="ctr">
              <a:buFontTx/>
              <a:buChar char="-"/>
            </a:pPr>
            <a:r>
              <a:rPr lang="ru-RU" sz="3200" dirty="0">
                <a:solidFill>
                  <a:srgbClr val="0070C0"/>
                </a:solidFill>
              </a:rPr>
              <a:t>п</a:t>
            </a:r>
            <a:r>
              <a:rPr lang="ru-RU" sz="3200" dirty="0" smtClean="0">
                <a:solidFill>
                  <a:srgbClr val="0070C0"/>
                </a:solidFill>
              </a:rPr>
              <a:t>рименять</a:t>
            </a:r>
          </a:p>
          <a:p>
            <a:pPr algn="ctr">
              <a:buFontTx/>
              <a:buChar char="-"/>
            </a:pPr>
            <a:r>
              <a:rPr lang="ru-RU" sz="3200" dirty="0">
                <a:solidFill>
                  <a:srgbClr val="0070C0"/>
                </a:solidFill>
              </a:rPr>
              <a:t>и</a:t>
            </a:r>
            <a:r>
              <a:rPr lang="ru-RU" sz="3200" dirty="0" smtClean="0">
                <a:solidFill>
                  <a:srgbClr val="0070C0"/>
                </a:solidFill>
              </a:rPr>
              <a:t>нтерпретировать</a:t>
            </a:r>
          </a:p>
          <a:p>
            <a:pPr algn="ctr">
              <a:buFontTx/>
              <a:buChar char="-"/>
            </a:pPr>
            <a:r>
              <a:rPr lang="ru-RU" sz="3200" dirty="0">
                <a:solidFill>
                  <a:srgbClr val="0070C0"/>
                </a:solidFill>
              </a:rPr>
              <a:t>о</a:t>
            </a:r>
            <a:r>
              <a:rPr lang="ru-RU" sz="3200" dirty="0" smtClean="0">
                <a:solidFill>
                  <a:srgbClr val="0070C0"/>
                </a:solidFill>
              </a:rPr>
              <a:t>ценивать результаты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6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86052" y="92233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Комплексность/компетенции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366" y="2061624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ЕСТЕСТВЕННО- 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НАУЧНАЯ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ГРАМОТНОСТЬ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30456" y="2044564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-давать научные объяснения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-применять ЕН методы исследования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-интерпретировать данные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-делать выводы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1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86052" y="92233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Комплексность/компетенции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366" y="2061624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ФИНАНСОВАЯ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ГРАМОТНОСТЬ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30456" y="2044564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Работать с финансовой информацией:</a:t>
            </a:r>
          </a:p>
          <a:p>
            <a:pPr algn="ctr">
              <a:buFontTx/>
              <a:buChar char="-"/>
            </a:pPr>
            <a:r>
              <a:rPr lang="ru-RU" sz="3200" dirty="0">
                <a:solidFill>
                  <a:srgbClr val="0070C0"/>
                </a:solidFill>
              </a:rPr>
              <a:t>в</a:t>
            </a:r>
            <a:r>
              <a:rPr lang="ru-RU" sz="3200" dirty="0" smtClean="0">
                <a:solidFill>
                  <a:srgbClr val="0070C0"/>
                </a:solidFill>
              </a:rPr>
              <a:t>ыявление и анализ</a:t>
            </a:r>
          </a:p>
          <a:p>
            <a:pPr algn="ctr">
              <a:buFontTx/>
              <a:buChar char="-"/>
            </a:pPr>
            <a:r>
              <a:rPr lang="ru-RU" sz="3200" dirty="0" smtClean="0">
                <a:solidFill>
                  <a:srgbClr val="0070C0"/>
                </a:solidFill>
              </a:rPr>
              <a:t>оценка проблем</a:t>
            </a:r>
          </a:p>
          <a:p>
            <a:pPr algn="ctr">
              <a:buFontTx/>
              <a:buChar char="-"/>
            </a:pPr>
            <a:r>
              <a:rPr lang="ru-RU" sz="3200" dirty="0">
                <a:solidFill>
                  <a:srgbClr val="0070C0"/>
                </a:solidFill>
              </a:rPr>
              <a:t>п</a:t>
            </a:r>
            <a:r>
              <a:rPr lang="ru-RU" sz="3200" dirty="0" smtClean="0">
                <a:solidFill>
                  <a:srgbClr val="0070C0"/>
                </a:solidFill>
              </a:rPr>
              <a:t>рименение и понимание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7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86052" y="92233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Комплексность/компетенции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366" y="2061624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КРЕАТИВНОЕ 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МЫШЛЕНИЕ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30456" y="2044564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Идеи:</a:t>
            </a:r>
          </a:p>
          <a:p>
            <a:pPr algn="ctr">
              <a:buFontTx/>
              <a:buChar char="-"/>
            </a:pPr>
            <a:r>
              <a:rPr lang="ru-RU" sz="3200" dirty="0" smtClean="0">
                <a:solidFill>
                  <a:srgbClr val="0070C0"/>
                </a:solidFill>
              </a:rPr>
              <a:t>выдвижение</a:t>
            </a:r>
          </a:p>
          <a:p>
            <a:pPr algn="ctr">
              <a:buFontTx/>
              <a:buChar char="-"/>
            </a:pPr>
            <a:r>
              <a:rPr lang="ru-RU" sz="3200" dirty="0" smtClean="0">
                <a:solidFill>
                  <a:srgbClr val="0070C0"/>
                </a:solidFill>
              </a:rPr>
              <a:t>оценка</a:t>
            </a:r>
          </a:p>
          <a:p>
            <a:pPr algn="ctr">
              <a:buFontTx/>
              <a:buChar char="-"/>
            </a:pPr>
            <a:r>
              <a:rPr lang="ru-RU" sz="3200" dirty="0" smtClean="0">
                <a:solidFill>
                  <a:srgbClr val="0070C0"/>
                </a:solidFill>
              </a:rPr>
              <a:t>доработка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1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81501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Неопределенность в способах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действий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062163"/>
            <a:ext cx="4038600" cy="452596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81501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Допустимость и необходимость альтернативных решений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062163"/>
            <a:ext cx="4038600" cy="452596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2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81501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Оригинальность и разнообразие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062163"/>
            <a:ext cx="4038600" cy="452596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9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86052" y="92233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Уровни сложности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2892" y="2032178"/>
            <a:ext cx="315453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pPr marL="0" lvl="0" indent="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3600" b="1" dirty="0">
                <a:solidFill>
                  <a:srgbClr val="FF0000"/>
                </a:solidFill>
                <a:latin typeface="Corbel" panose="020B0503020204020204"/>
              </a:rPr>
              <a:t>Низкий уровень сложности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37430" y="2044564"/>
            <a:ext cx="4744942" cy="4525963"/>
          </a:xfrm>
        </p:spPr>
        <p:txBody>
          <a:bodyPr>
            <a:normAutofit fontScale="92500" lnSpcReduction="20000"/>
          </a:bodyPr>
          <a:lstStyle/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3200" dirty="0">
                <a:solidFill>
                  <a:srgbClr val="4A66AC"/>
                </a:solidFill>
                <a:latin typeface="Corbel" panose="020B0503020204020204"/>
              </a:rPr>
              <a:t>можно выполнить, опираясь на бытовые представления, здравый смысл и жизненный опыт;</a:t>
            </a:r>
          </a:p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3200" dirty="0">
                <a:solidFill>
                  <a:srgbClr val="4A66AC"/>
                </a:solidFill>
                <a:latin typeface="Corbel" panose="020B0503020204020204"/>
              </a:rPr>
              <a:t>достаточно владеть базовыми читательскими умениями и несложными мыслительными операциями;</a:t>
            </a:r>
          </a:p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3200" dirty="0">
                <a:solidFill>
                  <a:srgbClr val="4A66AC"/>
                </a:solidFill>
                <a:latin typeface="Corbel" panose="020B0503020204020204"/>
              </a:rPr>
              <a:t>описываются знакомые житейские и/или учебные ситуации.</a:t>
            </a:r>
          </a:p>
          <a:p>
            <a:pPr marL="0" indent="0" algn="ctr">
              <a:buNone/>
            </a:pP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5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86052" y="92233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Уровни сложности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64430" y="2032179"/>
            <a:ext cx="2903513" cy="37010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pPr marL="0" lvl="0" indent="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4100" b="1" dirty="0" smtClean="0">
                <a:solidFill>
                  <a:srgbClr val="FF0000"/>
                </a:solidFill>
                <a:latin typeface="Corbel" panose="020B0503020204020204"/>
              </a:rPr>
              <a:t>Средний  </a:t>
            </a:r>
            <a:r>
              <a:rPr lang="ru-RU" sz="4100" b="1" dirty="0">
                <a:solidFill>
                  <a:srgbClr val="FF0000"/>
                </a:solidFill>
                <a:latin typeface="Corbel" panose="020B0503020204020204"/>
              </a:rPr>
              <a:t>уровень сложности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37430" y="2044564"/>
            <a:ext cx="4744942" cy="4525963"/>
          </a:xfrm>
        </p:spPr>
        <p:txBody>
          <a:bodyPr>
            <a:normAutofit fontScale="77500" lnSpcReduction="20000"/>
          </a:bodyPr>
          <a:lstStyle/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2900" dirty="0">
                <a:solidFill>
                  <a:srgbClr val="4A66AC"/>
                </a:solidFill>
                <a:latin typeface="Corbel" panose="020B0503020204020204"/>
              </a:rPr>
              <a:t>можно выполнить, опираясь на базовые научные знания и жизненный опыт;</a:t>
            </a:r>
          </a:p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2900" dirty="0">
                <a:solidFill>
                  <a:srgbClr val="4A66AC"/>
                </a:solidFill>
                <a:latin typeface="Corbel" panose="020B0503020204020204"/>
              </a:rPr>
              <a:t>необходимо уверенное владение базовыми читательскими умениями и несложными мыслительными действиями;</a:t>
            </a:r>
          </a:p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2900" dirty="0">
                <a:solidFill>
                  <a:srgbClr val="4A66AC"/>
                </a:solidFill>
                <a:latin typeface="Corbel" panose="020B0503020204020204"/>
              </a:rPr>
              <a:t>необходимо умение ориентироваться в ситуации, способность удерживать задачу;</a:t>
            </a:r>
          </a:p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2900" dirty="0">
                <a:solidFill>
                  <a:srgbClr val="4A66AC"/>
                </a:solidFill>
                <a:latin typeface="Corbel" panose="020B0503020204020204"/>
              </a:rPr>
              <a:t>описываются знакомые (незнакомые, но часто встречающиеся) житейские и/или учебные ситуации.</a:t>
            </a:r>
          </a:p>
          <a:p>
            <a:pPr marL="0" indent="0" algn="ctr">
              <a:buNone/>
            </a:pP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3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86052" y="92233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Уровни сложности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64430" y="2032179"/>
            <a:ext cx="2903513" cy="37010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pPr marL="0" lvl="0" indent="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4100" b="1" dirty="0" smtClean="0">
                <a:solidFill>
                  <a:srgbClr val="FF0000"/>
                </a:solidFill>
                <a:latin typeface="Corbel" panose="020B0503020204020204"/>
              </a:rPr>
              <a:t>Высокий  </a:t>
            </a:r>
            <a:r>
              <a:rPr lang="ru-RU" sz="4100" b="1" dirty="0">
                <a:solidFill>
                  <a:srgbClr val="FF0000"/>
                </a:solidFill>
                <a:latin typeface="Corbel" panose="020B0503020204020204"/>
              </a:rPr>
              <a:t>уровень сложности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67943" y="2044564"/>
            <a:ext cx="4914429" cy="4525963"/>
          </a:xfrm>
        </p:spPr>
        <p:txBody>
          <a:bodyPr>
            <a:normAutofit fontScale="85000" lnSpcReduction="20000"/>
          </a:bodyPr>
          <a:lstStyle/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3000" dirty="0">
                <a:solidFill>
                  <a:srgbClr val="4A66AC"/>
                </a:solidFill>
                <a:latin typeface="Corbel" panose="020B0503020204020204"/>
              </a:rPr>
              <a:t>необходимо уверенное владение базовыми научными знаниями и/или умение самостоятельно разобраться в проблеме;</a:t>
            </a:r>
          </a:p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3000" dirty="0">
                <a:solidFill>
                  <a:srgbClr val="4A66AC"/>
                </a:solidFill>
                <a:latin typeface="Corbel" panose="020B0503020204020204"/>
              </a:rPr>
              <a:t>требуется высокий уровень читательской грамотности, владение сложными мыслительными действиями, способность удерживать задачу;</a:t>
            </a:r>
          </a:p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3000" dirty="0">
                <a:solidFill>
                  <a:srgbClr val="4A66AC"/>
                </a:solidFill>
                <a:latin typeface="Corbel" panose="020B0503020204020204"/>
              </a:rPr>
              <a:t>описываются ситуации, выходящие за рамки обычных житейских и/или учебных.</a:t>
            </a:r>
          </a:p>
          <a:p>
            <a:pPr marL="0" indent="0" algn="ctr">
              <a:buNone/>
            </a:pP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4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6627" y="44417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Сетевой наставник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350196">
            <a:off x="759147" y="1577704"/>
            <a:ext cx="3851351" cy="4999397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Евгения Александровна </a:t>
            </a:r>
            <a:r>
              <a:rPr lang="ru-RU" b="1" dirty="0" smtClean="0">
                <a:solidFill>
                  <a:srgbClr val="FF0000"/>
                </a:solidFill>
              </a:rPr>
              <a:t>Михаревич</a:t>
            </a:r>
          </a:p>
          <a:p>
            <a:pPr>
              <a:buFontTx/>
              <a:buChar char="-"/>
            </a:pPr>
            <a:r>
              <a:rPr lang="ru-RU" dirty="0" smtClean="0"/>
              <a:t>учитель </a:t>
            </a:r>
            <a:r>
              <a:rPr lang="ru-RU" dirty="0"/>
              <a:t>химии и биологии МКОУ СОШ им. А. А. </a:t>
            </a:r>
            <a:r>
              <a:rPr lang="ru-RU" dirty="0" smtClean="0"/>
              <a:t>Фадеева, </a:t>
            </a:r>
          </a:p>
          <a:p>
            <a:pPr>
              <a:buFontTx/>
              <a:buChar char="-"/>
            </a:pPr>
            <a:r>
              <a:rPr lang="ru-RU" dirty="0" smtClean="0"/>
              <a:t>учитель </a:t>
            </a:r>
            <a:r>
              <a:rPr lang="ru-RU" dirty="0"/>
              <a:t>года Приморского края – </a:t>
            </a:r>
            <a:r>
              <a:rPr lang="ru-RU" dirty="0" smtClean="0"/>
              <a:t>2019,</a:t>
            </a:r>
          </a:p>
          <a:p>
            <a:pPr>
              <a:buFontTx/>
              <a:buChar char="-"/>
            </a:pPr>
            <a:r>
              <a:rPr lang="ru-RU" dirty="0" smtClean="0"/>
              <a:t>финалист </a:t>
            </a:r>
            <a:r>
              <a:rPr lang="ru-RU" dirty="0"/>
              <a:t>Всероссийского конкурса «Учитель года России – 2019</a:t>
            </a:r>
            <a:r>
              <a:rPr lang="ru-RU" dirty="0" smtClean="0"/>
              <a:t>»,</a:t>
            </a:r>
          </a:p>
          <a:p>
            <a:pPr>
              <a:buFontTx/>
              <a:buChar char="-"/>
            </a:pPr>
            <a:r>
              <a:rPr lang="ru-RU" dirty="0" smtClean="0"/>
              <a:t>тьютор ЦНППМ ПК ИРО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8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8760"/>
            <a:ext cx="9144000" cy="54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5928"/>
            <a:ext cx="9144000" cy="53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6752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8" y="1196752"/>
            <a:ext cx="9144000" cy="54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419221"/>
            <a:ext cx="7772400" cy="1362075"/>
          </a:xfrm>
        </p:spPr>
        <p:txBody>
          <a:bodyPr/>
          <a:lstStyle/>
          <a:p>
            <a:r>
              <a:rPr lang="ru-RU" dirty="0" smtClean="0"/>
              <a:t>ПРОБУЕМ САМИ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419221"/>
            <a:ext cx="7772400" cy="1362075"/>
          </a:xfrm>
        </p:spPr>
        <p:txBody>
          <a:bodyPr/>
          <a:lstStyle/>
          <a:p>
            <a:r>
              <a:rPr lang="ru-RU" dirty="0" smtClean="0"/>
              <a:t>ПРОБУЕМ САМИ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731" y="548680"/>
            <a:ext cx="4549080" cy="610403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5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32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2473" y="1358007"/>
            <a:ext cx="7290692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</a:pPr>
            <a:r>
              <a:rPr lang="ru-RU" sz="2200" dirty="0">
                <a:solidFill>
                  <a:srgbClr val="4A66AC"/>
                </a:solidFill>
                <a:latin typeface="Corbel" panose="020B0503020204020204"/>
              </a:rPr>
              <a:t>1) Авторский коллектив ФГАОУ ДПО «Академия Минпросвещения России»: </a:t>
            </a:r>
          </a:p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</a:pPr>
            <a:r>
              <a:rPr lang="ru-RU" sz="2200" dirty="0">
                <a:solidFill>
                  <a:srgbClr val="4A66AC"/>
                </a:solidFill>
                <a:latin typeface="Corbel" panose="020B0503020204020204"/>
              </a:rPr>
              <a:t>Мансурова С.Е., </a:t>
            </a:r>
            <a:r>
              <a:rPr lang="ru-RU" sz="2200" dirty="0" err="1">
                <a:solidFill>
                  <a:srgbClr val="4A66AC"/>
                </a:solidFill>
                <a:latin typeface="Corbel" panose="020B0503020204020204"/>
              </a:rPr>
              <a:t>Камзеева</a:t>
            </a:r>
            <a:r>
              <a:rPr lang="ru-RU" sz="2200" dirty="0">
                <a:solidFill>
                  <a:srgbClr val="4A66AC"/>
                </a:solidFill>
                <a:latin typeface="Corbel" panose="020B0503020204020204"/>
              </a:rPr>
              <a:t> Е.Е., </a:t>
            </a:r>
            <a:r>
              <a:rPr lang="ru-RU" sz="2200" dirty="0" err="1">
                <a:solidFill>
                  <a:srgbClr val="4A66AC"/>
                </a:solidFill>
                <a:latin typeface="Corbel" panose="020B0503020204020204"/>
              </a:rPr>
              <a:t>Иванеско</a:t>
            </a:r>
            <a:r>
              <a:rPr lang="ru-RU" sz="2200" dirty="0">
                <a:solidFill>
                  <a:srgbClr val="4A66AC"/>
                </a:solidFill>
                <a:latin typeface="Corbel" panose="020B0503020204020204"/>
              </a:rPr>
              <a:t> С.В., </a:t>
            </a:r>
            <a:r>
              <a:rPr lang="ru-RU" sz="2200" dirty="0" err="1">
                <a:solidFill>
                  <a:srgbClr val="4A66AC"/>
                </a:solidFill>
                <a:latin typeface="Corbel" panose="020B0503020204020204"/>
              </a:rPr>
              <a:t>Мелина</a:t>
            </a:r>
            <a:r>
              <a:rPr lang="ru-RU" sz="2200" dirty="0">
                <a:solidFill>
                  <a:srgbClr val="4A66AC"/>
                </a:solidFill>
                <a:latin typeface="Corbel" panose="020B0503020204020204"/>
              </a:rPr>
              <a:t> С.И., Банникова Е.Е., М., 2021 г.</a:t>
            </a:r>
          </a:p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</a:pPr>
            <a:r>
              <a:rPr lang="ru-RU" sz="2200" dirty="0">
                <a:solidFill>
                  <a:srgbClr val="4A66AC"/>
                </a:solidFill>
                <a:latin typeface="Corbel" panose="020B0503020204020204"/>
              </a:rPr>
              <a:t>2) </a:t>
            </a:r>
            <a:r>
              <a:rPr lang="en-US" sz="2200" dirty="0">
                <a:solidFill>
                  <a:srgbClr val="4A66AC"/>
                </a:solidFill>
                <a:latin typeface="Corbel" panose="020B0503020204020204"/>
                <a:hlinkClick r:id="rId4"/>
              </a:rPr>
              <a:t>http://orxidea.ru/biolog_stroen.php</a:t>
            </a:r>
            <a:endParaRPr lang="ru-RU" sz="2200" dirty="0">
              <a:solidFill>
                <a:srgbClr val="4A66AC"/>
              </a:solidFill>
              <a:latin typeface="Corbel" panose="020B0503020204020204"/>
            </a:endParaRPr>
          </a:p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</a:pPr>
            <a:r>
              <a:rPr lang="ru-RU" sz="2200" dirty="0">
                <a:solidFill>
                  <a:srgbClr val="4A66AC"/>
                </a:solidFill>
                <a:latin typeface="Corbel" panose="020B0503020204020204"/>
              </a:rPr>
              <a:t>3) </a:t>
            </a:r>
            <a:r>
              <a:rPr lang="en-US" sz="2200" dirty="0">
                <a:solidFill>
                  <a:srgbClr val="4A66AC"/>
                </a:solidFill>
                <a:latin typeface="Corbel" panose="020B0503020204020204"/>
                <a:hlinkClick r:id="rId5"/>
              </a:rPr>
              <a:t>https://ru.wikipedia.org/wiki</a:t>
            </a:r>
            <a:endParaRPr lang="ru-RU" sz="2200" dirty="0">
              <a:solidFill>
                <a:srgbClr val="4A66AC"/>
              </a:solidFill>
              <a:latin typeface="Corbel" panose="020B0503020204020204"/>
            </a:endParaRPr>
          </a:p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</a:pPr>
            <a:r>
              <a:rPr lang="ru-RU" sz="2200" dirty="0">
                <a:solidFill>
                  <a:srgbClr val="4A66AC"/>
                </a:solidFill>
                <a:latin typeface="Corbel" panose="020B0503020204020204"/>
              </a:rPr>
              <a:t>4) </a:t>
            </a:r>
            <a:r>
              <a:rPr lang="en-US" sz="2200" dirty="0">
                <a:solidFill>
                  <a:srgbClr val="4A66AC"/>
                </a:solidFill>
                <a:latin typeface="Corbel" panose="020B0503020204020204"/>
                <a:hlinkClick r:id="rId6"/>
              </a:rPr>
              <a:t>https://infourok.ru/prezentaciya-po-okruzhayuschemu-miru-prirodnie-zoni-tropicheskie-lesa-klass-3210023.html</a:t>
            </a:r>
            <a:r>
              <a:rPr lang="ru-RU" sz="2200" dirty="0">
                <a:solidFill>
                  <a:srgbClr val="4A66AC"/>
                </a:solidFill>
                <a:latin typeface="Corbel" panose="020B0503020204020204"/>
              </a:rPr>
              <a:t> </a:t>
            </a:r>
            <a:endParaRPr lang="ru-RU" sz="2200" dirty="0" smtClean="0">
              <a:solidFill>
                <a:srgbClr val="4A66AC"/>
              </a:solidFill>
              <a:latin typeface="Corbel" panose="020B0503020204020204"/>
            </a:endParaRPr>
          </a:p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</a:pPr>
            <a:r>
              <a:rPr lang="ru-RU" sz="2200" dirty="0" smtClean="0">
                <a:solidFill>
                  <a:srgbClr val="4A66AC"/>
                </a:solidFill>
                <a:latin typeface="Corbel" panose="020B0503020204020204"/>
              </a:rPr>
              <a:t>5) </a:t>
            </a:r>
            <a:r>
              <a:rPr lang="en-US" sz="2200" dirty="0" smtClean="0">
                <a:solidFill>
                  <a:srgbClr val="4A66AC"/>
                </a:solidFill>
                <a:latin typeface="Corbel" panose="020B0503020204020204"/>
                <a:hlinkClick r:id="rId7"/>
              </a:rPr>
              <a:t>https</a:t>
            </a:r>
            <a:r>
              <a:rPr lang="en-US" sz="2200" dirty="0">
                <a:solidFill>
                  <a:srgbClr val="4A66AC"/>
                </a:solidFill>
                <a:latin typeface="Corbel" panose="020B0503020204020204"/>
                <a:hlinkClick r:id="rId7"/>
              </a:rPr>
              <a:t>://ussurschool14.ru/%D1%84%D1%83%D0%BD%D0%BA%D1%86%D0%B8%D0%BE%D0%BD%D0%B0%D0%BB%D1%8C%D0%BD%D0%B0%D1%8F-%D0%B3%D1%80%D0%B0%D0%BC%D0%BE%D1%82%D0%BD%D0%BE%D1%81%D1%82%D1%8C</a:t>
            </a:r>
            <a:r>
              <a:rPr lang="en-US" sz="2200" dirty="0" smtClean="0">
                <a:solidFill>
                  <a:srgbClr val="4A66AC"/>
                </a:solidFill>
                <a:latin typeface="Corbel" panose="020B0503020204020204"/>
                <a:hlinkClick r:id="rId7"/>
              </a:rPr>
              <a:t>/</a:t>
            </a:r>
            <a:r>
              <a:rPr lang="ru-RU" sz="2200" dirty="0" smtClean="0">
                <a:solidFill>
                  <a:srgbClr val="4A66AC"/>
                </a:solidFill>
                <a:latin typeface="Corbel" panose="020B0503020204020204"/>
              </a:rPr>
              <a:t> </a:t>
            </a:r>
            <a:endParaRPr lang="en-US" sz="2200" dirty="0">
              <a:solidFill>
                <a:srgbClr val="4A66AC"/>
              </a:solidFill>
              <a:latin typeface="Corbel" panose="020B0503020204020204"/>
            </a:endParaRPr>
          </a:p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</a:pPr>
            <a:endParaRPr lang="ru-RU" sz="2200" dirty="0">
              <a:solidFill>
                <a:srgbClr val="4A66AC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939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731" y="548680"/>
            <a:ext cx="4549080" cy="610403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7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274476" y="271463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002060"/>
                </a:solidFill>
                <a:latin typeface="Corbel" panose="020B0503020204020204"/>
              </a:rPr>
              <a:t>Функциональность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1617391"/>
            <a:ext cx="7056784" cy="4525963"/>
          </a:xfrm>
        </p:spPr>
        <p:txBody>
          <a:bodyPr>
            <a:normAutofit lnSpcReduction="10000"/>
          </a:bodyPr>
          <a:lstStyle/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3600" dirty="0">
                <a:solidFill>
                  <a:srgbClr val="4A66AC"/>
                </a:solidFill>
                <a:latin typeface="Corbel" panose="020B0503020204020204"/>
              </a:rPr>
              <a:t>Использование теоретического материала, методологического и процедурного знания при решении внеучебных проблем, различающихся сложностью предметного содержания, сложностью читательских умений, сложностью контекста, а также сочетанием когнитивных </a:t>
            </a:r>
            <a:r>
              <a:rPr lang="ru-RU" sz="3600" dirty="0" smtClean="0">
                <a:solidFill>
                  <a:srgbClr val="4A66AC"/>
                </a:solidFill>
                <a:latin typeface="Corbel" panose="020B0503020204020204"/>
              </a:rPr>
              <a:t>операций.</a:t>
            </a:r>
            <a:endParaRPr lang="ru-RU" sz="3600" dirty="0">
              <a:solidFill>
                <a:srgbClr val="4A66AC"/>
              </a:solidFill>
              <a:latin typeface="Corbel" panose="020B050302020402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0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2215" y="118903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rbel" panose="020B0503020204020204"/>
              </a:rPr>
              <a:t>Функциональность проявляется через способность</a:t>
            </a:r>
            <a:r>
              <a:rPr lang="ru-RU" sz="3200" b="1" dirty="0" smtClean="0">
                <a:solidFill>
                  <a:srgbClr val="002060"/>
                </a:solidFill>
                <a:latin typeface="Corbel" panose="020B0503020204020204"/>
              </a:rPr>
              <a:t> 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60093" y="2332037"/>
            <a:ext cx="7056784" cy="4525963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None/>
            </a:pPr>
            <a:r>
              <a:rPr lang="ru-RU" sz="2500" b="1" dirty="0" smtClean="0">
                <a:solidFill>
                  <a:srgbClr val="FF0000"/>
                </a:solidFill>
                <a:latin typeface="Corbel" panose="020B0503020204020204"/>
              </a:rPr>
              <a:t>разрешать </a:t>
            </a:r>
            <a:r>
              <a:rPr lang="ru-RU" sz="2500" b="1" dirty="0">
                <a:solidFill>
                  <a:srgbClr val="FF0000"/>
                </a:solidFill>
                <a:latin typeface="Corbel" panose="020B0503020204020204"/>
              </a:rPr>
              <a:t>проблемы и проблемные ситуации:</a:t>
            </a:r>
          </a:p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2500" dirty="0">
                <a:solidFill>
                  <a:srgbClr val="4A66AC"/>
                </a:solidFill>
                <a:latin typeface="Corbel" panose="020B0503020204020204"/>
              </a:rPr>
              <a:t>обнаруживать, изучать и осознавать проблемную ситуацию (НАДО ЧТО-ТО ДЕЛАТЬ),</a:t>
            </a:r>
          </a:p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2500" dirty="0">
                <a:solidFill>
                  <a:srgbClr val="4A66AC"/>
                </a:solidFill>
                <a:latin typeface="Corbel" panose="020B0503020204020204"/>
              </a:rPr>
              <a:t>представлять и формулировать проблемную ситуацию (ЧТО ИМЕННО НАДО ДЕЛАТЬ),</a:t>
            </a:r>
          </a:p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2500" dirty="0">
                <a:solidFill>
                  <a:srgbClr val="4A66AC"/>
                </a:solidFill>
                <a:latin typeface="Corbel" panose="020B0503020204020204"/>
              </a:rPr>
              <a:t>планировать и выполнять – поиск и отбор информации, перебор и анализ вариантов, оценка последствий, поиск оптимального варианта, принятие и воплощение решения (КАК И В КАКОМ ПОРЯДКЕ ДЕЛАТЬ),</a:t>
            </a:r>
          </a:p>
          <a:p>
            <a:pPr marL="228600" lvl="0" indent="-182880" algn="just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sz="2500" dirty="0">
                <a:solidFill>
                  <a:srgbClr val="4A66AC"/>
                </a:solidFill>
                <a:latin typeface="Corbel" panose="020B0503020204020204"/>
              </a:rPr>
              <a:t>отслеживать выполнение, оценивать процесс и результат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0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244" y="1345928"/>
            <a:ext cx="790797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8488" y="49727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Контексты/Ситуации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31640" y="1625282"/>
            <a:ext cx="7355160" cy="4525963"/>
          </a:xfrm>
        </p:spPr>
        <p:txBody>
          <a:bodyPr/>
          <a:lstStyle/>
          <a:p>
            <a:pPr marL="228600" lvl="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dirty="0">
                <a:solidFill>
                  <a:srgbClr val="4A66AC"/>
                </a:solidFill>
                <a:latin typeface="Corbel" panose="020B0503020204020204"/>
              </a:rPr>
              <a:t>Глобальная</a:t>
            </a:r>
          </a:p>
          <a:p>
            <a:pPr marL="228600" lvl="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dirty="0" smtClean="0">
                <a:solidFill>
                  <a:srgbClr val="4A66AC"/>
                </a:solidFill>
                <a:latin typeface="Corbel" panose="020B0503020204020204"/>
              </a:rPr>
              <a:t>Местная /региональная /</a:t>
            </a:r>
            <a:r>
              <a:rPr lang="ru-RU" dirty="0">
                <a:solidFill>
                  <a:srgbClr val="4A66AC"/>
                </a:solidFill>
                <a:latin typeface="Corbel" panose="020B0503020204020204"/>
              </a:rPr>
              <a:t>национальная</a:t>
            </a:r>
          </a:p>
          <a:p>
            <a:pPr marL="228600" lvl="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ru-RU" dirty="0">
                <a:solidFill>
                  <a:srgbClr val="4A66AC"/>
                </a:solidFill>
                <a:latin typeface="Corbel" panose="020B0503020204020204"/>
              </a:rPr>
              <a:t>Личностная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9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86052" y="92233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Комплексность/компетенции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366" y="2061624"/>
            <a:ext cx="4038600" cy="4525963"/>
          </a:xfrm>
        </p:spPr>
        <p:txBody>
          <a:bodyPr/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ЧИТАТЕЛЬСКАЯ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ГРАМОТНОСТЬ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30456" y="2044564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Работать с информацией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-находить и извлекать</a:t>
            </a:r>
          </a:p>
          <a:p>
            <a:pPr algn="ctr">
              <a:buFontTx/>
              <a:buChar char="-"/>
            </a:pPr>
            <a:r>
              <a:rPr lang="ru-RU" sz="3200" dirty="0">
                <a:solidFill>
                  <a:srgbClr val="0070C0"/>
                </a:solidFill>
              </a:rPr>
              <a:t>о</a:t>
            </a:r>
            <a:r>
              <a:rPr lang="ru-RU" sz="3200" dirty="0" smtClean="0">
                <a:solidFill>
                  <a:srgbClr val="0070C0"/>
                </a:solidFill>
              </a:rPr>
              <a:t>смысливать и оценивать</a:t>
            </a:r>
          </a:p>
          <a:p>
            <a:pPr algn="ctr">
              <a:buFontTx/>
              <a:buChar char="-"/>
            </a:pPr>
            <a:r>
              <a:rPr lang="ru-RU" sz="3200" dirty="0">
                <a:solidFill>
                  <a:srgbClr val="0070C0"/>
                </a:solidFill>
              </a:rPr>
              <a:t>и</a:t>
            </a:r>
            <a:r>
              <a:rPr lang="ru-RU" sz="3200" dirty="0" smtClean="0">
                <a:solidFill>
                  <a:srgbClr val="0070C0"/>
                </a:solidFill>
              </a:rPr>
              <a:t>нтерпретировать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66156" cy="10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443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469</Words>
  <Application>Microsoft Office PowerPoint</Application>
  <PresentationFormat>Экран (4:3)</PresentationFormat>
  <Paragraphs>123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Corbel</vt:lpstr>
      <vt:lpstr>Тема Office</vt:lpstr>
      <vt:lpstr>АВГУСТОВКА 2022</vt:lpstr>
      <vt:lpstr>Сетевой наставник</vt:lpstr>
      <vt:lpstr>Презентация PowerPoint</vt:lpstr>
      <vt:lpstr>Функциональность </vt:lpstr>
      <vt:lpstr>Функциональность проявляется через способность </vt:lpstr>
      <vt:lpstr>Презентация PowerPoint</vt:lpstr>
      <vt:lpstr>Презентация PowerPoint</vt:lpstr>
      <vt:lpstr>Контексты/Ситуации</vt:lpstr>
      <vt:lpstr>Комплексность/компетенции</vt:lpstr>
      <vt:lpstr>Комплексность/компетенции</vt:lpstr>
      <vt:lpstr>Комплексность/компетенции</vt:lpstr>
      <vt:lpstr>Комплексность/компетенции</vt:lpstr>
      <vt:lpstr>Комплексность/компетенции</vt:lpstr>
      <vt:lpstr>Неопределенность в способах действий</vt:lpstr>
      <vt:lpstr>Допустимость и необходимость альтернативных решений</vt:lpstr>
      <vt:lpstr>Оригинальность и разнообразие</vt:lpstr>
      <vt:lpstr>Уровни сложности</vt:lpstr>
      <vt:lpstr>Уровни сложности</vt:lpstr>
      <vt:lpstr>Уровни сложности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ПРОБУЕМ САМИ</vt:lpstr>
      <vt:lpstr>ПРОБУЕМ САМИ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Г. Казак</dc:creator>
  <cp:lastModifiedBy>HP</cp:lastModifiedBy>
  <cp:revision>11</cp:revision>
  <dcterms:created xsi:type="dcterms:W3CDTF">2022-08-10T05:15:30Z</dcterms:created>
  <dcterms:modified xsi:type="dcterms:W3CDTF">2022-08-22T13:54:43Z</dcterms:modified>
</cp:coreProperties>
</file>