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4CC40-010A-4C73-AF48-821603B87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C8E388-2EC5-498C-937A-E1D6920C2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0F09EF-107B-4E8A-BE41-B44B580D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F4BC-D777-4FC7-B3A9-D83B81B9DB18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F90C9-C397-472B-A6B5-799648A0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151220-7838-4B1F-9632-4B3EFE2D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AE6B-B1F9-461A-9FC2-7978A548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9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21920-DAC1-46FE-893C-E70912B7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CA0E44-23F5-43E8-86A0-8FB1E0441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7DF79-C31D-4758-9BCF-944B85C76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F4BC-D777-4FC7-B3A9-D83B81B9DB18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4521A-F8B7-4A54-8D83-510DEADA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5387A6-D4AD-41F3-AEBE-C924791F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AE6B-B1F9-461A-9FC2-7978A548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53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9F5D3E-CAA1-4616-B1BA-E3A4C8AD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075F03-F845-4173-8E2D-2E533B3FC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54D70-AC1A-41A9-A77C-FAF0CE19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F4BC-D777-4FC7-B3A9-D83B81B9DB18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7AC73-CD13-4EC4-8FBE-353FBC2F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92C131-4C67-40B1-A315-8DFA88CC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AE6B-B1F9-461A-9FC2-7978A548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5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623EE-D2B6-4D42-9682-7EA733AB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53F3C7-1BEE-45B6-AA2F-E6573A7DC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80F63-6D88-4B55-9CBE-B6A8D2C3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F4BC-D777-4FC7-B3A9-D83B81B9DB18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AA52EE-8264-40F8-A14C-C2BA8DF8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3D18F2-B61A-4ED5-B045-5FC6C4B3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AE6B-B1F9-461A-9FC2-7978A548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9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64F89-D50C-424C-8FC7-1BFAAEB0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808FC3-04BF-4E34-B296-C2B2A38AC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09BEE0-8F7B-4FCC-AE26-A91C892D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F4BC-D777-4FC7-B3A9-D83B81B9DB18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9ADFC-9F26-41CE-BCCF-2C1E43F51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05909-4314-4C4F-94EA-B7176476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AE6B-B1F9-461A-9FC2-7978A548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4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8D3A9-5331-4DF8-B0BA-5F6FB387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B395D9-3C9A-402C-97B7-33DF49209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803D26-EDDA-4DE6-B215-AEF828802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7DFF5A-1C90-4463-AC2A-5EBC44B6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F4BC-D777-4FC7-B3A9-D83B81B9DB18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C240D0-9852-4DDB-B7EB-65A36135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022765-B62A-43FA-8CB3-BDCC40FB7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AE6B-B1F9-461A-9FC2-7978A548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2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BA110-13C7-4BC2-98F1-4BC5BAE8C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4F4EFD-333F-4B1D-9767-F73FBD917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B74B7F-EFD7-41E8-A2AA-F45D2224C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93CCDD-701A-47C5-8622-290A85D10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AFEAB6-19EE-4BC2-A400-4E25B6D1C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0A3CE5-321A-413F-9A9B-9DE62A288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F4BC-D777-4FC7-B3A9-D83B81B9DB18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390119-660B-456B-802A-EF3EFC83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2E52DF-2078-4B02-989F-AA580823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AE6B-B1F9-461A-9FC2-7978A548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67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E9EE3-5847-4C74-9C53-20206188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F1F49C-3C30-49F6-8267-6CE8CBFB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F4BC-D777-4FC7-B3A9-D83B81B9DB18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AA6D7F-4A12-4875-BB71-C8B411C3D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704BB2-5C67-4141-B721-21966D7C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AE6B-B1F9-461A-9FC2-7978A548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82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AC86D9-1B1D-47D3-92FD-8AE2C0AF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F4BC-D777-4FC7-B3A9-D83B81B9DB18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3C466E-CC89-4901-B5BC-C76BD528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C171CA-B82C-4249-8454-48F832F9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AE6B-B1F9-461A-9FC2-7978A548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8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E446F-6184-4DA7-9C01-7566D0EC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A2AADB-50A8-4528-87DA-7B7019765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423405-AF0C-4B2E-B448-5F497B869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0411D0-86CB-429D-939C-7BD82DE5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F4BC-D777-4FC7-B3A9-D83B81B9DB18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A95A8A-9B6A-4E91-A897-2FBC47AA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D2F486-F7CE-4FF6-954E-4EC5D177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AE6B-B1F9-461A-9FC2-7978A548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3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35976-DA5D-4CBF-97DE-3BE09270E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9F4B33-592B-4525-B5C1-C1E7B288D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6CD32A-3A97-4486-9F58-D9F4CF1DF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64971E-F980-4985-B209-8466F4D80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F4BC-D777-4FC7-B3A9-D83B81B9DB18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2F1BA7-F31A-4289-99AA-C3F77C22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8732A8-5962-48A1-B5C5-F7F0C870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AE6B-B1F9-461A-9FC2-7978A548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9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932CB-B8F7-4CCF-A991-04A5285E8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255EA1-9456-4324-A43B-88CE1852C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D1456-CF31-4201-BD25-F71D43384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AF4BC-D777-4FC7-B3A9-D83B81B9DB18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53C24A-B261-49D5-B5BA-968DE46C5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FDEAF8-E69D-46CF-8759-4D2E873B9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AE6B-B1F9-461A-9FC2-7978A548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6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6060" y="1519517"/>
            <a:ext cx="8867319" cy="225462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Сетевой проект</a:t>
            </a:r>
            <a:b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«Оценивание для обучения»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81876" y="4660392"/>
            <a:ext cx="5851503" cy="17526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педагогическом мастерстве учителей сердцевину образует их способность точно оценивать прогресс учеников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Барбер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6"/>
          <a:stretch/>
        </p:blipFill>
        <p:spPr bwMode="auto">
          <a:xfrm>
            <a:off x="9403976" y="198477"/>
            <a:ext cx="2592901" cy="12538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30425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9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C4BE2E-2AC1-4F40-8F35-88113D52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929" y="1825625"/>
            <a:ext cx="828787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ОЦЕНИВАНИЕ ДЛЯ ОБУЧЕНИЯ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Центрировано на ученике</a:t>
            </a:r>
          </a:p>
          <a:p>
            <a:r>
              <a:rPr lang="ru-RU" dirty="0">
                <a:solidFill>
                  <a:srgbClr val="002060"/>
                </a:solidFill>
              </a:rPr>
              <a:t>Направляется учителем</a:t>
            </a:r>
          </a:p>
          <a:p>
            <a:r>
              <a:rPr lang="ru-RU" dirty="0">
                <a:solidFill>
                  <a:srgbClr val="002060"/>
                </a:solidFill>
              </a:rPr>
              <a:t>Разносторонне результативно</a:t>
            </a:r>
          </a:p>
          <a:p>
            <a:r>
              <a:rPr lang="ru-RU" dirty="0">
                <a:solidFill>
                  <a:srgbClr val="002060"/>
                </a:solidFill>
              </a:rPr>
              <a:t>Формирует учебный процесс</a:t>
            </a:r>
          </a:p>
          <a:p>
            <a:r>
              <a:rPr lang="ru-RU" dirty="0">
                <a:solidFill>
                  <a:srgbClr val="002060"/>
                </a:solidFill>
              </a:rPr>
              <a:t>Определено контекстом</a:t>
            </a:r>
          </a:p>
          <a:p>
            <a:r>
              <a:rPr lang="ru-RU" dirty="0">
                <a:solidFill>
                  <a:srgbClr val="002060"/>
                </a:solidFill>
              </a:rPr>
              <a:t>Непрерывно</a:t>
            </a:r>
          </a:p>
          <a:p>
            <a:r>
              <a:rPr lang="ru-RU" dirty="0">
                <a:solidFill>
                  <a:srgbClr val="002060"/>
                </a:solidFill>
              </a:rPr>
              <a:t>Коренится в качественном преподавании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6"/>
          <a:stretch/>
        </p:blipFill>
        <p:spPr bwMode="auto">
          <a:xfrm>
            <a:off x="9403976" y="198477"/>
            <a:ext cx="2592901" cy="12538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30425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16EEFF74-D194-454E-9695-455AA5A2B6AE}"/>
              </a:ext>
            </a:extLst>
          </p:cNvPr>
          <p:cNvSpPr txBox="1">
            <a:spLocks/>
          </p:cNvSpPr>
          <p:nvPr/>
        </p:nvSpPr>
        <p:spPr>
          <a:xfrm>
            <a:off x="2482185" y="126719"/>
            <a:ext cx="68624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«Оценивание для обучения»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207" name="Picture 15" descr="https://thumbs.dreamstime.com/b/e-%D0%BF%D0%B5%D1%80%D1%81%D0%BE%D0%BD%D0%B0%D0%B6-%D0%B8%D0%B7-%D0%BC%D1%83%D0%BB%D1%8C%D1%82%D1%84%D0%B8%D0%BB%D1%8C%D0%BC%D0%B0-%D0%B6%D0%B5%D0%BD%D1%89%D0%B8%D0%BD%D1%8B-%D1%83%D1%87%D0%B8%D1%82%D0%B5%D0%BB%D1%8F-%D0%B8%D0%BC%D0%B5%D0%B5%D1%82-%D1%85%D0%BE%D1%80%D0%BE%D1%88%D1%83%D1%8E-%D0%B8%D0%B4%D0%B5%D1%8E-%D0%B4%D0%B5%D0%BD%D1%8C-r-153367723.jpg">
            <a:extLst>
              <a:ext uri="{FF2B5EF4-FFF2-40B4-BE49-F238E27FC236}">
                <a16:creationId xmlns:a16="http://schemas.microsoft.com/office/drawing/2014/main" id="{271DDDA9-AA8A-4065-AD7F-8AE4DE47A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562" y="1452282"/>
            <a:ext cx="2767555" cy="401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7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4C7F48-407C-4856-8BF7-AF660685F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185" y="1452282"/>
            <a:ext cx="7989653" cy="26119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АКТУАЛЬНЫЕ ВОПРОСЫ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Что такое оценивание для обучения?</a:t>
            </a:r>
          </a:p>
          <a:p>
            <a:r>
              <a:rPr lang="ru-RU" dirty="0">
                <a:solidFill>
                  <a:srgbClr val="002060"/>
                </a:solidFill>
              </a:rPr>
              <a:t>Зачем мы оцениваем?</a:t>
            </a:r>
          </a:p>
          <a:p>
            <a:r>
              <a:rPr lang="ru-RU" dirty="0">
                <a:solidFill>
                  <a:srgbClr val="002060"/>
                </a:solidFill>
              </a:rPr>
              <a:t>Какие инструменты можно использовать?</a:t>
            </a:r>
          </a:p>
          <a:p>
            <a:r>
              <a:rPr lang="ru-RU" dirty="0">
                <a:solidFill>
                  <a:srgbClr val="002060"/>
                </a:solidFill>
              </a:rPr>
              <a:t>Почему мы будем оценивать именно таким образом?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6"/>
          <a:stretch/>
        </p:blipFill>
        <p:spPr bwMode="auto">
          <a:xfrm>
            <a:off x="9403976" y="198477"/>
            <a:ext cx="2592901" cy="12538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30425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B671A5E6-47A1-42A0-8820-650270607142}"/>
              </a:ext>
            </a:extLst>
          </p:cNvPr>
          <p:cNvSpPr txBox="1">
            <a:spLocks/>
          </p:cNvSpPr>
          <p:nvPr/>
        </p:nvSpPr>
        <p:spPr>
          <a:xfrm>
            <a:off x="2482185" y="126719"/>
            <a:ext cx="68624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«Оценивание для обучения»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2" name="Рисунок 1">
            <a:extLst>
              <a:ext uri="{FF2B5EF4-FFF2-40B4-BE49-F238E27FC236}">
                <a16:creationId xmlns:a16="http://schemas.microsoft.com/office/drawing/2014/main" id="{FE1FE508-23FA-4A9D-91D0-46F271C8E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671" y="3192873"/>
            <a:ext cx="1807438" cy="355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1">
            <a:extLst>
              <a:ext uri="{FF2B5EF4-FFF2-40B4-BE49-F238E27FC236}">
                <a16:creationId xmlns:a16="http://schemas.microsoft.com/office/drawing/2014/main" id="{F4DBE8E4-011D-4FD2-9CA0-2159778FE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060" y="2025710"/>
            <a:ext cx="1186768" cy="125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46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4C7F48-407C-4856-8BF7-AF660685F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184" y="1825625"/>
            <a:ext cx="8871615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Жить, действовать, включаться в активные, субъективные отношения с окружающим миром – значит постоянно </a:t>
            </a:r>
            <a:r>
              <a:rPr lang="ru-RU" b="1" dirty="0">
                <a:solidFill>
                  <a:srgbClr val="002060"/>
                </a:solidFill>
              </a:rPr>
              <a:t>оценивать</a:t>
            </a:r>
            <a:r>
              <a:rPr lang="ru-RU" dirty="0">
                <a:solidFill>
                  <a:srgbClr val="002060"/>
                </a:solidFill>
              </a:rPr>
              <a:t> то, что делаешь, и то, что происходит вокруг. Любое осмысленное действие предполагает его последующую </a:t>
            </a:r>
            <a:r>
              <a:rPr lang="ru-RU" b="1" dirty="0">
                <a:solidFill>
                  <a:srgbClr val="002060"/>
                </a:solidFill>
              </a:rPr>
              <a:t>оценку</a:t>
            </a:r>
            <a:r>
              <a:rPr lang="ru-RU" dirty="0">
                <a:solidFill>
                  <a:srgbClr val="002060"/>
                </a:solidFill>
              </a:rPr>
              <a:t> как минимум самим автором, очень часто – окружающими.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Нормальное обучение, существующее для ребенка в виде его собственной активности, не может быть безоценочным. Совершенное ребенком действие должно быть </a:t>
            </a:r>
            <a:r>
              <a:rPr lang="ru-RU" b="1" dirty="0">
                <a:solidFill>
                  <a:srgbClr val="002060"/>
                </a:solidFill>
              </a:rPr>
              <a:t>оценено</a:t>
            </a:r>
            <a:r>
              <a:rPr lang="ru-RU" dirty="0">
                <a:solidFill>
                  <a:srgbClr val="002060"/>
                </a:solidFill>
              </a:rPr>
              <a:t> в полной мере – разнообразно и с различных сторон.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6"/>
          <a:stretch/>
        </p:blipFill>
        <p:spPr bwMode="auto">
          <a:xfrm>
            <a:off x="9403976" y="198477"/>
            <a:ext cx="2592901" cy="12538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30425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B671A5E6-47A1-42A0-8820-650270607142}"/>
              </a:ext>
            </a:extLst>
          </p:cNvPr>
          <p:cNvSpPr txBox="1">
            <a:spLocks/>
          </p:cNvSpPr>
          <p:nvPr/>
        </p:nvSpPr>
        <p:spPr>
          <a:xfrm>
            <a:off x="2482185" y="126719"/>
            <a:ext cx="68624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solidFill>
                  <a:srgbClr val="FF0000"/>
                </a:solidFill>
              </a:rPr>
              <a:t>Жить – значит оценивать.</a:t>
            </a:r>
          </a:p>
          <a:p>
            <a:pPr algn="r"/>
            <a:r>
              <a:rPr lang="ru-RU" b="1" dirty="0">
                <a:solidFill>
                  <a:srgbClr val="FF0000"/>
                </a:solidFill>
              </a:rPr>
              <a:t>Ф. Ницше</a:t>
            </a:r>
          </a:p>
        </p:txBody>
      </p:sp>
    </p:spTree>
    <p:extLst>
      <p:ext uri="{BB962C8B-B14F-4D97-AF65-F5344CB8AC3E}">
        <p14:creationId xmlns:p14="http://schemas.microsoft.com/office/powerpoint/2010/main" val="257480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4C7F48-407C-4856-8BF7-AF660685F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185" y="1452282"/>
            <a:ext cx="9514693" cy="32810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Желание ученика иметь сведения о своих успехах является нормальным конечным звеном в цепи его духовных функций… Поэтому знакомьте своих учеников с результатами их работ и с надеждами, которые они могут питать, и отступайте от этого правила только в отдельных случаях, когда вас останавливают какие-нибудь особые практические соображения.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b="1" dirty="0">
                <a:solidFill>
                  <a:srgbClr val="002060"/>
                </a:solidFill>
              </a:rPr>
              <a:t>У. Джеймс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6"/>
          <a:stretch/>
        </p:blipFill>
        <p:spPr bwMode="auto">
          <a:xfrm>
            <a:off x="9403976" y="198477"/>
            <a:ext cx="2592901" cy="12538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30425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B671A5E6-47A1-42A0-8820-650270607142}"/>
              </a:ext>
            </a:extLst>
          </p:cNvPr>
          <p:cNvSpPr txBox="1">
            <a:spLocks/>
          </p:cNvSpPr>
          <p:nvPr/>
        </p:nvSpPr>
        <p:spPr>
          <a:xfrm>
            <a:off x="2482185" y="126719"/>
            <a:ext cx="68624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«Оценивание для обучения»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1" name="Рисунок 5" descr="https://avatars.mds.yandex.net/i?id=93f3e777286c5cfb1d8d4f1d559c5b6e_l-5542693-images-thumbs&amp;ref=rim&amp;n=13&amp;w=1080&amp;h=1080">
            <a:extLst>
              <a:ext uri="{FF2B5EF4-FFF2-40B4-BE49-F238E27FC236}">
                <a16:creationId xmlns:a16="http://schemas.microsoft.com/office/drawing/2014/main" id="{F0BDCF6D-D6FA-4536-8096-499AE2BE1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50" y="4093048"/>
            <a:ext cx="2622935" cy="262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95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CAA20BA-7C62-4847-9FF6-8B74F076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5" y="1452282"/>
            <a:ext cx="6822141" cy="1325563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Присоединяйтесь!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6"/>
          <a:stretch/>
        </p:blipFill>
        <p:spPr bwMode="auto">
          <a:xfrm>
            <a:off x="9403976" y="198477"/>
            <a:ext cx="2592901" cy="12538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30425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pic>
        <p:nvPicPr>
          <p:cNvPr id="7" name="Рисунок 7" descr="http://www.detkin-club.ru/images/about/img0_5cd92426e24e3.jpg">
            <a:extLst>
              <a:ext uri="{FF2B5EF4-FFF2-40B4-BE49-F238E27FC236}">
                <a16:creationId xmlns:a16="http://schemas.microsoft.com/office/drawing/2014/main" id="{41A25C57-D5E6-42EA-89D6-62E86189D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9" t="18385" r="21593" b="8281"/>
          <a:stretch>
            <a:fillRect/>
          </a:stretch>
        </p:blipFill>
        <p:spPr bwMode="auto">
          <a:xfrm>
            <a:off x="5480878" y="2813704"/>
            <a:ext cx="3483827" cy="396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60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CAA20BA-7C62-4847-9FF6-8B74F076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001" y="780274"/>
            <a:ext cx="7037295" cy="446537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Наставник проекта: </a:t>
            </a:r>
            <a:r>
              <a:rPr lang="ru-RU" sz="3000" dirty="0" err="1">
                <a:solidFill>
                  <a:srgbClr val="FF0000"/>
                </a:solidFill>
              </a:rPr>
              <a:t>Косар</a:t>
            </a:r>
            <a:r>
              <a:rPr lang="ru-RU" sz="3000" dirty="0">
                <a:solidFill>
                  <a:srgbClr val="FF0000"/>
                </a:solidFill>
              </a:rPr>
              <a:t> Наталья Викторовна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6"/>
          <a:stretch/>
        </p:blipFill>
        <p:spPr bwMode="auto">
          <a:xfrm>
            <a:off x="9403976" y="198477"/>
            <a:ext cx="2592901" cy="12538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30425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90B837-431E-4749-B134-479266E8D0F6}"/>
              </a:ext>
            </a:extLst>
          </p:cNvPr>
          <p:cNvSpPr/>
          <p:nvPr/>
        </p:nvSpPr>
        <p:spPr>
          <a:xfrm>
            <a:off x="4939555" y="1092989"/>
            <a:ext cx="3406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учитель начальных классов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 высшей квалификационной категории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 МБОУ СОШ №2 с. Камень – Рыболов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Ханкайского муниципального округа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A73594-BC69-4652-8B15-1FDF476B4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219" y="3390418"/>
            <a:ext cx="1337960" cy="1672451"/>
          </a:xfrm>
          <a:prstGeom prst="rect">
            <a:avLst/>
          </a:prstGeom>
        </p:spPr>
      </p:pic>
      <p:pic>
        <p:nvPicPr>
          <p:cNvPr id="10" name="Рисунок 13">
            <a:extLst>
              <a:ext uri="{FF2B5EF4-FFF2-40B4-BE49-F238E27FC236}">
                <a16:creationId xmlns:a16="http://schemas.microsoft.com/office/drawing/2014/main" id="{EDB8150C-59AC-4AD6-8032-AAAB05D5D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91" y="1226811"/>
            <a:ext cx="1182636" cy="157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E72CB8A8-FED8-46E8-A9D6-869AD6D4E42F}"/>
              </a:ext>
            </a:extLst>
          </p:cNvPr>
          <p:cNvSpPr txBox="1">
            <a:spLocks/>
          </p:cNvSpPr>
          <p:nvPr/>
        </p:nvSpPr>
        <p:spPr>
          <a:xfrm>
            <a:off x="2546522" y="3066141"/>
            <a:ext cx="2926977" cy="44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Участники проекта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62BCBEB-2051-4492-BAF3-B96280659E05}"/>
              </a:ext>
            </a:extLst>
          </p:cNvPr>
          <p:cNvSpPr/>
          <p:nvPr/>
        </p:nvSpPr>
        <p:spPr>
          <a:xfrm>
            <a:off x="6119664" y="3289410"/>
            <a:ext cx="3406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учитель русского языка и литературы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 МБОУ СОШ №1 с. Хороль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DFAF220E-4945-46A1-8B60-13B3C738DB2C}"/>
              </a:ext>
            </a:extLst>
          </p:cNvPr>
          <p:cNvSpPr txBox="1">
            <a:spLocks/>
          </p:cNvSpPr>
          <p:nvPr/>
        </p:nvSpPr>
        <p:spPr>
          <a:xfrm>
            <a:off x="6119664" y="2946178"/>
            <a:ext cx="4452954" cy="44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FF0000"/>
                </a:solidFill>
              </a:rPr>
              <a:t>Сивоха Елена Александровна</a:t>
            </a:r>
          </a:p>
        </p:txBody>
      </p:sp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1845E1F9-3E40-4CD8-90C8-7E2D6BD9D0D1}"/>
              </a:ext>
            </a:extLst>
          </p:cNvPr>
          <p:cNvSpPr txBox="1">
            <a:spLocks/>
          </p:cNvSpPr>
          <p:nvPr/>
        </p:nvSpPr>
        <p:spPr>
          <a:xfrm>
            <a:off x="2713077" y="3900442"/>
            <a:ext cx="4736593" cy="446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solidFill>
                  <a:srgbClr val="FF0000"/>
                </a:solidFill>
              </a:rPr>
              <a:t>Ромашко Валерия Дмитриевна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FCCEF7-D670-4B26-AACA-A704DC306AAD}"/>
              </a:ext>
            </a:extLst>
          </p:cNvPr>
          <p:cNvSpPr/>
          <p:nvPr/>
        </p:nvSpPr>
        <p:spPr>
          <a:xfrm>
            <a:off x="2713078" y="4278341"/>
            <a:ext cx="3406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учитель начальных классов 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 МБОУ СОШ № 3 г. Большой Камень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1518E76-0410-4496-BBFB-859DC8E07F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0" r="1"/>
          <a:stretch/>
        </p:blipFill>
        <p:spPr>
          <a:xfrm>
            <a:off x="5889201" y="4405275"/>
            <a:ext cx="1278570" cy="16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4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CAA20BA-7C62-4847-9FF6-8B74F076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612" y="386455"/>
            <a:ext cx="7019364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За любой формой оценивания значатся не только объективные или недостаточно объективные нормы и стандарты, но и понятия о развитии, обучении и мотивации ученика, а также ценности, касающиеся таких категорий, как самооценка способности и усилия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76528FBA-78F5-4F8A-BEE0-DBD221B42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730" y="2139390"/>
            <a:ext cx="856129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500" b="1" dirty="0">
                <a:solidFill>
                  <a:srgbClr val="FF0000"/>
                </a:solidFill>
              </a:rPr>
              <a:t>Актуальность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Оценка 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это не только вопрос обучения, но и важная функция во всех аспектах жизни. Наше мнение о конкретном предмете или событии отражается именно в оценке.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 секрет, что проблемы оценивания, является одной из ключевых проблем современного образования.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Современная школа стоит на позициях многообразия и вариативности, где особо важную роль играет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система работы учителя, направленная на максимальное раскрытие личности каждого ученика.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6"/>
          <a:stretch/>
        </p:blipFill>
        <p:spPr bwMode="auto">
          <a:xfrm>
            <a:off x="9403976" y="198477"/>
            <a:ext cx="2592901" cy="12538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30425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1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CAA20BA-7C62-4847-9FF6-8B74F076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777" y="1540672"/>
            <a:ext cx="9672918" cy="1319069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Основной задачей и критерием оценки учебных достижений выступает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усвоение системы способов действий с изучаемым учебным материалом. </a:t>
            </a:r>
            <a:endParaRPr lang="ru-RU" sz="31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6"/>
          <a:stretch/>
        </p:blipFill>
        <p:spPr bwMode="auto">
          <a:xfrm>
            <a:off x="9403976" y="198477"/>
            <a:ext cx="2592901" cy="12538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30425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3C83C2-E698-40E2-8492-51E5C7995D87}"/>
              </a:ext>
            </a:extLst>
          </p:cNvPr>
          <p:cNvSpPr/>
          <p:nvPr/>
        </p:nvSpPr>
        <p:spPr>
          <a:xfrm>
            <a:off x="2370777" y="2717052"/>
            <a:ext cx="95792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Успешность решения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этой задачи во многом зависит от того: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каким образом организуется система диагностики и контроля учебных достижений учащихся;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как она стимулирует и поддерживает детей;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насколько точную обратную связь обеспечивает;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каким образом включает учащихся в самостоятельную оценочную деятельность.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1F88442-0E40-4DB4-8298-F8155BE38BFE}"/>
              </a:ext>
            </a:extLst>
          </p:cNvPr>
          <p:cNvSpPr/>
          <p:nvPr/>
        </p:nvSpPr>
        <p:spPr>
          <a:xfrm>
            <a:off x="2370777" y="1070202"/>
            <a:ext cx="2593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Актуальность</a:t>
            </a:r>
            <a:endParaRPr lang="ru-RU" sz="3200" dirty="0"/>
          </a:p>
        </p:txBody>
      </p:sp>
      <p:pic>
        <p:nvPicPr>
          <p:cNvPr id="2056" name="Рисунок 9" descr="https://kartinkin.net/uploads/posts/2022-03/1647019017_13-kartinkin-net-p-kartinki-uchenikov-dlya-prezentatsii-15.png">
            <a:extLst>
              <a:ext uri="{FF2B5EF4-FFF2-40B4-BE49-F238E27FC236}">
                <a16:creationId xmlns:a16="http://schemas.microsoft.com/office/drawing/2014/main" id="{7F652350-1C1D-4B8E-9B20-43DAA1341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4970834"/>
            <a:ext cx="2872441" cy="17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6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2072C8-088A-4314-9380-C3F5118AE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870" y="1825625"/>
            <a:ext cx="9424007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Отсюда, актуальной проблемой для каждого педагога становится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выстраивание своей системы оценки планируемых результатов,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 ходе которой можно установить успешность и результативность образовательного процесса в соответствии с требованиями Федерального государственного образовательного стандарта.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Педагог должен овладеть методами и приемами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позволяющими оценивать предметные, метапредметные и личностные образовательные результаты обучающегося на различных этапах образовательного процесса.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6"/>
          <a:stretch/>
        </p:blipFill>
        <p:spPr bwMode="auto">
          <a:xfrm>
            <a:off x="9403976" y="198477"/>
            <a:ext cx="2592901" cy="12538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30425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F26325-3335-4A0F-8DFC-C284E4387C3F}"/>
              </a:ext>
            </a:extLst>
          </p:cNvPr>
          <p:cNvSpPr/>
          <p:nvPr/>
        </p:nvSpPr>
        <p:spPr>
          <a:xfrm>
            <a:off x="2370777" y="1070202"/>
            <a:ext cx="2593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Актуальность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696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CAA20BA-7C62-4847-9FF6-8B74F076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185" y="126719"/>
            <a:ext cx="6862482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«Оценивание для обучения»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2E549CB8-C46D-44D2-971E-869DC6E7D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875" y="1452282"/>
            <a:ext cx="9574002" cy="3227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ЦЕЛЬ ПРОЕКТА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изучение особенностей оценочной деятельности педагога и ученика, и выявление наиболее эффективных инструментов оценивания в практической деятельности.</a:t>
            </a:r>
          </a:p>
          <a:p>
            <a:pPr algn="just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Участники проекта смогут выстроить свою систему оценки планируемых результатов («Дорожную карту» оценочной деятельности), получить практические навыки конструирования и использования приемов формирующего оценивания.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6"/>
          <a:stretch/>
        </p:blipFill>
        <p:spPr bwMode="auto">
          <a:xfrm>
            <a:off x="9403976" y="198477"/>
            <a:ext cx="2592901" cy="12538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30425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31E2C3-CD71-472F-866C-23DA694E4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725" y="4623696"/>
            <a:ext cx="3702423" cy="214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4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6"/>
          <a:stretch/>
        </p:blipFill>
        <p:spPr bwMode="auto">
          <a:xfrm>
            <a:off x="9403976" y="198477"/>
            <a:ext cx="2592901" cy="12538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30425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1B107D60-C8FF-4DF6-B371-F04F7CB3CECA}"/>
              </a:ext>
            </a:extLst>
          </p:cNvPr>
          <p:cNvSpPr txBox="1">
            <a:spLocks/>
          </p:cNvSpPr>
          <p:nvPr/>
        </p:nvSpPr>
        <p:spPr>
          <a:xfrm>
            <a:off x="2482185" y="126719"/>
            <a:ext cx="68624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«Оценивание для обучения»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8AFDD-93B5-47BE-9CE8-C12D1FBB5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185" y="1305672"/>
            <a:ext cx="9514692" cy="5353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ЭТАПЫ ПРОЕКТА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РЕГИСТРАЦИЯ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(до 1 сентября 2022года)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ОБРАЗОВАТЕЛЬНАЯ ЧАСТЬ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(сентябрь - октябрь    2022 года)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участники проекта изучают материалы по выбранному направлению, получают онлайн консультации.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ИССЛЕДОВАТЕЛЬСКАЯ ЧАСТЬ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(ноябрь 2022 года)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участники создают эссе (1-2 страницы печатного текста), где обозначают свои проблемы в рамках оценочной деятельности и предлагают свой взгляд (гипотезу) на разрешение проблемного вопроса.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ПРАКТИЧЕСКАЯ ЧАСТЬ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(декабрь 2022 года, январь – май 2023года)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участники проекта разрабатывают и размещают на платформе «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Telegram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», созданные в рамках проекта дидактические материалы и свои разработки (разработка и апробация материалов необходимых для фиксации результатов, механизма оценки и перевода в отметку результатов индивидуальных достижений учащихся, определение критериев)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7859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6"/>
          <a:stretch/>
        </p:blipFill>
        <p:spPr bwMode="auto">
          <a:xfrm>
            <a:off x="9403976" y="198477"/>
            <a:ext cx="2592901" cy="12538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30425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8016D4-7C40-4ABA-85D4-9C15D0E99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184" y="1825625"/>
            <a:ext cx="8871615" cy="26029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ОЖИДАЕМЫЙ РЕЗУЛЬТАТ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Педагогический кейс или Интерактивный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лэпбук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«Оценивание для обучения»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Все материалы в рамках проекта будут собраны, систематизированы и предложены для использования педагогам края.</a:t>
            </a: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97EF23D6-31CC-474D-A6B8-CCE2E26D9BC8}"/>
              </a:ext>
            </a:extLst>
          </p:cNvPr>
          <p:cNvSpPr txBox="1">
            <a:spLocks/>
          </p:cNvSpPr>
          <p:nvPr/>
        </p:nvSpPr>
        <p:spPr>
          <a:xfrm>
            <a:off x="2482185" y="126719"/>
            <a:ext cx="68624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«Оценивание для обучения»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7" name="Рисунок 20" descr="https://thepresentation.ru/img/tmb/1/54755/51ac591e59b579cb4e9d333f7d3cb681-800x.jpg">
            <a:extLst>
              <a:ext uri="{FF2B5EF4-FFF2-40B4-BE49-F238E27FC236}">
                <a16:creationId xmlns:a16="http://schemas.microsoft.com/office/drawing/2014/main" id="{72FB3531-9CE3-4A8D-9276-BE0995F9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3" t="35277" r="8286" b="24316"/>
          <a:stretch>
            <a:fillRect/>
          </a:stretch>
        </p:blipFill>
        <p:spPr bwMode="auto">
          <a:xfrm>
            <a:off x="8682598" y="4012485"/>
            <a:ext cx="2304256" cy="25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73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A86892-2C96-47BA-9BB9-13E4B1196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541" y="2172355"/>
            <a:ext cx="9305365" cy="2704446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Оценивание для обучения </a:t>
            </a:r>
            <a:r>
              <a:rPr lang="ru-RU" dirty="0">
                <a:solidFill>
                  <a:srgbClr val="002060"/>
                </a:solidFill>
              </a:rPr>
              <a:t>– это процесс поиска и интерпретации данных, используемый учениками и их учителями для определения этапа, на котором находятся обучаемые в процессе своего обучения, направления, в котором следует развиваться, и установления, как лучше достигнуть необходимого уровня.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6"/>
          <a:stretch/>
        </p:blipFill>
        <p:spPr bwMode="auto">
          <a:xfrm>
            <a:off x="9403976" y="198477"/>
            <a:ext cx="2592901" cy="12538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304256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B0B48ADC-F2AC-4854-9560-93DEE1C8DC98}"/>
              </a:ext>
            </a:extLst>
          </p:cNvPr>
          <p:cNvSpPr txBox="1">
            <a:spLocks/>
          </p:cNvSpPr>
          <p:nvPr/>
        </p:nvSpPr>
        <p:spPr>
          <a:xfrm>
            <a:off x="2482185" y="126719"/>
            <a:ext cx="68624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«Оценивание для обучения»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55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789</Words>
  <Application>Microsoft Office PowerPoint</Application>
  <PresentationFormat>Широкоэкранный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Сетевой проект  «Оценивание для обучения»</vt:lpstr>
      <vt:lpstr>Наставник проекта: Косар Наталья Викторовна</vt:lpstr>
      <vt:lpstr>За любой формой оценивания значатся не только объективные или недостаточно объективные нормы и стандарты, но и понятия о развитии, обучении и мотивации ученика, а также ценности, касающиеся таких категорий, как самооценка способности и усилия</vt:lpstr>
      <vt:lpstr>Основной задачей и критерием оценки учебных достижений выступает усвоение системы способов действий с изучаемым учебным материалом. </vt:lpstr>
      <vt:lpstr>Презентация PowerPoint</vt:lpstr>
      <vt:lpstr>«Оценивание для обучения»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Присоединяйтесь!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Сетевой проект «Оценивание для обучения»</dc:title>
  <dc:creator>User</dc:creator>
  <cp:lastModifiedBy>User</cp:lastModifiedBy>
  <cp:revision>10</cp:revision>
  <dcterms:created xsi:type="dcterms:W3CDTF">2022-08-29T05:31:05Z</dcterms:created>
  <dcterms:modified xsi:type="dcterms:W3CDTF">2022-08-29T06:55:49Z</dcterms:modified>
</cp:coreProperties>
</file>