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0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528554-13A5-45C5-8DCA-00CC20022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6034CA-9E7F-428F-868E-B3873D55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D14DA7-1A34-4AC6-AF3F-B41A52F5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5DFCA2-4CBD-4CEC-A78D-E62EFE49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9AF5A5-250E-4AAB-8186-41AB273A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A6ECE-6705-4A61-BE59-CBFC2DD5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D0EEC6-BE2D-483F-AC53-591DABB80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270E4D-A76F-43E2-B3D7-C2DCF633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4FECBA-1DA3-4BA4-861F-04ABE45E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C9C178-4EE0-4928-BF12-C48B486C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4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4ED8A26-F1D5-458E-BF49-00B62E19E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D748107-4256-4A76-B3DD-FC33450F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51710C-61F8-4654-B78F-045126A9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063AFD-9E3C-419D-8D42-67A88E7A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6144F9-43C4-4B23-874C-95A0BFB9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3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17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4B8CC-C5F4-4EFA-B75C-39338676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8464B3-0365-47A3-AAC6-E34FED10C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AD5A93-D420-48DC-AF5D-370F6F34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034A8A-5C2B-4389-B1FD-0069838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0E6EBC-5C50-4864-9AFE-4B911F36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7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95AA3-9675-4F2A-A06A-FE83F676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049943-A80E-4F92-9210-989BED4B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375F1B-6A8B-47A7-89AA-81660647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A4279F-3B45-496D-A965-CC596710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CBCBCC-DBAA-47BF-953C-9673C95B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4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EF261-187B-4AAB-8ABF-4088C5AA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22E0D4-408E-429C-BDC8-B839C0B21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3FDEE7-6EED-4299-8C55-EF573DE36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7792E6-7104-487A-8815-4B7B9486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B678CD-360B-4D35-A900-4AA8A1F0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AF8038-AF85-4256-ABF8-B86E7205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9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004C3-D5B9-4058-96A3-1F5ECE070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8ED982-D254-4E91-AD4E-42C3A602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EDE5AB-DD44-4A60-A09D-8603174F3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05F8CA-6B70-41FC-9228-64A726347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DF8ECC-6724-447A-AFEC-0729209FF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5E17E2C-5725-41FA-B774-19275EEE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F8104A-8657-4161-9391-30816413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A400EC1-5B01-4E14-8DDC-4C48590A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9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2B44A3-C9E1-476D-BAC5-0DF429BD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97755C2-3F8A-4826-A8C1-8F535564E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6E56064-843E-4FE5-8FF1-F3D52CA4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E187A9-BFEC-49A2-8E91-80DCAC6B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32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80535D-00EF-4E7B-8FB7-4454F57E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2F77069-CFF9-40BD-B578-66AB71B9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5ECF5BC-0EC1-459B-82AC-20268B6E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8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AC7EE-0B04-415A-ABF8-5FBA9D6B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C34487-CFB8-4E26-8922-28B9F3ED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A293C6-F937-41A3-8305-27AA4D8A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3CBA4C-84F4-4563-803E-2D6D6EE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4A219F-73DD-404E-BF30-58F478BF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6DBB33-46E9-485D-938E-A450A021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6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BA15D6-E26C-4276-B375-6FBCEB7A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73E2E86-1F98-4441-9F27-FD905A8E9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5F72F4-2D87-460F-A04E-E5663472C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2D0D1E-1657-4618-A48D-B2BC925A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FE0FCE-4CA9-43F2-8646-913273BC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78202D2-38C5-4088-991E-CFC37522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2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76BAF8-F671-48B4-B6DC-B38BD75CB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4CC4C4-D097-4A87-A0EA-F1B5E35AB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0A630C-D384-4DC1-8790-333C6E284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DC98-051B-4CF6-B8D2-41D13DC0560A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22AD3E-88A4-412C-A5FC-6C3ACFE6F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2C0AC5-599D-48CB-9B33-E4AA9ABD0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1836-E190-40C6-93A7-012278E63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al@cbs-ars.iT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E190AA-4066-48A2-A005-2C4C7177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8" y="227473"/>
            <a:ext cx="10783529" cy="745920"/>
          </a:xfrm>
        </p:spPr>
        <p:txBody>
          <a:bodyPr>
            <a:norm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Муниципальное общеобразовательное бюджетное учреждение «Основная общеобразовательная школа №6»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5652CD-9E52-49A2-AD5D-6ECD5729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6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«Учебный день в библиотеке»</a:t>
            </a:r>
            <a:endParaRPr lang="ru-RU" sz="3600" i="1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F2CF13C-EC3D-466E-B084-5968DA8B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12192000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6A31C75-0DF6-4615-80BF-75B0E519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1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6" y="809549"/>
            <a:ext cx="5464564" cy="4412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1717" y="566678"/>
            <a:ext cx="3612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После реализации проекта с детьми был произведен опрос, в результате которого отмечено, что детям очень понравилось участие в проекте. Особенно им понравилось самим делать различные несложные поделки такие как закладки, значки, медальки, которые он забрали себе на память.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AF6CC5-690C-49AA-A9D3-BA786773B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1" t="12903" r="41694" b="9821"/>
          <a:stretch/>
        </p:blipFill>
        <p:spPr>
          <a:xfrm>
            <a:off x="2802193" y="66159"/>
            <a:ext cx="4886633" cy="693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422" y="531866"/>
            <a:ext cx="2396599" cy="37348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/>
            <a:r>
              <a:rPr lang="ru" sz="1400" b="1" dirty="0">
                <a:solidFill>
                  <a:srgbClr val="303030"/>
                </a:solidFill>
                <a:latin typeface="Times New Roman"/>
              </a:rPr>
              <a:t>Договор о взаимном сотрудничестве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1648" y="1055542"/>
            <a:ext cx="4421132" cy="555488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28428" algn="r" defTabSz="152152">
              <a:lnSpc>
                <a:spcPct val="115000"/>
              </a:lnSpc>
              <a:spcAft>
                <a:spcPts val="409"/>
              </a:spcAft>
            </a:pPr>
            <a:r>
              <a:rPr lang="ru" sz="845" dirty="0">
                <a:solidFill>
                  <a:srgbClr val="747474"/>
                </a:solidFill>
                <a:latin typeface="Times New Roman"/>
              </a:rPr>
              <a:t>«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__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»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октября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202 </a:t>
            </a:r>
            <a:r>
              <a:rPr lang="ru" sz="715" dirty="0">
                <a:solidFill>
                  <a:srgbClr val="9C9C9C"/>
                </a:solidFill>
                <a:latin typeface="Arial Unicode MS"/>
              </a:rPr>
              <a:t>।</a:t>
            </a:r>
          </a:p>
          <a:p>
            <a:pPr indent="297043" algn="just">
              <a:lnSpc>
                <a:spcPct val="115000"/>
              </a:lnSpc>
              <a:spcAft>
                <a:spcPts val="409"/>
              </a:spcAf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Муниципальное образовательное бюджетное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учреждение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«Осшмяыя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общеобразовательная школа №6» в лице директора Наталии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Витальевны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1&gt;&lt;'т ык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именуемое в дальнейшем </a:t>
            </a:r>
            <a:r>
              <a:rPr lang="ru" sz="845" u="sng" dirty="0">
                <a:solidFill>
                  <a:srgbClr val="494949"/>
                </a:solidFill>
                <a:latin typeface="Times New Roman"/>
              </a:rPr>
              <a:t>МОБУ </a:t>
            </a:r>
            <a:r>
              <a:rPr lang="ru" sz="845" u="sng" dirty="0">
                <a:solidFill>
                  <a:srgbClr val="303030"/>
                </a:solidFill>
                <a:latin typeface="Times New Roman"/>
              </a:rPr>
              <a:t>ООШ </a:t>
            </a:r>
            <a:r>
              <a:rPr lang="ru" sz="845" u="sng" dirty="0">
                <a:solidFill>
                  <a:srgbClr val="494949"/>
                </a:solidFill>
                <a:latin typeface="Times New Roman"/>
              </a:rPr>
              <a:t>№6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. действующее на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основании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Устава, с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одной стороны, и Центральной детской библиотекой муниципального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бюджетник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учреждения культуры «Централизованная библиотечная система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имени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В.К.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Арсеньева» Арсеньевского городского округа в лице директора Афониной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Натальи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Степановны, именуемое в дальнейшем </a:t>
            </a:r>
            <a:r>
              <a:rPr lang="ru" sz="845" u="sng" dirty="0">
                <a:solidFill>
                  <a:srgbClr val="494949"/>
                </a:solidFill>
                <a:latin typeface="Times New Roman"/>
              </a:rPr>
              <a:t>Библиотека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, с другой стороны,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заключили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настоящий договор о нижеследующем:</a:t>
            </a:r>
          </a:p>
          <a:p>
            <a:pPr algn="ctr" defTabSz="152152">
              <a:lnSpc>
                <a:spcPct val="115000"/>
              </a:lnSpc>
              <a:spcAft>
                <a:spcPts val="409"/>
              </a:spcAft>
              <a:tabLst>
                <a:tab pos="152152" algn="l"/>
              </a:tabLst>
            </a:pPr>
            <a:r>
              <a:rPr lang="ru" sz="845" b="1" dirty="0">
                <a:solidFill>
                  <a:srgbClr val="494949"/>
                </a:solidFill>
                <a:latin typeface="Times New Roman"/>
              </a:rPr>
              <a:t>1.</a:t>
            </a:r>
            <a:r>
              <a:rPr lang="ru" sz="845" b="1" dirty="0">
                <a:latin typeface="Times New Roman"/>
              </a:rPr>
              <a:t>	</a:t>
            </a:r>
            <a:r>
              <a:rPr lang="ru" sz="845" b="1" dirty="0">
                <a:solidFill>
                  <a:srgbClr val="494949"/>
                </a:solidFill>
                <a:latin typeface="Times New Roman"/>
              </a:rPr>
              <a:t>Предмет </a:t>
            </a:r>
            <a:r>
              <a:rPr lang="ru" sz="845" b="1" dirty="0">
                <a:solidFill>
                  <a:srgbClr val="303030"/>
                </a:solidFill>
                <a:latin typeface="Times New Roman"/>
              </a:rPr>
              <a:t>договора</a:t>
            </a:r>
          </a:p>
          <a:p>
            <a:pPr algn="just" defTabSz="202402">
              <a:lnSpc>
                <a:spcPct val="115000"/>
              </a:lnSpc>
              <a:spcAft>
                <a:spcPts val="409"/>
              </a:spcAft>
              <a:tabLst>
                <a:tab pos="202402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1.1.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Предметом совместной деятельности сторон является:</a:t>
            </a:r>
          </a:p>
          <a:p>
            <a:pPr algn="just" defTabSz="295475">
              <a:lnSpc>
                <a:spcPct val="115000"/>
              </a:lnSpc>
              <a:spcAft>
                <a:spcPts val="409"/>
              </a:spcAft>
              <a:tabLst>
                <a:tab pos="295475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1.1.1.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Сотрудничество в общих интересах для реализации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межведомственна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■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проекта «Учебный день в библиотеке» в 2022-2023 учебном году.</a:t>
            </a:r>
          </a:p>
          <a:p>
            <a:pPr algn="just" defTabSz="295475">
              <a:lnSpc>
                <a:spcPct val="119000"/>
              </a:lnSpc>
              <a:spcAft>
                <a:spcPts val="409"/>
              </a:spcAft>
              <a:tabLst>
                <a:tab pos="295475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1.1.2.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Создание условий для </a:t>
            </a:r>
            <a:r>
              <a:rPr lang="ru" sz="845" dirty="0">
                <a:solidFill>
                  <a:srgbClr val="303030"/>
                </a:solidFill>
                <a:latin typeface="Times New Roman"/>
              </a:rPr>
              <a:t>формирования проектных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компетенций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учащихся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с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использованием инфраструктуры </a:t>
            </a:r>
            <a:r>
              <a:rPr lang="ru" sz="845" u="sng" dirty="0">
                <a:solidFill>
                  <a:srgbClr val="494949"/>
                </a:solidFill>
                <a:latin typeface="Times New Roman"/>
              </a:rPr>
              <a:t>Библиотеки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.</a:t>
            </a:r>
          </a:p>
          <a:p>
            <a:pPr algn="just" defTabSz="295475">
              <a:lnSpc>
                <a:spcPct val="118000"/>
              </a:lnSpc>
              <a:spcAft>
                <a:spcPts val="409"/>
              </a:spcAft>
              <a:tabLst>
                <a:tab pos="295475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1.1.3.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Создание условий для формирования универсальных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учебных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действий,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ценностных установок, опыта деятельности и компетенций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учащихся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с гю.мошыо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ресурсных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возможностей </a:t>
            </a:r>
            <a:r>
              <a:rPr lang="ru" sz="845" u="sng" dirty="0">
                <a:solidFill>
                  <a:srgbClr val="494949"/>
                </a:solidFill>
                <a:latin typeface="Times New Roman"/>
              </a:rPr>
              <a:t>Библиотеки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.</a:t>
            </a:r>
          </a:p>
          <a:p>
            <a:pPr algn="just" defTabSz="301416">
              <a:lnSpc>
                <a:spcPct val="115000"/>
              </a:lnSpc>
              <a:spcAft>
                <a:spcPts val="409"/>
              </a:spcAft>
              <a:tabLst>
                <a:tab pos="301416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1.1.4.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Координация совместных действий </a:t>
            </a:r>
            <a:r>
              <a:rPr lang="ru" sz="845" dirty="0">
                <a:solidFill>
                  <a:srgbClr val="303030"/>
                </a:solidFill>
                <a:latin typeface="Times New Roman"/>
              </a:rPr>
              <a:t>по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проведению развивающих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занятий^ </a:t>
            </a:r>
            <a:r>
              <a:rPr lang="en-US" sz="845" dirty="0" err="1">
                <a:solidFill>
                  <a:srgbClr val="9C9C9C"/>
                </a:solidFill>
                <a:latin typeface="Times New Roman"/>
              </a:rPr>
              <a:t>i</a:t>
            </a:r>
            <a:r>
              <a:rPr lang="en-US" sz="845" dirty="0">
                <a:solidFill>
                  <a:srgbClr val="9C9C9C"/>
                </a:solidFill>
                <a:latin typeface="Times New Roman"/>
              </a:rPr>
              <a:t>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учащихся 7А класса </a:t>
            </a:r>
            <a:r>
              <a:rPr lang="ru" sz="845" u="sng" dirty="0">
                <a:solidFill>
                  <a:srgbClr val="494949"/>
                </a:solidFill>
                <a:latin typeface="Times New Roman"/>
              </a:rPr>
              <a:t>МОБУ ООШ №6</a:t>
            </a:r>
          </a:p>
          <a:p>
            <a:pPr algn="ctr" defTabSz="152152">
              <a:lnSpc>
                <a:spcPct val="115000"/>
              </a:lnSpc>
              <a:spcAft>
                <a:spcPts val="409"/>
              </a:spcAft>
              <a:tabLst>
                <a:tab pos="152152" algn="l"/>
              </a:tabLst>
            </a:pPr>
            <a:r>
              <a:rPr lang="ru" sz="845" b="1" dirty="0">
                <a:solidFill>
                  <a:srgbClr val="303030"/>
                </a:solidFill>
                <a:latin typeface="Times New Roman"/>
              </a:rPr>
              <a:t>2.</a:t>
            </a:r>
            <a:r>
              <a:rPr lang="ru" sz="845" b="1" dirty="0">
                <a:latin typeface="Times New Roman"/>
              </a:rPr>
              <a:t>	</a:t>
            </a:r>
            <a:r>
              <a:rPr lang="ru" sz="845" b="1" dirty="0">
                <a:solidFill>
                  <a:srgbClr val="303030"/>
                </a:solidFill>
                <a:latin typeface="Times New Roman"/>
              </a:rPr>
              <a:t>Обязанности сторон</a:t>
            </a:r>
          </a:p>
          <a:p>
            <a:pPr defTabSz="216264">
              <a:lnSpc>
                <a:spcPct val="115000"/>
              </a:lnSpc>
              <a:spcAft>
                <a:spcPts val="409"/>
              </a:spcAft>
              <a:tabLst>
                <a:tab pos="216264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2.1.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МОБУ ООШ №6 обязуется:</a:t>
            </a:r>
          </a:p>
          <a:p>
            <a:pPr defTabSz="299436">
              <a:lnSpc>
                <a:spcPct val="115000"/>
              </a:lnSpc>
              <a:spcAft>
                <a:spcPts val="409"/>
              </a:spcAft>
              <a:tabLst>
                <a:tab pos="299436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2.1.1.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Разработать тематический план развивающих занятий с учащимися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(не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более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5-6 в учебном году).</a:t>
            </a:r>
          </a:p>
          <a:p>
            <a:pPr defTabSz="3144694">
              <a:lnSpc>
                <a:spcPct val="112000"/>
              </a:lnSpc>
              <a:spcAft>
                <a:spcPts val="409"/>
              </a:spcAft>
              <a:tabLst>
                <a:tab pos="3144694" algn="l"/>
                <a:tab pos="299436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2.1.2.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Сформировать группу учащихся и предоставить список </a:t>
            </a:r>
            <a:r>
              <a:rPr lang="ru" sz="845" u="sng" dirty="0">
                <a:solidFill>
                  <a:srgbClr val="747474"/>
                </a:solidFill>
                <a:latin typeface="Times New Roman"/>
              </a:rPr>
              <a:t>Библиотеке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не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30 учащихся).	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.</a:t>
            </a:r>
          </a:p>
          <a:p>
            <a:pPr defTabSz="299436">
              <a:lnSpc>
                <a:spcPct val="115000"/>
              </a:lnSpc>
              <a:spcAft>
                <a:spcPts val="409"/>
              </a:spcAft>
              <a:tabLst>
                <a:tab pos="299436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2.1.3.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Разработать график совместной деятельности на 2022-2023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учебный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го </a:t>
            </a:r>
            <a:r>
              <a:rPr lang="en-US" sz="845" dirty="0" err="1">
                <a:solidFill>
                  <a:srgbClr val="9C9C9C"/>
                </a:solidFill>
                <a:latin typeface="Times New Roman"/>
              </a:rPr>
              <a:t>i</a:t>
            </a:r>
            <a:r>
              <a:rPr lang="en-US" sz="845" dirty="0">
                <a:solidFill>
                  <a:srgbClr val="9C9C9C"/>
                </a:solidFill>
                <a:latin typeface="Times New Roman"/>
              </a:rPr>
              <a:t>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л </a:t>
            </a:r>
            <a:r>
              <a:rPr lang="en-US" sz="585" cap="small" dirty="0">
                <a:solidFill>
                  <a:srgbClr val="9C9C9C"/>
                </a:solidFill>
                <a:latin typeface="Arial"/>
              </a:rPr>
              <a:t>hi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согласован ия.</a:t>
            </a:r>
          </a:p>
          <a:p>
            <a:pPr defTabSz="297455">
              <a:lnSpc>
                <a:spcPct val="115000"/>
              </a:lnSpc>
              <a:spcAft>
                <a:spcPts val="409"/>
              </a:spcAft>
              <a:tabLst>
                <a:tab pos="297455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2.1.4.</a:t>
            </a:r>
            <a:r>
              <a:rPr lang="ru" sz="845" dirty="0">
                <a:latin typeface="Times New Roman"/>
              </a:rPr>
              <a:t>	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Организовывать проведение развивающих занятий в 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соответствии с </a:t>
            </a:r>
            <a:r>
              <a:rPr lang="ru" sz="845" dirty="0">
                <a:solidFill>
                  <a:srgbClr val="9C9C9C"/>
                </a:solidFill>
                <a:latin typeface="Times New Roman"/>
              </a:rPr>
              <a:t>нлан&lt; 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графиком. Место проведения каждогб занятия согласовывать с </a:t>
            </a:r>
            <a:r>
              <a:rPr lang="ru" sz="845" u="sng" dirty="0">
                <a:solidFill>
                  <a:srgbClr val="747474"/>
                </a:solidFill>
                <a:latin typeface="Times New Roman"/>
              </a:rPr>
              <a:t>Библиотеко</a:t>
            </a:r>
            <a:r>
              <a:rPr lang="ru" sz="845" dirty="0">
                <a:solidFill>
                  <a:srgbClr val="747474"/>
                </a:solidFill>
                <a:latin typeface="Times New Roman"/>
              </a:rPr>
              <a:t>й</a:t>
            </a:r>
          </a:p>
          <a:p>
            <a:pPr algn="just" defTabSz="220224">
              <a:lnSpc>
                <a:spcPct val="115000"/>
              </a:lnSpc>
              <a:tabLst>
                <a:tab pos="220224" algn="l"/>
              </a:tabLst>
            </a:pPr>
            <a:r>
              <a:rPr lang="ru" sz="845" dirty="0">
                <a:solidFill>
                  <a:srgbClr val="494949"/>
                </a:solidFill>
                <a:latin typeface="Times New Roman"/>
              </a:rPr>
              <a:t>2.2.</a:t>
            </a:r>
            <a:r>
              <a:rPr lang="ru" sz="845" u="sng" dirty="0">
                <a:latin typeface="Times New Roman"/>
              </a:rPr>
              <a:t>	</a:t>
            </a:r>
            <a:r>
              <a:rPr lang="ru" sz="845" u="sng" dirty="0">
                <a:solidFill>
                  <a:srgbClr val="494949"/>
                </a:solidFill>
                <a:latin typeface="Times New Roman"/>
              </a:rPr>
              <a:t>Библиотека</a:t>
            </a:r>
            <a:r>
              <a:rPr lang="ru" sz="845" dirty="0">
                <a:solidFill>
                  <a:srgbClr val="494949"/>
                </a:solidFill>
                <a:latin typeface="Times New Roman"/>
              </a:rPr>
              <a:t> обязуется: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177" y="5726394"/>
            <a:ext cx="1219016" cy="884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8359" y="360739"/>
            <a:ext cx="5699954" cy="25966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defTabSz="297400">
              <a:lnSpc>
                <a:spcPct val="127000"/>
              </a:lnSpc>
              <a:spcAft>
                <a:spcPts val="410"/>
              </a:spcAft>
              <a:tabLst>
                <a:tab pos="297400" algn="l"/>
              </a:tabLst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2.1.1.</a:t>
            </a:r>
            <a:r>
              <a:rPr lang="ru" sz="780" dirty="0">
                <a:latin typeface="Times New Roman"/>
              </a:rPr>
              <a:t>	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Оказывать содействие в проведении развивающих занятий по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утвержденном)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графику (прилагается) и списку учащихся (прилагается).</a:t>
            </a:r>
          </a:p>
          <a:p>
            <a:pPr algn="just" defTabSz="301364">
              <a:lnSpc>
                <a:spcPct val="127000"/>
              </a:lnSpc>
              <a:spcAft>
                <a:spcPts val="410"/>
              </a:spcAft>
              <a:tabLst>
                <a:tab pos="301364" algn="l"/>
              </a:tabLst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2.1.2.</a:t>
            </a:r>
            <a:r>
              <a:rPr lang="ru" sz="780" dirty="0">
                <a:latin typeface="Times New Roman"/>
              </a:rPr>
              <a:t>	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Обеспечивать доступ учителей и учащихся </a:t>
            </a:r>
            <a:r>
              <a:rPr lang="ru" sz="780" u="sng" dirty="0">
                <a:solidFill>
                  <a:srgbClr val="4B4B4B"/>
                </a:solidFill>
                <a:latin typeface="Times New Roman"/>
              </a:rPr>
              <a:t>МОБУ </a:t>
            </a:r>
            <a:r>
              <a:rPr lang="en-US" sz="780" b="1" u="sng" dirty="0">
                <a:solidFill>
                  <a:srgbClr val="8F8F8F"/>
                </a:solidFill>
                <a:latin typeface="Times New Roman"/>
              </a:rPr>
              <a:t>OO1II</a:t>
            </a:r>
            <a:r>
              <a:rPr lang="en-US" sz="780" b="1" dirty="0">
                <a:solidFill>
                  <a:srgbClr val="8F8F8F"/>
                </a:solidFill>
                <a:latin typeface="Times New Roman"/>
              </a:rPr>
              <a:t> N </a:t>
            </a:r>
            <a:r>
              <a:rPr lang="ru" sz="780" b="1" dirty="0" smtClean="0">
                <a:solidFill>
                  <a:srgbClr val="8F8F8F"/>
                </a:solidFill>
                <a:latin typeface="Times New Roman"/>
              </a:rPr>
              <a:t>6 к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использованию библиотечного фонда </a:t>
            </a:r>
            <a:r>
              <a:rPr lang="ru" sz="780" u="sng" dirty="0">
                <a:solidFill>
                  <a:srgbClr val="4B4B4B"/>
                </a:solidFill>
                <a:latin typeface="Times New Roman"/>
              </a:rPr>
              <a:t>Библиотеки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.</a:t>
            </a:r>
          </a:p>
          <a:p>
            <a:pPr algn="just" defTabSz="297400">
              <a:lnSpc>
                <a:spcPct val="132000"/>
              </a:lnSpc>
              <a:spcAft>
                <a:spcPts val="410"/>
              </a:spcAft>
              <a:tabLst>
                <a:tab pos="297400" algn="l"/>
              </a:tabLst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2.1.3.</a:t>
            </a:r>
            <a:r>
              <a:rPr lang="ru" sz="780" dirty="0">
                <a:latin typeface="Times New Roman"/>
              </a:rPr>
              <a:t>	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Предоставлять доступ к справочно-библиографическому </a:t>
            </a:r>
            <a:r>
              <a:rPr lang="ru-RU" sz="780" dirty="0" smtClean="0">
                <a:solidFill>
                  <a:srgbClr val="ABABAB"/>
                </a:solidFill>
                <a:latin typeface="Times New Roman"/>
              </a:rPr>
              <a:t>фонду</a:t>
            </a:r>
            <a:r>
              <a:rPr lang="en-US" sz="780" dirty="0" smtClean="0">
                <a:solidFill>
                  <a:srgbClr val="ABABAB"/>
                </a:solidFill>
                <a:latin typeface="Times New Roman"/>
              </a:rPr>
              <a:t>. </a:t>
            </a:r>
            <a:r>
              <a:rPr lang="ru" sz="780" u="sng" dirty="0">
                <a:solidFill>
                  <a:srgbClr val="4B4B4B"/>
                </a:solidFill>
                <a:latin typeface="Times New Roman"/>
              </a:rPr>
              <a:t>Библиотеки.</a:t>
            </a:r>
          </a:p>
          <a:p>
            <a:pPr algn="just" defTabSz="303346">
              <a:lnSpc>
                <a:spcPct val="128000"/>
              </a:lnSpc>
              <a:spcAft>
                <a:spcPts val="410"/>
              </a:spcAft>
              <a:tabLst>
                <a:tab pos="303346" algn="l"/>
              </a:tabLst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2.1.4.</a:t>
            </a:r>
            <a:r>
              <a:rPr lang="ru" sz="780" dirty="0">
                <a:latin typeface="Times New Roman"/>
              </a:rPr>
              <a:t>	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Оказывать индивидуальную консультативную помощь учителям и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учащимся </a:t>
            </a:r>
            <a:r>
              <a:rPr lang="ru" sz="780" u="sng" dirty="0">
                <a:solidFill>
                  <a:srgbClr val="4B4B4B"/>
                </a:solidFill>
                <a:latin typeface="Times New Roman"/>
              </a:rPr>
              <a:t>МОБУ 00111 №6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 по подбору методических пособий, образовательных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ресурсов и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т.д.</a:t>
            </a:r>
          </a:p>
          <a:p>
            <a:pPr algn="ctr" defTabSz="140813">
              <a:lnSpc>
                <a:spcPct val="118000"/>
              </a:lnSpc>
              <a:spcAft>
                <a:spcPts val="410"/>
              </a:spcAft>
              <a:tabLst>
                <a:tab pos="140813" algn="l"/>
              </a:tabLst>
            </a:pPr>
            <a:r>
              <a:rPr lang="ru" sz="845" b="1" dirty="0">
                <a:solidFill>
                  <a:srgbClr val="4B4B4B"/>
                </a:solidFill>
                <a:latin typeface="Times New Roman"/>
              </a:rPr>
              <a:t>3.</a:t>
            </a:r>
            <a:r>
              <a:rPr lang="ru" sz="845" b="1" dirty="0">
                <a:latin typeface="Times New Roman"/>
              </a:rPr>
              <a:t>	</a:t>
            </a:r>
            <a:r>
              <a:rPr lang="ru" sz="845" b="1" dirty="0">
                <a:solidFill>
                  <a:srgbClr val="4B4B4B"/>
                </a:solidFill>
                <a:latin typeface="Times New Roman"/>
              </a:rPr>
              <a:t>Заключительные положения</a:t>
            </a:r>
          </a:p>
          <a:p>
            <a:pPr algn="just" defTabSz="248921">
              <a:lnSpc>
                <a:spcPct val="126000"/>
              </a:lnSpc>
              <a:spcAft>
                <a:spcPts val="410"/>
              </a:spcAft>
              <a:tabLst>
                <a:tab pos="248921" algn="l"/>
              </a:tabLst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3.1.</a:t>
            </a:r>
            <a:r>
              <a:rPr lang="ru" sz="780" dirty="0">
                <a:latin typeface="Times New Roman"/>
              </a:rPr>
              <a:t>	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В случае невыполнения или ненадлежащего выполнения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одной </a:t>
            </a:r>
            <a:r>
              <a:rPr lang="ru" sz="780" dirty="0">
                <a:solidFill>
                  <a:srgbClr val="ABABAB"/>
                </a:solidFill>
                <a:latin typeface="Times New Roman"/>
              </a:rPr>
              <a:t>из ю ■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принятых на себя обязательств, другая сторона вправе расторгнуть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паст&lt; </a:t>
            </a:r>
            <a:r>
              <a:rPr lang="ru" sz="780" dirty="0">
                <a:solidFill>
                  <a:srgbClr val="ABABAB"/>
                </a:solidFill>
                <a:latin typeface="Times New Roman"/>
              </a:rPr>
              <a:t>и н с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соглашение в одностороннем порядке.</a:t>
            </a:r>
          </a:p>
          <a:p>
            <a:pPr algn="just" defTabSz="248921">
              <a:lnSpc>
                <a:spcPct val="131000"/>
              </a:lnSpc>
              <a:tabLst>
                <a:tab pos="248921" algn="l"/>
              </a:tabLst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3.2.</a:t>
            </a:r>
            <a:r>
              <a:rPr lang="ru" sz="780" dirty="0">
                <a:latin typeface="Times New Roman"/>
              </a:rPr>
              <a:t>	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Настоящее соглашение действует с момента его подписания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до 31 мая '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216" y="3076272"/>
            <a:ext cx="3787871" cy="118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just" defTabSz="248921">
              <a:tabLst>
                <a:tab pos="248921" algn="l"/>
              </a:tabLst>
            </a:pPr>
            <a:r>
              <a:rPr lang="ru" sz="780">
                <a:solidFill>
                  <a:srgbClr val="4B4B4B"/>
                </a:solidFill>
                <a:latin typeface="Times New Roman"/>
              </a:rPr>
              <a:t>3.3.</a:t>
            </a:r>
            <a:r>
              <a:rPr lang="ru" sz="780">
                <a:latin typeface="Times New Roman"/>
              </a:rPr>
              <a:t>	</a:t>
            </a:r>
            <a:r>
              <a:rPr lang="ru" sz="780">
                <a:solidFill>
                  <a:srgbClr val="4B4B4B"/>
                </a:solidFill>
                <a:latin typeface="Times New Roman"/>
              </a:rPr>
              <a:t>Соглашение составлено в двух экземплярах, по одному для каждой </a:t>
            </a:r>
            <a:r>
              <a:rPr lang="ru" sz="780">
                <a:solidFill>
                  <a:srgbClr val="6A6A6A"/>
                </a:solidFill>
                <a:latin typeface="Times New Roman"/>
              </a:rPr>
              <a:t>из </a:t>
            </a:r>
            <a:r>
              <a:rPr lang="ru" sz="780">
                <a:solidFill>
                  <a:srgbClr val="8F8F8F"/>
                </a:solidFill>
                <a:latin typeface="Times New Roman"/>
              </a:rPr>
              <a:t>сторон.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0483" y="3304218"/>
            <a:ext cx="2602551" cy="1149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algn="ctr" defTabSz="138831">
              <a:tabLst>
                <a:tab pos="138831" algn="l"/>
              </a:tabLst>
            </a:pPr>
            <a:r>
              <a:rPr lang="ru" sz="845" b="1">
                <a:solidFill>
                  <a:srgbClr val="4B4B4B"/>
                </a:solidFill>
                <a:latin typeface="Times New Roman"/>
              </a:rPr>
              <a:t>4.</a:t>
            </a:r>
            <a:r>
              <a:rPr lang="ru" sz="845" b="1">
                <a:latin typeface="Times New Roman"/>
              </a:rPr>
              <a:t>	</a:t>
            </a:r>
            <a:r>
              <a:rPr lang="ru" sz="845" b="1">
                <a:solidFill>
                  <a:srgbClr val="4B4B4B"/>
                </a:solidFill>
                <a:latin typeface="Times New Roman"/>
              </a:rPr>
              <a:t>Юридические адреса, реквизиты и подписи сторон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0528" y="3613433"/>
            <a:ext cx="2453166" cy="16412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just">
              <a:lnSpc>
                <a:spcPct val="92000"/>
              </a:lnSpc>
            </a:pPr>
            <a:r>
              <a:rPr lang="ru" sz="845" b="1" u="sng" dirty="0">
                <a:solidFill>
                  <a:srgbClr val="4B4B4B"/>
                </a:solidFill>
                <a:latin typeface="Times New Roman"/>
              </a:rPr>
              <a:t>МОБУ ООШ №6</a:t>
            </a:r>
          </a:p>
          <a:p>
            <a:pPr algn="just"/>
            <a:r>
              <a:rPr lang="ru" sz="780" dirty="0">
                <a:solidFill>
                  <a:srgbClr val="4B4B4B"/>
                </a:solidFill>
                <a:latin typeface="Times New Roman"/>
              </a:rPr>
              <a:t>692343. 11риморский край. г. Арсеньев.</a:t>
            </a:r>
          </a:p>
          <a:p>
            <a:pPr algn="just"/>
            <a:r>
              <a:rPr lang="ru" sz="780" dirty="0">
                <a:solidFill>
                  <a:srgbClr val="6A6A6A"/>
                </a:solidFill>
                <a:latin typeface="Times New Roman"/>
              </a:rPr>
              <a:t>ул.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Клиновая.I-а</a:t>
            </a:r>
          </a:p>
          <a:p>
            <a:pPr algn="just"/>
            <a:r>
              <a:rPr lang="ru" sz="780" dirty="0">
                <a:solidFill>
                  <a:srgbClr val="4B4B4B"/>
                </a:solidFill>
                <a:latin typeface="Times New Roman"/>
              </a:rPr>
              <a:t>Директор: Н. В. Борзак.</a:t>
            </a:r>
          </a:p>
          <a:p>
            <a:pPr algn="just"/>
            <a:r>
              <a:rPr lang="ru" sz="780" dirty="0">
                <a:solidFill>
                  <a:srgbClr val="4B4B4B"/>
                </a:solidFill>
                <a:latin typeface="Times New Roman"/>
              </a:rPr>
              <a:t>тел. 8(42361)3-24-04;</a:t>
            </a:r>
          </a:p>
          <a:p>
            <a:pPr algn="just"/>
            <a:r>
              <a:rPr lang="en-US" sz="780" dirty="0">
                <a:solidFill>
                  <a:srgbClr val="4B4B4B"/>
                </a:solidFill>
                <a:latin typeface="Times New Roman"/>
              </a:rPr>
              <a:t>Email: </a:t>
            </a:r>
            <a:r>
              <a:rPr lang="en-US" sz="780" u="sng" dirty="0">
                <a:solidFill>
                  <a:srgbClr val="4B4B4B"/>
                </a:solidFill>
                <a:latin typeface="Times New Roman"/>
              </a:rPr>
              <a:t>orsenev^-ig/gtg.yandex.ru</a:t>
            </a:r>
          </a:p>
          <a:p>
            <a:pPr algn="just"/>
            <a:r>
              <a:rPr lang="ru" sz="780" dirty="0">
                <a:solidFill>
                  <a:srgbClr val="4B4B4B"/>
                </a:solidFill>
                <a:latin typeface="Times New Roman"/>
              </a:rPr>
              <a:t>И1-11 </a:t>
            </a:r>
            <a:r>
              <a:rPr lang="en-US" sz="780" dirty="0">
                <a:solidFill>
                  <a:srgbClr val="4B4B4B"/>
                </a:solidFill>
                <a:latin typeface="Times New Roman"/>
              </a:rPr>
              <a:t>I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/КПП 2501009287/250101001;</a:t>
            </a:r>
          </a:p>
          <a:p>
            <a:pPr algn="just"/>
            <a:r>
              <a:rPr lang="ru" sz="780" dirty="0">
                <a:solidFill>
                  <a:srgbClr val="4B4B4B"/>
                </a:solidFill>
                <a:latin typeface="Times New Roman"/>
              </a:rPr>
              <a:t>УФК по Приморскому краю (Финансовое управление администрации Арсеньевского городского округа, л/с 20203700041)</a:t>
            </a:r>
          </a:p>
          <a:p>
            <a:pPr algn="just"/>
            <a:r>
              <a:rPr lang="ru" sz="780" dirty="0">
                <a:solidFill>
                  <a:srgbClr val="4B4B4B"/>
                </a:solidFill>
                <a:latin typeface="Times New Roman"/>
              </a:rPr>
              <a:t>БИК 040507001 Банк плательщика: ГРКЦ ГУ банка России по Приморскому краю г. Владивосток,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р/с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40701810205071000052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92150" y="3528200"/>
            <a:ext cx="2797593" cy="208323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" sz="845" b="1" u="sng" dirty="0">
                <a:solidFill>
                  <a:srgbClr val="4B4B4B"/>
                </a:solidFill>
                <a:latin typeface="Times New Roman"/>
              </a:rPr>
              <a:t>Библиотека</a:t>
            </a:r>
          </a:p>
          <a:p>
            <a:pPr>
              <a:lnSpc>
                <a:spcPct val="110000"/>
              </a:lnSpc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692331. Приморский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край.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г. Лрщ пы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ул. Октябрьская 28/2 8(42361)4-13-05</a:t>
            </a:r>
          </a:p>
          <a:p>
            <a:pPr algn="just">
              <a:lnSpc>
                <a:spcPct val="110000"/>
              </a:lnSpc>
            </a:pPr>
            <a:r>
              <a:rPr lang="en-US" sz="780" dirty="0">
                <a:solidFill>
                  <a:srgbClr val="4B4B4B"/>
                </a:solidFill>
                <a:latin typeface="Times New Roman"/>
              </a:rPr>
              <a:t>Email: </a:t>
            </a:r>
            <a:r>
              <a:rPr lang="en-US" sz="780" u="sng" dirty="0">
                <a:solidFill>
                  <a:srgbClr val="4B4B4B"/>
                </a:solidFill>
                <a:latin typeface="Times New Roman"/>
                <a:hlinkClick r:id="rId3"/>
              </a:rPr>
              <a:t>central@cbs-ars.ru</a:t>
            </a:r>
          </a:p>
          <a:p>
            <a:pPr algn="just">
              <a:lnSpc>
                <a:spcPct val="110000"/>
              </a:lnSpc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ИНН 2501009382. КПП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2501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01001</a:t>
            </a:r>
          </a:p>
          <a:p>
            <a:pPr algn="just">
              <a:lnSpc>
                <a:spcPct val="110000"/>
              </a:lnSpc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ОГРН 1022500511285</a:t>
            </a:r>
          </a:p>
          <a:p>
            <a:pPr>
              <a:lnSpc>
                <a:spcPct val="110000"/>
              </a:lnSpc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ИНН 2501005772, КПП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250101001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Фин. управление администрации Арсеньевского городского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округа.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(МБУК ЦБС л/с 20203800023.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’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21203800023) р/с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03234643057030002000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к/с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40102810545370000012-</a:t>
            </a:r>
          </a:p>
          <a:p>
            <a:pPr>
              <a:lnSpc>
                <a:spcPct val="110000"/>
              </a:lnSpc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БИК 010507002</a:t>
            </a:r>
          </a:p>
          <a:p>
            <a:pPr>
              <a:lnSpc>
                <a:spcPct val="110000"/>
              </a:lnSpc>
            </a:pPr>
            <a:r>
              <a:rPr lang="ru" sz="780" dirty="0">
                <a:solidFill>
                  <a:srgbClr val="4B4B4B"/>
                </a:solidFill>
                <a:latin typeface="Times New Roman"/>
              </a:rPr>
              <a:t>ДАЛЬНЕВОСТОЧНОЕ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ГУ </a:t>
            </a:r>
            <a:r>
              <a:rPr lang="ru" sz="780" dirty="0">
                <a:solidFill>
                  <a:srgbClr val="8F8F8F"/>
                </a:solidFill>
                <a:latin typeface="Times New Roman"/>
              </a:rPr>
              <a:t>БАНКА </a:t>
            </a:r>
            <a:r>
              <a:rPr lang="ru" sz="780" dirty="0">
                <a:solidFill>
                  <a:srgbClr val="4B4B4B"/>
                </a:solidFill>
                <a:latin typeface="Times New Roman"/>
              </a:rPr>
              <a:t>РОССИИ г. </a:t>
            </a:r>
            <a:r>
              <a:rPr lang="ru" sz="780" dirty="0">
                <a:solidFill>
                  <a:srgbClr val="6A6A6A"/>
                </a:solidFill>
                <a:latin typeface="Times New Roman"/>
              </a:rPr>
              <a:t>Владивосток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9287" y="6049483"/>
            <a:ext cx="578785" cy="118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r>
              <a:rPr lang="ru" sz="780" b="1" dirty="0">
                <a:solidFill>
                  <a:srgbClr val="4B4B4B"/>
                </a:solidFill>
                <a:latin typeface="Times New Roman"/>
              </a:rPr>
              <a:t>Н. В. Борзак</a:t>
            </a:r>
          </a:p>
        </p:txBody>
      </p:sp>
    </p:spTree>
    <p:extLst>
      <p:ext uri="{BB962C8B-B14F-4D97-AF65-F5344CB8AC3E}">
        <p14:creationId xmlns:p14="http://schemas.microsoft.com/office/powerpoint/2010/main" val="6382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A31C75-0DF6-4615-80BF-75B0E519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4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4C03D-7EB9-49D8-B4E1-D04CDF9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3" y="63950"/>
            <a:ext cx="6398342" cy="7794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План работы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3C23CAE-2791-4B93-94A7-788B2DA54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618817"/>
              </p:ext>
            </p:extLst>
          </p:nvPr>
        </p:nvGraphicFramePr>
        <p:xfrm>
          <a:off x="326737" y="952500"/>
          <a:ext cx="8925417" cy="2415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3901">
                  <a:extLst>
                    <a:ext uri="{9D8B030D-6E8A-4147-A177-3AD203B41FA5}">
                      <a16:colId xmlns:a16="http://schemas.microsoft.com/office/drawing/2014/main" xmlns="" val="427760603"/>
                    </a:ext>
                  </a:extLst>
                </a:gridCol>
                <a:gridCol w="1110266">
                  <a:extLst>
                    <a:ext uri="{9D8B030D-6E8A-4147-A177-3AD203B41FA5}">
                      <a16:colId xmlns:a16="http://schemas.microsoft.com/office/drawing/2014/main" xmlns="" val="784003585"/>
                    </a:ext>
                  </a:extLst>
                </a:gridCol>
                <a:gridCol w="4646309">
                  <a:extLst>
                    <a:ext uri="{9D8B030D-6E8A-4147-A177-3AD203B41FA5}">
                      <a16:colId xmlns:a16="http://schemas.microsoft.com/office/drawing/2014/main" xmlns="" val="2641022411"/>
                    </a:ext>
                  </a:extLst>
                </a:gridCol>
                <a:gridCol w="2054941">
                  <a:extLst>
                    <a:ext uri="{9D8B030D-6E8A-4147-A177-3AD203B41FA5}">
                      <a16:colId xmlns:a16="http://schemas.microsoft.com/office/drawing/2014/main" xmlns="" val="30004655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проведения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и название мероприятий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</a:t>
                      </a:r>
                    </a:p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«Учебного дня в библиотеке»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результат работы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864375"/>
                  </a:ext>
                </a:extLst>
              </a:tr>
              <a:tr h="731636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октября 2022г.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12:00-13:00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l">
                        <a:spcAft>
                          <a:spcPts val="1300"/>
                        </a:spcAft>
                        <a:tabLst>
                          <a:tab pos="4610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Краеведческий квест «Славные люди Приморья»</a:t>
                      </a:r>
                    </a:p>
                    <a:p>
                      <a:pPr indent="177800" algn="l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Мастер-класс по изготовлению информационной закладки «Знай наших!»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закладка «Знай наших!»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179604"/>
                  </a:ext>
                </a:extLst>
              </a:tr>
              <a:tr h="691210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ноября 2022г.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12:00-13:00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77800" algn="l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Библиографическая игра «Легенды Уссурийской тайги».</a:t>
                      </a:r>
                    </a:p>
                    <a:p>
                      <a:pPr indent="177800" algn="l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Мастер-класс по составлению литературной викторины» тайна каменной черепахи»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1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Литературная викторина «Тайна каменной черепахи»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844881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EFD4F61-488B-4CDD-AE0B-02B412EA1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409447"/>
              </p:ext>
            </p:extLst>
          </p:nvPr>
        </p:nvGraphicFramePr>
        <p:xfrm>
          <a:off x="299269" y="3429000"/>
          <a:ext cx="8908026" cy="30556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1716">
                  <a:extLst>
                    <a:ext uri="{9D8B030D-6E8A-4147-A177-3AD203B41FA5}">
                      <a16:colId xmlns:a16="http://schemas.microsoft.com/office/drawing/2014/main" xmlns="" val="701129765"/>
                    </a:ext>
                  </a:extLst>
                </a:gridCol>
                <a:gridCol w="1101213">
                  <a:extLst>
                    <a:ext uri="{9D8B030D-6E8A-4147-A177-3AD203B41FA5}">
                      <a16:colId xmlns:a16="http://schemas.microsoft.com/office/drawing/2014/main" xmlns="" val="889730499"/>
                    </a:ext>
                  </a:extLst>
                </a:gridCol>
                <a:gridCol w="4680155">
                  <a:extLst>
                    <a:ext uri="{9D8B030D-6E8A-4147-A177-3AD203B41FA5}">
                      <a16:colId xmlns:a16="http://schemas.microsoft.com/office/drawing/2014/main" xmlns="" val="598433613"/>
                    </a:ext>
                  </a:extLst>
                </a:gridCol>
                <a:gridCol w="2054942">
                  <a:extLst>
                    <a:ext uri="{9D8B030D-6E8A-4147-A177-3AD203B41FA5}">
                      <a16:colId xmlns:a16="http://schemas.microsoft.com/office/drawing/2014/main" xmlns="" val="3812050739"/>
                    </a:ext>
                  </a:extLst>
                </a:gridCol>
              </a:tblGrid>
              <a:tr h="652196"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12 декабря 2022г.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12:00-13:00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l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1. Литературно-исторический морской бой «Русские не сдаются!».</a:t>
                      </a:r>
                    </a:p>
                    <a:p>
                      <a:pPr marL="0" indent="254000" algn="l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2. Мастер-класс по изготовлению стендового информационного плаката «Подвиг русских крейсеров»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</a:rPr>
                        <a:t>Стендовый информационный плакат «Подвиг русских крейсеров»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298910"/>
                  </a:ext>
                </a:extLst>
              </a:tr>
              <a:tr h="709930"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</a:rPr>
                        <a:t>09 января 2022г.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12:00-   13:00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l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1. Познавательный квест «Сихотэ-Алинские приключения с В. К. Арсеньевым»</a:t>
                      </a:r>
                    </a:p>
                    <a:p>
                      <a:pPr marL="0" indent="254000" algn="l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2. Мастер-класс по изготовлению книжной визитки «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Дереу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 У зала» В. К. Арсеньев»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</a:rPr>
                        <a:t>Книжная визитка «Дереу Узала В. К. Арсеньев»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417698"/>
                  </a:ext>
                </a:extLst>
              </a:tr>
              <a:tr h="895985"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</a:rPr>
                        <a:t>13 марта 2022г.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</a:rPr>
                        <a:t>12:00-13:00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l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1. Поэтическая познавательная викторина «Здесь моя Родина»</a:t>
                      </a:r>
                    </a:p>
                    <a:p>
                      <a:pPr marL="0" indent="254000" algn="l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2. Мастер-класс по изготовлению интерактивного информационного буклета «Край родной, навек любимый!»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54000" algn="ctr" defTabSz="914400" rtl="0" eaLnBrk="1" latinLnBrk="0" hangingPunct="1">
                        <a:spcAft>
                          <a:spcPts val="13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Интерактивный информационный буклет «Край родной, навек любимый!»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00530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3E469D1-3D79-404D-9E1C-EEB52123A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69" y="11444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5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A31C75-0DF6-4615-80BF-75B0E519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4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4C03D-7EB9-49D8-B4E1-D04CDF9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4" y="114403"/>
            <a:ext cx="8718755" cy="1330939"/>
          </a:xfrm>
        </p:spPr>
        <p:txBody>
          <a:bodyPr>
            <a:normAutofit/>
          </a:bodyPr>
          <a:lstStyle/>
          <a:p>
            <a:pPr indent="177800" algn="ctr">
              <a:spcAft>
                <a:spcPts val="1300"/>
              </a:spcAft>
              <a:tabLst>
                <a:tab pos="461010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«Славные люди Приморья»</a:t>
            </a:r>
          </a:p>
        </p:txBody>
      </p:sp>
      <p:pic>
        <p:nvPicPr>
          <p:cNvPr id="4" name="Picture 2" descr="D:\презентация БОРЗАЯ\IMG_20221017_114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15132" r="10937"/>
          <a:stretch/>
        </p:blipFill>
        <p:spPr bwMode="auto">
          <a:xfrm>
            <a:off x="317909" y="1335314"/>
            <a:ext cx="6654926" cy="307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езентация БОРЗАЯ\IMG_20221017_1202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r="9388"/>
          <a:stretch/>
        </p:blipFill>
        <p:spPr bwMode="auto">
          <a:xfrm>
            <a:off x="6943294" y="2816942"/>
            <a:ext cx="6163105" cy="3541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A31C75-0DF6-4615-80BF-75B0E519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4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4C03D-7EB9-49D8-B4E1-D04CDF9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206478"/>
            <a:ext cx="9365226" cy="88490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«Легенды Уссурийской тайги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pic>
        <p:nvPicPr>
          <p:cNvPr id="2052" name="Picture 4" descr="D:\презентация БОРЗАЯ\IMG_20221017_115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09" y="3429000"/>
            <a:ext cx="6718771" cy="3100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презентация БОРЗАЯ\IMG_20221017_1159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r="14849"/>
          <a:stretch/>
        </p:blipFill>
        <p:spPr bwMode="auto">
          <a:xfrm>
            <a:off x="406809" y="1066800"/>
            <a:ext cx="621030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A31C75-0DF6-4615-80BF-75B0E5193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4"/>
          <a:stretch/>
        </p:blipFill>
        <p:spPr bwMode="auto">
          <a:xfrm>
            <a:off x="0" y="0"/>
            <a:ext cx="12715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4C03D-7EB9-49D8-B4E1-D04CDF9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75"/>
            <a:ext cx="10953750" cy="1501775"/>
          </a:xfrm>
        </p:spPr>
        <p:txBody>
          <a:bodyPr>
            <a:normAutofit fontScale="90000"/>
          </a:bodyPr>
          <a:lstStyle/>
          <a:p>
            <a:pPr indent="254000" algn="ctr">
              <a:spcAft>
                <a:spcPts val="13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изготовлению стендового информационного плаката «Подвиг русских крейсеров»</a:t>
            </a:r>
          </a:p>
        </p:txBody>
      </p:sp>
      <p:pic>
        <p:nvPicPr>
          <p:cNvPr id="5" name="Picture 2" descr="D:\презентация БОРЗАЯ\IMG_20221017_122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9" y="2392311"/>
            <a:ext cx="6191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D:\презентация БОРЗАЯ\IMG_20230220_1208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/>
          <a:stretch/>
        </p:blipFill>
        <p:spPr bwMode="auto">
          <a:xfrm>
            <a:off x="6891308" y="2306585"/>
            <a:ext cx="5300692" cy="3237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A31C75-0DF6-4615-80BF-75B0E519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54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4C03D-7EB9-49D8-B4E1-D04CDF9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31775"/>
            <a:ext cx="9525000" cy="1482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«Сихотэ-Алинские приключения с В. К. Арсеньевым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639407-E33E-467E-83B5-D96683AF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презентация БОРЗАЯ\IMG_20221114_121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23250" r="7231" b="11250"/>
          <a:stretch/>
        </p:blipFill>
        <p:spPr bwMode="auto">
          <a:xfrm>
            <a:off x="170938" y="1664970"/>
            <a:ext cx="6491542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езентация БОРЗАЯ\IMG_20221114_1218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8524"/>
          <a:stretch/>
        </p:blipFill>
        <p:spPr bwMode="auto">
          <a:xfrm>
            <a:off x="7153275" y="3227070"/>
            <a:ext cx="6650896" cy="372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A31C75-0DF6-4615-80BF-75B0E519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4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4C03D-7EB9-49D8-B4E1-D04CDF97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50825"/>
            <a:ext cx="931545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Поэтическая </a:t>
            </a:r>
            <a:r>
              <a:rPr lang="ru-RU" b="1" dirty="0" smtClean="0"/>
              <a:t>познавательная викторина «Здесь моя Родина»</a:t>
            </a:r>
            <a:endParaRPr lang="ru-RU" dirty="0"/>
          </a:p>
        </p:txBody>
      </p:sp>
      <p:pic>
        <p:nvPicPr>
          <p:cNvPr id="5122" name="Picture 2" descr="D:\презентация БОРЗАЯ\IMG_20230220_12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8" y="1546859"/>
            <a:ext cx="6835140" cy="315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езентация БОРЗАЯ\IMG_20221114_1216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7251" r="14385" b="13249"/>
          <a:stretch/>
        </p:blipFill>
        <p:spPr bwMode="auto">
          <a:xfrm>
            <a:off x="6608560" y="3686176"/>
            <a:ext cx="5878715" cy="274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532</Words>
  <Application>Microsoft Office PowerPoint</Application>
  <PresentationFormat>Произвольный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Муниципальное общеобразовательное бюджетное учреждение «Основная общеобразовательная школа №6»</vt:lpstr>
      <vt:lpstr>Презентация PowerPoint</vt:lpstr>
      <vt:lpstr>Презентация PowerPoint</vt:lpstr>
      <vt:lpstr>План работы</vt:lpstr>
      <vt:lpstr>Краеведческий квест «Славные люди Приморья»</vt:lpstr>
      <vt:lpstr>Игра «Легенды Уссурийской тайги»</vt:lpstr>
      <vt:lpstr>Мастер-класс по изготовлению стендового информационного плаката «Подвиг русских крейсеров»</vt:lpstr>
      <vt:lpstr>Познавательный квест «Сихотэ-Алинские приключения с В. К. Арсеньевым»</vt:lpstr>
      <vt:lpstr>Поэтическая познавательная викторина «Здесь моя Родина»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school7 school7</dc:creator>
  <cp:lastModifiedBy>Ирина В. Терехова</cp:lastModifiedBy>
  <cp:revision>10</cp:revision>
  <dcterms:created xsi:type="dcterms:W3CDTF">2023-04-01T00:13:27Z</dcterms:created>
  <dcterms:modified xsi:type="dcterms:W3CDTF">2023-06-13T07:59:12Z</dcterms:modified>
</cp:coreProperties>
</file>