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49" r:id="rId1"/>
  </p:sldMasterIdLst>
  <p:sldIdLst>
    <p:sldId id="277" r:id="rId2"/>
    <p:sldId id="262" r:id="rId3"/>
    <p:sldId id="256" r:id="rId4"/>
    <p:sldId id="257" r:id="rId5"/>
    <p:sldId id="258" r:id="rId6"/>
    <p:sldId id="259" r:id="rId7"/>
    <p:sldId id="260" r:id="rId8"/>
    <p:sldId id="273" r:id="rId9"/>
    <p:sldId id="275" r:id="rId10"/>
    <p:sldId id="269" r:id="rId11"/>
    <p:sldId id="271" r:id="rId12"/>
    <p:sldId id="272" r:id="rId13"/>
    <p:sldId id="267" r:id="rId14"/>
    <p:sldId id="274" r:id="rId15"/>
    <p:sldId id="276" r:id="rId16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RWVUBG+Calibri" panose="020B0604020202020204" charset="0"/>
      <p:regular r:id="rId23"/>
    </p:embeddedFont>
    <p:embeddedFont>
      <p:font typeface="FCMQHW+Calibri Italic" panose="020B0604020202020204" charset="0"/>
      <p:regular r:id="rId24"/>
    </p:embeddedFont>
    <p:embeddedFont>
      <p:font typeface="SJDSKK+Calibri Bold" panose="020B0604020202020204" charset="0"/>
      <p:regular r:id="rId25"/>
    </p:embeddedFont>
    <p:embeddedFont>
      <p:font typeface="CFLTRU+Times New Roman Bold" panose="020B0604020202020204" charset="0"/>
      <p:regular r:id="rId26"/>
    </p:embeddedFont>
    <p:embeddedFont>
      <p:font typeface="FJPDBB+Calibri" panose="020B0604020202020204" charset="0"/>
      <p:regular r:id="rId27"/>
    </p:embeddedFont>
    <p:embeddedFont>
      <p:font typeface="DPEUHW+Calibri Italic" panose="020B0604020202020204" charset="0"/>
      <p:regular r:id="rId28"/>
    </p:embeddedFont>
    <p:embeddedFont>
      <p:font typeface="MJGFHR+Calibri Bold" panose="020B0604020202020204" charset="0"/>
      <p:regular r:id="rId29"/>
    </p:embeddedFont>
    <p:embeddedFont>
      <p:font typeface="EROMQQ+Calibri Bold Italic" panose="020B0604020202020204" charset="0"/>
      <p:regular r:id="rId30"/>
    </p:embeddedFont>
    <p:embeddedFont>
      <p:font typeface="HSEFAI+Calibri Bold Italic" panose="020B0604020202020204" charset="0"/>
      <p:regular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1" autoAdjust="0"/>
  </p:normalViewPr>
  <p:slideViewPr>
    <p:cSldViewPr>
      <p:cViewPr>
        <p:scale>
          <a:sx n="94" d="100"/>
          <a:sy n="94" d="100"/>
        </p:scale>
        <p:origin x="-1164" y="36"/>
      </p:cViewPr>
      <p:guideLst>
        <p:guide orient="horz" pos="3168"/>
        <p:guide pos="24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653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91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511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0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51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0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3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0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2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53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57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53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99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Читательский проект 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Русским народным сказкам»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3043" y="3933056"/>
            <a:ext cx="4160894" cy="26478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261881"/>
            <a:ext cx="3918917" cy="51125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 descr="C:\Users\User\Desktop\Форум30.03\WhatsApp Image 2023-03-26 at 21.00.17 (3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533" y="1234358"/>
            <a:ext cx="4061913" cy="25575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22389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732" y="9612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Читательский проект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Э.Успенский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«Крокодил Гена и его друзья»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C:\Users\User\Downloads\WhatsApp Image 2023-03-26 at 22.28.23 (1).jpeg"/>
          <p:cNvPicPr>
            <a:picLocks noChangeAspect="1" noChangeArrowheads="1"/>
          </p:cNvPicPr>
          <p:nvPr/>
        </p:nvPicPr>
        <p:blipFill>
          <a:blip r:embed="rId2" cstate="print"/>
          <a:srcRect l="19648" r="19648"/>
          <a:stretch>
            <a:fillRect/>
          </a:stretch>
        </p:blipFill>
        <p:spPr bwMode="auto">
          <a:xfrm>
            <a:off x="4572000" y="1484784"/>
            <a:ext cx="3941432" cy="4870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3" descr="C:\Users\User\Downloads\WhatsApp Image 2023-03-26 at 22.28.2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392" y="3972529"/>
            <a:ext cx="4003001" cy="2694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C:\Users\User\Desktop\Форум30.03\2 А класс Баштавая О.С\Чтение по Успенскому 27.12.22\DSC04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13" y="1277540"/>
            <a:ext cx="4003001" cy="25165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02953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893" y="188640"/>
            <a:ext cx="8122457" cy="8269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Читательский проект 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 Толстой «Приключение Буратино»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3" descr="C:\Users\User\Downloads\WhatsApp Image 2023-03-26 at 22.03.0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668" b="3668"/>
          <a:stretch>
            <a:fillRect/>
          </a:stretch>
        </p:blipFill>
        <p:spPr bwMode="auto">
          <a:xfrm>
            <a:off x="4860032" y="1628800"/>
            <a:ext cx="3788299" cy="4680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865" y="1114775"/>
            <a:ext cx="4291460" cy="2525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C:\Users\User\Downloads\WhatsApp Image 2023-03-26 at 22.06.3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845" y="4077072"/>
            <a:ext cx="4320480" cy="26231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14212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84" y="188640"/>
            <a:ext cx="9036496" cy="106613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MJGFHR+Calibri Bold"/>
                <a:cs typeface="MJGFHR+Calibri Bold"/>
              </a:rPr>
            </a:br>
            <a:r>
              <a:rPr lang="ru-RU" sz="28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MJGFHR+Calibri Bold"/>
                <a:cs typeface="MJGFHR+Calibri Bold"/>
              </a:rPr>
            </a:br>
            <a:r>
              <a:rPr lang="ru-RU" sz="28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MJGFHR+Calibri Bold"/>
                <a:cs typeface="MJGFHR+Calibri Bold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716832"/>
            <a:ext cx="843528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                    </a:t>
            </a:r>
          </a:p>
          <a:p>
            <a:pPr marL="0" marR="0" indent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0" marR="0" indent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i?id=487811368a185a49cc3f0d15f8c9976ed440e0e3-8710005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6" y="595969"/>
            <a:ext cx="3033816" cy="2016224"/>
          </a:xfrm>
          <a:prstGeom prst="homePlat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Изображение" descr="Изображение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06794"/>
            <a:ext cx="6588224" cy="3776762"/>
          </a:xfrm>
          <a:prstGeom prst="rect">
            <a:avLst/>
          </a:prstGeom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2574"/>
            <a:ext cx="5076056" cy="38070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8295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9920" y="332656"/>
            <a:ext cx="2874232" cy="1916155"/>
          </a:xfrm>
          <a:prstGeom prst="wedgeEllipseCallou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0" y="105712"/>
            <a:ext cx="5764016" cy="3830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19" y="3429000"/>
            <a:ext cx="5001223" cy="3323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https://schvlog1381.files.wordpress.com/2020/10/s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23706"/>
            <a:ext cx="2757736" cy="275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122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988840"/>
            <a:ext cx="69847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 а с и б о   з а   в н и м а н и е </a:t>
            </a:r>
            <a:r>
              <a:rPr lang="ru-RU" sz="3600" i="1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05124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1560" y="908720"/>
            <a:ext cx="8339758" cy="2664296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Формирование читательской грамотности в пространстве информационно-библиотечного центра»</a:t>
            </a:r>
          </a:p>
        </p:txBody>
      </p:sp>
      <p:sp>
        <p:nvSpPr>
          <p:cNvPr id="6" name="Ковалёва Н.Е.…"/>
          <p:cNvSpPr txBox="1"/>
          <p:nvPr/>
        </p:nvSpPr>
        <p:spPr>
          <a:xfrm>
            <a:off x="5796136" y="3075140"/>
            <a:ext cx="3347864" cy="26400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7093" tIns="27093" rIns="27093" bIns="27093" anchor="ctr">
            <a:spAutoFit/>
          </a:bodyPr>
          <a:lstStyle/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1400" dirty="0"/>
          </a:p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1400" dirty="0"/>
          </a:p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1400" dirty="0"/>
          </a:p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1400" dirty="0"/>
          </a:p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1400" dirty="0"/>
          </a:p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1400" dirty="0"/>
          </a:p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1400" dirty="0"/>
          </a:p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1400" dirty="0"/>
          </a:p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1400" dirty="0"/>
          </a:p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1400" dirty="0"/>
          </a:p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1400" dirty="0" err="1"/>
              <a:t>Баштавая</a:t>
            </a:r>
            <a:r>
              <a:rPr lang="ru-RU" sz="1400" dirty="0"/>
              <a:t> Ольга Сергеевна</a:t>
            </a:r>
          </a:p>
          <a:p>
            <a:pPr marL="164366" indent="-164366" algn="l" defTabSz="325120">
              <a:defRPr sz="2000">
                <a:solidFill>
                  <a:srgbClr val="18171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1400" dirty="0" err="1"/>
              <a:t>Лаврикова</a:t>
            </a:r>
            <a:r>
              <a:rPr lang="ru-RU" sz="1400" dirty="0"/>
              <a:t> Валентина Александровна</a:t>
            </a:r>
          </a:p>
        </p:txBody>
      </p:sp>
      <p:sp>
        <p:nvSpPr>
          <p:cNvPr id="7" name="г. Артём"/>
          <p:cNvSpPr txBox="1"/>
          <p:nvPr/>
        </p:nvSpPr>
        <p:spPr>
          <a:xfrm>
            <a:off x="3419872" y="5690132"/>
            <a:ext cx="1488645" cy="4856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7093" tIns="27093" rIns="27093" bIns="27093" anchor="ctr">
            <a:spAutoFit/>
          </a:bodyPr>
          <a:lstStyle/>
          <a:p>
            <a:pPr algn="ctr" defTabSz="325120">
              <a:defRPr sz="14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dirty="0"/>
              <a:t>г</a:t>
            </a:r>
            <a:r>
              <a:rPr lang="ru-RU" b="0" dirty="0"/>
              <a:t>.Артем</a:t>
            </a:r>
          </a:p>
          <a:p>
            <a:pPr algn="ctr" defTabSz="325120">
              <a:defRPr sz="14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b="0" dirty="0"/>
              <a:t>2023</a:t>
            </a:r>
            <a:r>
              <a:rPr b="0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52536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7070" y="301060"/>
            <a:ext cx="8498289" cy="223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32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«Эффективность</a:t>
            </a:r>
            <a:r>
              <a:rPr sz="2400" spc="-12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учебно</a:t>
            </a:r>
            <a:r>
              <a:rPr sz="2400" dirty="0">
                <a:solidFill>
                  <a:srgbClr val="000000"/>
                </a:solidFill>
                <a:latin typeface="RWVUBG+Calibri"/>
                <a:cs typeface="RWVUBG+Calibri"/>
              </a:rPr>
              <a:t>-</a:t>
            </a: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воспитательного процесса </a:t>
            </a:r>
            <a:r>
              <a:rPr sz="2400" spc="-14" dirty="0">
                <a:solidFill>
                  <a:srgbClr val="000000"/>
                </a:solidFill>
                <a:latin typeface="FJPDBB+Calibri"/>
                <a:cs typeface="FJPDBB+Calibri"/>
              </a:rPr>
              <a:t>должна</a:t>
            </a: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обеспечиваться</a:t>
            </a:r>
            <a:r>
              <a:rPr sz="2400" spc="-22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информационно</a:t>
            </a:r>
            <a:r>
              <a:rPr sz="2400" dirty="0">
                <a:solidFill>
                  <a:srgbClr val="000000"/>
                </a:solidFill>
                <a:latin typeface="RWVUBG+Calibri"/>
                <a:cs typeface="RWVUBG+Calibri"/>
              </a:rPr>
              <a:t>-</a:t>
            </a: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образовательной</a:t>
            </a:r>
            <a:r>
              <a:rPr sz="2400" spc="30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средой —</a:t>
            </a:r>
          </a:p>
          <a:p>
            <a:pPr marL="0" marR="0">
              <a:lnSpc>
                <a:spcPts val="2879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системой информационно</a:t>
            </a:r>
            <a:r>
              <a:rPr sz="2400" dirty="0">
                <a:solidFill>
                  <a:srgbClr val="000000"/>
                </a:solidFill>
                <a:latin typeface="RWVUBG+Calibri"/>
                <a:cs typeface="RWVUBG+Calibri"/>
              </a:rPr>
              <a:t>-</a:t>
            </a:r>
            <a:r>
              <a:rPr sz="2400" spc="31" dirty="0">
                <a:solidFill>
                  <a:srgbClr val="000000"/>
                </a:solidFill>
                <a:latin typeface="RWVUBG+Calibri"/>
                <a:cs typeface="RWVUBG+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образовательных ресурсов</a:t>
            </a:r>
            <a:r>
              <a:rPr sz="2400" spc="-19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и</a:t>
            </a: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инструментов, обеспечивающих условия</a:t>
            </a:r>
            <a:r>
              <a:rPr sz="2400" spc="-11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реализации основной</a:t>
            </a:r>
          </a:p>
          <a:p>
            <a:pPr marL="0" marR="0">
              <a:lnSpc>
                <a:spcPts val="2882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образовательной программы образовательного</a:t>
            </a:r>
            <a:r>
              <a:rPr sz="2400" spc="-15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FJPDBB+Calibri"/>
                <a:cs typeface="FJPDBB+Calibri"/>
              </a:rPr>
              <a:t>учреждения»</a:t>
            </a:r>
          </a:p>
          <a:p>
            <a:pPr marL="7360640" marR="0">
              <a:lnSpc>
                <a:spcPts val="2879"/>
              </a:lnSpc>
              <a:spcBef>
                <a:spcPts val="0"/>
              </a:spcBef>
              <a:spcAft>
                <a:spcPts val="0"/>
              </a:spcAft>
            </a:pPr>
            <a:r>
              <a:rPr sz="2400" spc="-16" dirty="0">
                <a:solidFill>
                  <a:srgbClr val="000000"/>
                </a:solidFill>
                <a:latin typeface="FJPDBB+Calibri"/>
                <a:cs typeface="FJPDBB+Calibri"/>
              </a:rPr>
              <a:t>ФГОС….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94455" y="2894697"/>
            <a:ext cx="2933922" cy="2483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*Совокупность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технологических</a:t>
            </a:r>
            <a:r>
              <a:rPr sz="2000" spc="-18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средств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sz="2000" spc="-13" dirty="0">
                <a:solidFill>
                  <a:srgbClr val="000000"/>
                </a:solidFill>
                <a:latin typeface="FJPDBB+Calibri"/>
                <a:cs typeface="FJPDBB+Calibri"/>
              </a:rPr>
              <a:t>*культурные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 и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организационные формы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информационного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взаимодействия</a:t>
            </a:r>
          </a:p>
          <a:p>
            <a:pPr marL="0" marR="0">
              <a:lnSpc>
                <a:spcPts val="2403"/>
              </a:lnSpc>
              <a:spcBef>
                <a:spcPts val="5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*ИКТ</a:t>
            </a:r>
            <a:r>
              <a:rPr sz="2000" dirty="0">
                <a:solidFill>
                  <a:srgbClr val="000000"/>
                </a:solidFill>
                <a:latin typeface="RWVUBG+Calibri"/>
                <a:cs typeface="RWVUBG+Calibri"/>
              </a:rPr>
              <a:t>-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компетентность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участников</a:t>
            </a:r>
            <a:r>
              <a:rPr sz="2000" spc="-16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ОП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894455" y="5333732"/>
            <a:ext cx="3198741" cy="6535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*наличие</a:t>
            </a:r>
            <a:r>
              <a:rPr sz="2000" spc="16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служб</a:t>
            </a:r>
            <a:r>
              <a:rPr sz="2000" spc="-22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поддержки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применения ИКТ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10328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90088" y="655257"/>
            <a:ext cx="3459239" cy="471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16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FFFFFF"/>
                </a:solidFill>
                <a:latin typeface="MJGFHR+Calibri Bold"/>
                <a:cs typeface="MJGFHR+Calibri Bold"/>
              </a:rPr>
              <a:t>Функции</a:t>
            </a:r>
            <a:r>
              <a:rPr sz="2800" b="1" spc="30" dirty="0">
                <a:solidFill>
                  <a:srgbClr val="FFFFFF"/>
                </a:solidFill>
                <a:latin typeface="MJGFHR+Calibri Bold"/>
                <a:cs typeface="MJGFHR+Calibri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MJGFHR+Calibri Bold"/>
                <a:cs typeface="MJGFHR+Calibri Bold"/>
              </a:rPr>
              <a:t>библиотеки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6986" y="1631796"/>
            <a:ext cx="8172984" cy="4715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1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FJPDBB+Calibri"/>
                <a:cs typeface="FJPDBB+Calibri"/>
              </a:rPr>
              <a:t>Информационная</a:t>
            </a:r>
            <a:r>
              <a:rPr sz="2800" spc="2796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800" dirty="0">
                <a:solidFill>
                  <a:srgbClr val="000000"/>
                </a:solidFill>
                <a:latin typeface="FJPDBB+Calibri"/>
                <a:cs typeface="FJPDBB+Calibri"/>
              </a:rPr>
              <a:t>Образовательная</a:t>
            </a:r>
            <a:r>
              <a:rPr sz="2800" spc="3691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800" spc="-31" dirty="0">
                <a:solidFill>
                  <a:srgbClr val="000000"/>
                </a:solidFill>
                <a:latin typeface="FJPDBB+Calibri"/>
                <a:cs typeface="FJPDBB+Calibri"/>
              </a:rPr>
              <a:t>Культурная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46022" y="2704402"/>
            <a:ext cx="1528694" cy="471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16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FJPDBB+Calibri"/>
                <a:cs typeface="FJPDBB+Calibri"/>
              </a:rPr>
              <a:t>развитие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329684" y="2704402"/>
            <a:ext cx="1592381" cy="471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16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FJPDBB+Calibri"/>
                <a:cs typeface="FJPDBB+Calibri"/>
              </a:rPr>
              <a:t>обучение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881114" y="2704402"/>
            <a:ext cx="1904221" cy="471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16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FJPDBB+Calibri"/>
                <a:cs typeface="FJPDBB+Calibri"/>
              </a:rPr>
              <a:t>воспитание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65932" y="3377411"/>
            <a:ext cx="2917886" cy="4715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1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FJPDBB+Calibri"/>
                <a:cs typeface="FJPDBB+Calibri"/>
              </a:rPr>
              <a:t>Коммуникативная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68147" y="3805414"/>
            <a:ext cx="8302643" cy="12634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сохранение, передача и тиражирование</a:t>
            </a:r>
            <a:r>
              <a:rPr sz="2000" spc="-19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spc="-14" dirty="0">
                <a:solidFill>
                  <a:srgbClr val="000000"/>
                </a:solidFill>
                <a:latin typeface="FJPDBB+Calibri"/>
                <a:cs typeface="FJPDBB+Calibri"/>
              </a:rPr>
              <a:t>культурных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 ценностей;</a:t>
            </a:r>
            <a:r>
              <a:rPr sz="2000" spc="10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развитие</a:t>
            </a:r>
            <a:r>
              <a:rPr sz="2000" spc="-25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и</a:t>
            </a:r>
          </a:p>
          <a:p>
            <a:pPr marL="36576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совершенствование личности</a:t>
            </a:r>
            <a:r>
              <a:rPr sz="2000" spc="-17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через общение.; социализацию — усвоение</a:t>
            </a:r>
          </a:p>
          <a:p>
            <a:pPr marL="38100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системы</a:t>
            </a:r>
            <a:r>
              <a:rPr sz="2000" spc="-18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знаний, норм,</a:t>
            </a:r>
            <a:r>
              <a:rPr sz="2000" spc="-13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ценностей,</a:t>
            </a:r>
            <a:r>
              <a:rPr sz="2000" spc="10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приучение</a:t>
            </a:r>
            <a:r>
              <a:rPr sz="2000" spc="-24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к социальным ролям,</a:t>
            </a:r>
          </a:p>
          <a:p>
            <a:pPr marL="388619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нормативному</a:t>
            </a:r>
            <a:r>
              <a:rPr sz="2000" spc="-38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поведению, стремлению</a:t>
            </a:r>
            <a:r>
              <a:rPr sz="2000" spc="-17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к самосовершенствованию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55852" y="274651"/>
            <a:ext cx="7540003" cy="951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9912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>Информационно</a:t>
            </a:r>
            <a:r>
              <a:rPr sz="2000" b="1" dirty="0">
                <a:solidFill>
                  <a:srgbClr val="C00000"/>
                </a:solidFill>
                <a:latin typeface="SJDSKK+Calibri Bold"/>
                <a:cs typeface="SJDSKK+Calibri Bold"/>
              </a:rPr>
              <a:t>-</a:t>
            </a:r>
            <a:r>
              <a:rPr sz="20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>образовательная</a:t>
            </a:r>
            <a:r>
              <a:rPr sz="2000" b="1" spc="-33" dirty="0">
                <a:solidFill>
                  <a:srgbClr val="C00000"/>
                </a:solidFill>
                <a:latin typeface="MJGFHR+Calibri Bold"/>
                <a:cs typeface="MJGFHR+Calibri Bold"/>
              </a:rPr>
              <a:t> </a:t>
            </a:r>
            <a:r>
              <a:rPr sz="20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>и читательская</a:t>
            </a:r>
            <a:r>
              <a:rPr sz="2000" b="1" spc="-26" dirty="0">
                <a:solidFill>
                  <a:srgbClr val="C00000"/>
                </a:solidFill>
                <a:latin typeface="MJGFHR+Calibri Bold"/>
                <a:cs typeface="MJGFHR+Calibri Bold"/>
              </a:rPr>
              <a:t> </a:t>
            </a:r>
            <a:r>
              <a:rPr sz="20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>среда</a:t>
            </a:r>
            <a:r>
              <a:rPr sz="2000" b="1" spc="-12" dirty="0">
                <a:solidFill>
                  <a:srgbClr val="C00000"/>
                </a:solidFill>
                <a:latin typeface="MJGFHR+Calibri Bold"/>
                <a:cs typeface="MJGFHR+Calibri Bold"/>
              </a:rPr>
              <a:t> </a:t>
            </a:r>
            <a:r>
              <a:rPr sz="20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>ОО</a:t>
            </a:r>
          </a:p>
          <a:p>
            <a:pPr marL="2472258" marR="0">
              <a:lnSpc>
                <a:spcPts val="2197"/>
              </a:lnSpc>
              <a:spcBef>
                <a:spcPts val="382"/>
              </a:spcBef>
              <a:spcAft>
                <a:spcPts val="0"/>
              </a:spcAft>
            </a:pPr>
            <a:r>
              <a:rPr sz="1800" b="1" i="1" dirty="0">
                <a:solidFill>
                  <a:srgbClr val="002060"/>
                </a:solidFill>
                <a:latin typeface="EROMQQ+Calibri Bold Italic"/>
                <a:cs typeface="EROMQQ+Calibri Bold Italic"/>
              </a:rPr>
              <a:t>Функции библиотеки: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i="1" dirty="0">
                <a:solidFill>
                  <a:srgbClr val="002060"/>
                </a:solidFill>
                <a:latin typeface="EROMQQ+Calibri Bold Italic"/>
                <a:cs typeface="EROMQQ+Calibri Bold Italic"/>
              </a:rPr>
              <a:t>информационная,</a:t>
            </a:r>
            <a:r>
              <a:rPr sz="1800" b="1" i="1" spc="43" dirty="0">
                <a:solidFill>
                  <a:srgbClr val="002060"/>
                </a:solidFill>
                <a:latin typeface="EROMQQ+Calibri Bold Italic"/>
                <a:cs typeface="EROMQQ+Calibri Bold Italic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EROMQQ+Calibri Bold Italic"/>
                <a:cs typeface="EROMQQ+Calibri Bold Italic"/>
              </a:rPr>
              <a:t>образовательная, культурная</a:t>
            </a:r>
            <a:r>
              <a:rPr sz="1800" b="1" i="1" spc="17" dirty="0">
                <a:solidFill>
                  <a:srgbClr val="002060"/>
                </a:solidFill>
                <a:latin typeface="EROMQQ+Calibri Bold Italic"/>
                <a:cs typeface="EROMQQ+Calibri Bold Italic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EROMQQ+Calibri Bold Italic"/>
                <a:cs typeface="EROMQQ+Calibri Bold Italic"/>
              </a:rPr>
              <a:t>и коммуникативная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60876" y="1341995"/>
            <a:ext cx="1364435" cy="348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-18" dirty="0">
                <a:solidFill>
                  <a:srgbClr val="000000"/>
                </a:solidFill>
                <a:latin typeface="MJGFHR+Calibri Bold"/>
                <a:cs typeface="MJGFHR+Calibri Bold"/>
              </a:rPr>
              <a:t>ФГОС</a:t>
            </a:r>
            <a:r>
              <a:rPr sz="2000" b="1" spc="465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20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НОО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1189" y="1589548"/>
            <a:ext cx="1786545" cy="591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Доступность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ресурсов</a:t>
            </a:r>
            <a:r>
              <a:rPr sz="1800" b="1" spc="-24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и услуг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623304" y="1589548"/>
            <a:ext cx="1865995" cy="591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Функциональная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грамотность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982212" y="1646795"/>
            <a:ext cx="1319387" cy="9583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-18" dirty="0">
                <a:solidFill>
                  <a:srgbClr val="000000"/>
                </a:solidFill>
                <a:latin typeface="MJGFHR+Calibri Bold"/>
                <a:cs typeface="MJGFHR+Calibri Bold"/>
              </a:rPr>
              <a:t>ФГОС</a:t>
            </a:r>
            <a:r>
              <a:rPr sz="2000" b="1" spc="20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20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ООО</a:t>
            </a:r>
          </a:p>
          <a:p>
            <a:pPr marL="9144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ОП и</a:t>
            </a:r>
            <a:r>
              <a:rPr sz="2000" b="1" spc="450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20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УМК</a:t>
            </a:r>
          </a:p>
          <a:p>
            <a:pPr marL="34290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ФПУ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15188" y="2240550"/>
            <a:ext cx="1867458" cy="31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Универсальность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45985" y="2536460"/>
            <a:ext cx="1665438" cy="974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Креативность</a:t>
            </a:r>
          </a:p>
          <a:p>
            <a:pPr marL="188976" marR="0">
              <a:lnSpc>
                <a:spcPts val="2197"/>
              </a:lnSpc>
              <a:spcBef>
                <a:spcPts val="2977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Читательская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6537" y="2793128"/>
            <a:ext cx="1841673" cy="903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1" dirty="0">
                <a:solidFill>
                  <a:srgbClr val="000000"/>
                </a:solidFill>
                <a:latin typeface="MJGFHR+Calibri Bold"/>
                <a:cs typeface="MJGFHR+Calibri Bold"/>
              </a:rPr>
              <a:t>Технологичность</a:t>
            </a:r>
          </a:p>
          <a:p>
            <a:pPr marL="212750" marR="0">
              <a:lnSpc>
                <a:spcPts val="2200"/>
              </a:lnSpc>
              <a:spcBef>
                <a:spcPts val="2413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Безопасность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834507" y="3258801"/>
            <a:ext cx="1194742" cy="544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89"/>
              </a:lnSpc>
              <a:spcBef>
                <a:spcPts val="0"/>
              </a:spcBef>
              <a:spcAft>
                <a:spcPts val="0"/>
              </a:spcAft>
            </a:pPr>
            <a:r>
              <a:rPr sz="3600" b="1" dirty="0">
                <a:solidFill>
                  <a:srgbClr val="C00000"/>
                </a:solidFill>
                <a:latin typeface="CFLTRU+Times New Roman Bold"/>
                <a:cs typeface="CFLTRU+Times New Roman Bold"/>
              </a:rPr>
              <a:t>PISA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34961" y="3468006"/>
            <a:ext cx="1389385" cy="31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грамотность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30377" y="3914792"/>
            <a:ext cx="1328328" cy="591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Модерация</a:t>
            </a:r>
          </a:p>
          <a:p>
            <a:pPr marL="397764" marR="0">
              <a:lnSpc>
                <a:spcPts val="2159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УВР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479792" y="3932444"/>
            <a:ext cx="1289780" cy="591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Смысловое</a:t>
            </a:r>
          </a:p>
          <a:p>
            <a:pPr marL="228853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чтение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794506" y="4489944"/>
            <a:ext cx="1708403" cy="958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Нормативные</a:t>
            </a:r>
          </a:p>
          <a:p>
            <a:pPr marL="149352" marR="0">
              <a:lnSpc>
                <a:spcPts val="2403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документы</a:t>
            </a:r>
          </a:p>
          <a:p>
            <a:pPr marL="591312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ШБ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37057" y="4649995"/>
            <a:ext cx="1306115" cy="31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4" dirty="0">
                <a:solidFill>
                  <a:srgbClr val="000000"/>
                </a:solidFill>
                <a:latin typeface="MJGFHR+Calibri Bold"/>
                <a:cs typeface="MJGFHR+Calibri Bold"/>
              </a:rPr>
              <a:t>Тьюторство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839457" y="4974607"/>
            <a:ext cx="1768258" cy="591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Читательские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компетентности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77798" y="5292488"/>
            <a:ext cx="1629370" cy="591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16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Повышение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квалификации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788920" y="6229773"/>
            <a:ext cx="3816919" cy="31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Внеурочная</a:t>
            </a:r>
            <a:r>
              <a:rPr sz="1800" b="1" spc="-18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деятельность,</a:t>
            </a:r>
            <a:r>
              <a:rPr sz="1800" b="1" spc="-18" dirty="0">
                <a:solidFill>
                  <a:srgbClr val="000000"/>
                </a:solidFill>
                <a:latin typeface="MJGFHR+Calibri Bold"/>
                <a:cs typeface="MJGFHR+Calibri Bold"/>
              </a:rPr>
              <a:t> ДОП</a:t>
            </a:r>
            <a:r>
              <a:rPr sz="1800" b="1" spc="18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и </a:t>
            </a:r>
            <a:r>
              <a:rPr sz="1800" b="1" spc="-34" dirty="0">
                <a:solidFill>
                  <a:srgbClr val="000000"/>
                </a:solidFill>
                <a:latin typeface="MJGFHR+Calibri Bold"/>
                <a:cs typeface="MJGFHR+Calibri Bold"/>
              </a:rPr>
              <a:t>ДО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-11078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9664" y="237125"/>
            <a:ext cx="8495072" cy="1140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*В</a:t>
            </a:r>
            <a:r>
              <a:rPr sz="1800" b="1" spc="1197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Концепции</a:t>
            </a:r>
            <a:r>
              <a:rPr sz="1800" b="1" spc="1216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программы</a:t>
            </a:r>
            <a:r>
              <a:rPr sz="1800" b="1" spc="1211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поддержки</a:t>
            </a:r>
            <a:r>
              <a:rPr sz="1800" b="1" spc="1209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spc="-12" dirty="0">
                <a:solidFill>
                  <a:srgbClr val="000000"/>
                </a:solidFill>
                <a:latin typeface="MJGFHR+Calibri Bold"/>
                <a:cs typeface="MJGFHR+Calibri Bold"/>
              </a:rPr>
              <a:t>детского</a:t>
            </a:r>
            <a:r>
              <a:rPr sz="1800" b="1" spc="1220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и</a:t>
            </a:r>
            <a:r>
              <a:rPr sz="1800" b="1" spc="1195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юношеского</a:t>
            </a:r>
            <a:r>
              <a:rPr sz="1800" b="1" spc="1206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чтения</a:t>
            </a:r>
            <a:r>
              <a:rPr sz="1800" b="1" spc="1210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в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Российской</a:t>
            </a:r>
            <a:r>
              <a:rPr sz="1800" b="1" spc="569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Федерации,</a:t>
            </a:r>
            <a:r>
              <a:rPr sz="1800" b="1" spc="572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утвержденной</a:t>
            </a:r>
            <a:r>
              <a:rPr sz="1800" b="1" spc="560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распоряжением</a:t>
            </a:r>
            <a:r>
              <a:rPr sz="1800" b="1" spc="567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Правительства</a:t>
            </a:r>
            <a:r>
              <a:rPr sz="1800" b="1" spc="565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MJGFHR+Calibri Bold"/>
                <a:cs typeface="MJGFHR+Calibri Bold"/>
              </a:rPr>
              <a:t>РФ</a:t>
            </a:r>
            <a:r>
              <a:rPr sz="1800" b="1" spc="569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от</a:t>
            </a:r>
            <a:r>
              <a:rPr sz="1800" b="1" spc="557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SJDSKK+Calibri Bold"/>
                <a:cs typeface="SJDSKK+Calibri Bold"/>
              </a:rPr>
              <a:t>3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июня</a:t>
            </a:r>
            <a:r>
              <a:rPr sz="1800" b="1" spc="835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SJDSKK+Calibri Bold"/>
                <a:cs typeface="SJDSKK+Calibri Bold"/>
              </a:rPr>
              <a:t>2017</a:t>
            </a:r>
            <a:r>
              <a:rPr sz="1800" b="1" spc="831" dirty="0">
                <a:solidFill>
                  <a:srgbClr val="000000"/>
                </a:solidFill>
                <a:latin typeface="SJDSKK+Calibri Bold"/>
                <a:cs typeface="SJDSKK+Calibri Bold"/>
              </a:rPr>
              <a:t> </a:t>
            </a:r>
            <a:r>
              <a:rPr sz="1800" b="1" spc="-74" dirty="0">
                <a:solidFill>
                  <a:srgbClr val="000000"/>
                </a:solidFill>
                <a:latin typeface="MJGFHR+Calibri Bold"/>
                <a:cs typeface="MJGFHR+Calibri Bold"/>
              </a:rPr>
              <a:t>г</a:t>
            </a:r>
            <a:r>
              <a:rPr sz="1800" b="1" dirty="0">
                <a:solidFill>
                  <a:srgbClr val="000000"/>
                </a:solidFill>
                <a:latin typeface="SJDSKK+Calibri Bold"/>
                <a:cs typeface="SJDSKK+Calibri Bold"/>
              </a:rPr>
              <a:t>.</a:t>
            </a:r>
            <a:r>
              <a:rPr sz="1800" b="1" spc="816" dirty="0">
                <a:solidFill>
                  <a:srgbClr val="000000"/>
                </a:solidFill>
                <a:latin typeface="SJDSKK+Calibri Bold"/>
                <a:cs typeface="SJDSKK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№</a:t>
            </a:r>
            <a:r>
              <a:rPr sz="1800" b="1" spc="830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SJDSKK+Calibri Bold"/>
                <a:cs typeface="SJDSKK+Calibri Bold"/>
              </a:rPr>
              <a:t>1155-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р</a:t>
            </a:r>
            <a:r>
              <a:rPr sz="1800" b="1" dirty="0">
                <a:solidFill>
                  <a:srgbClr val="000000"/>
                </a:solidFill>
                <a:latin typeface="SJDSKK+Calibri Bold"/>
                <a:cs typeface="SJDSKK+Calibri Bold"/>
              </a:rPr>
              <a:t>2,</a:t>
            </a:r>
            <a:r>
              <a:rPr sz="1800" b="1" spc="833" dirty="0">
                <a:solidFill>
                  <a:srgbClr val="000000"/>
                </a:solidFill>
                <a:latin typeface="SJDSKK+Calibri Bold"/>
                <a:cs typeface="SJDSKK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вводится</a:t>
            </a:r>
            <a:r>
              <a:rPr sz="1800" b="1" spc="843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MJGFHR+Calibri Bold"/>
                <a:cs typeface="MJGFHR+Calibri Bold"/>
              </a:rPr>
              <a:t>понятие</a:t>
            </a:r>
            <a:r>
              <a:rPr sz="1800" b="1" spc="841" dirty="0">
                <a:solidFill>
                  <a:srgbClr val="000000"/>
                </a:solidFill>
                <a:latin typeface="MJGFHR+Calibri Bold"/>
                <a:cs typeface="MJGFHR+Calibri Bold"/>
              </a:rPr>
              <a:t> </a:t>
            </a:r>
            <a:r>
              <a:rPr sz="1800" b="1" i="1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«инфраструктура</a:t>
            </a:r>
            <a:r>
              <a:rPr sz="1800" b="1" i="1" spc="828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 </a:t>
            </a:r>
            <a:r>
              <a:rPr sz="1800" b="1" i="1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детского</a:t>
            </a:r>
            <a:r>
              <a:rPr sz="1800" b="1" i="1" spc="830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 </a:t>
            </a:r>
            <a:r>
              <a:rPr sz="1800" b="1" i="1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и</a:t>
            </a:r>
          </a:p>
          <a:p>
            <a:pPr marL="0" marR="0">
              <a:lnSpc>
                <a:spcPts val="2161"/>
              </a:lnSpc>
              <a:spcBef>
                <a:spcPts val="0"/>
              </a:spcBef>
              <a:spcAft>
                <a:spcPts val="0"/>
              </a:spcAft>
            </a:pPr>
            <a:r>
              <a:rPr sz="1800" b="1" i="1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юношеского</a:t>
            </a:r>
            <a:r>
              <a:rPr sz="1800" b="1" i="1" spc="14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 </a:t>
            </a:r>
            <a:r>
              <a:rPr sz="1800" b="1" i="1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чтения»</a:t>
            </a:r>
            <a:r>
              <a:rPr sz="1800" b="1" i="1" dirty="0">
                <a:solidFill>
                  <a:srgbClr val="000000"/>
                </a:solidFill>
                <a:latin typeface="HSEFAI+Calibri Bold Italic"/>
                <a:cs typeface="HSEFAI+Calibri Bold Italic"/>
              </a:rPr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93771" y="1433181"/>
            <a:ext cx="5464427" cy="348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>Ключевые</a:t>
            </a:r>
            <a:r>
              <a:rPr sz="2000" b="1" spc="-25" dirty="0">
                <a:solidFill>
                  <a:srgbClr val="C00000"/>
                </a:solidFill>
                <a:latin typeface="MJGFHR+Calibri Bold"/>
                <a:cs typeface="MJGFHR+Calibri Bold"/>
              </a:rPr>
              <a:t> </a:t>
            </a:r>
            <a:r>
              <a:rPr sz="20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>компоненты</a:t>
            </a:r>
            <a:r>
              <a:rPr sz="2000" b="1" spc="-39" dirty="0">
                <a:solidFill>
                  <a:srgbClr val="C00000"/>
                </a:solidFill>
                <a:latin typeface="MJGFHR+Calibri Bold"/>
                <a:cs typeface="MJGFHR+Calibri Bold"/>
              </a:rPr>
              <a:t> </a:t>
            </a:r>
            <a:r>
              <a:rPr sz="20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>инфраструктуры</a:t>
            </a:r>
            <a:r>
              <a:rPr sz="2000" b="1" spc="-31" dirty="0">
                <a:solidFill>
                  <a:srgbClr val="C00000"/>
                </a:solidFill>
                <a:latin typeface="MJGFHR+Calibri Bold"/>
                <a:cs typeface="MJGFHR+Calibri Bold"/>
              </a:rPr>
              <a:t> </a:t>
            </a:r>
            <a:r>
              <a:rPr sz="2000" b="1" dirty="0">
                <a:solidFill>
                  <a:srgbClr val="C00000"/>
                </a:solidFill>
                <a:latin typeface="MJGFHR+Calibri Bold"/>
                <a:cs typeface="MJGFHR+Calibri Bold"/>
              </a:rPr>
              <a:t>чтения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72914" y="2171650"/>
            <a:ext cx="1596421" cy="653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C00000"/>
                </a:solidFill>
                <a:latin typeface="FJPDBB+Calibri"/>
                <a:cs typeface="FJPDBB+Calibri"/>
              </a:rPr>
              <a:t>Читательская</a:t>
            </a:r>
          </a:p>
          <a:p>
            <a:pPr marL="402335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C00000"/>
                </a:solidFill>
                <a:latin typeface="FJPDBB+Calibri"/>
                <a:cs typeface="FJPDBB+Calibri"/>
              </a:rPr>
              <a:t>среда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600702" y="3283819"/>
            <a:ext cx="1932384" cy="41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29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C00000"/>
                </a:solidFill>
                <a:latin typeface="FJPDBB+Calibri"/>
                <a:cs typeface="FJPDBB+Calibri"/>
              </a:rPr>
              <a:t>Пространство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53335" y="3513405"/>
            <a:ext cx="1381672" cy="653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C00000"/>
                </a:solidFill>
                <a:latin typeface="FJPDBB+Calibri"/>
                <a:cs typeface="FJPDBB+Calibri"/>
              </a:rPr>
              <a:t>Мотивация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C00000"/>
                </a:solidFill>
                <a:latin typeface="FJPDBB+Calibri"/>
                <a:cs typeface="FJPDBB+Calibri"/>
              </a:rPr>
              <a:t>к чтению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318882" y="3513405"/>
            <a:ext cx="1501987" cy="653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C00000"/>
                </a:solidFill>
                <a:latin typeface="FJPDBB+Calibri"/>
                <a:cs typeface="FJPDBB+Calibri"/>
              </a:rPr>
              <a:t>Доступность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C00000"/>
                </a:solidFill>
                <a:latin typeface="FJPDBB+Calibri"/>
                <a:cs typeface="FJPDBB+Calibri"/>
              </a:rPr>
              <a:t>чтения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969510" y="3649669"/>
            <a:ext cx="1193759" cy="77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32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C00000"/>
                </a:solidFill>
                <a:latin typeface="FJPDBB+Calibri"/>
                <a:cs typeface="FJPDBB+Calibri"/>
              </a:rPr>
              <a:t>и время</a:t>
            </a:r>
          </a:p>
          <a:p>
            <a:pPr marL="79248" marR="0">
              <a:lnSpc>
                <a:spcPts val="2879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C00000"/>
                </a:solidFill>
                <a:latin typeface="FJPDBB+Calibri"/>
                <a:cs typeface="FJPDBB+Calibri"/>
              </a:rPr>
              <a:t>чтения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750308" y="4789283"/>
            <a:ext cx="1790670" cy="6535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C00000"/>
                </a:solidFill>
                <a:latin typeface="FJPDBB+Calibri"/>
                <a:cs typeface="FJPDBB+Calibri"/>
              </a:rPr>
              <a:t>Читательские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C00000"/>
                </a:solidFill>
                <a:latin typeface="FJPDBB+Calibri"/>
                <a:cs typeface="FJPDBB+Calibri"/>
              </a:rPr>
              <a:t>коммуникации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553335" y="5890237"/>
            <a:ext cx="6242712" cy="40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Е. </a:t>
            </a:r>
            <a:r>
              <a:rPr sz="1200" spc="12" dirty="0">
                <a:solidFill>
                  <a:srgbClr val="000000"/>
                </a:solidFill>
                <a:latin typeface="FJPDBB+Calibri"/>
                <a:cs typeface="FJPDBB+Calibri"/>
              </a:rPr>
              <a:t>А.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 Асонова,</a:t>
            </a:r>
            <a:r>
              <a:rPr sz="1200" spc="17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Е. С. Романичева, </a:t>
            </a:r>
            <a:r>
              <a:rPr sz="1200" spc="-27" dirty="0">
                <a:solidFill>
                  <a:srgbClr val="000000"/>
                </a:solidFill>
                <a:latin typeface="FJPDBB+Calibri"/>
                <a:cs typeface="FJPDBB+Calibri"/>
              </a:rPr>
              <a:t>О.</a:t>
            </a:r>
            <a:r>
              <a:rPr sz="1200" spc="26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В. Сененко,</a:t>
            </a:r>
            <a:r>
              <a:rPr sz="1200" spc="19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К. С. Киктева.</a:t>
            </a:r>
            <a:r>
              <a:rPr sz="1200" spc="14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Инфраструктура чтения: опыт</a:t>
            </a:r>
          </a:p>
          <a:p>
            <a:pPr marL="0" marR="0">
              <a:lnSpc>
                <a:spcPts val="1439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описания</a:t>
            </a:r>
            <a:r>
              <a:rPr sz="1200" spc="22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с</a:t>
            </a:r>
            <a:r>
              <a:rPr sz="1200" spc="12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позиции</a:t>
            </a:r>
            <a:r>
              <a:rPr sz="1200" spc="14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субъекта// Вопросы</a:t>
            </a:r>
            <a:r>
              <a:rPr sz="1200" spc="16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образования</a:t>
            </a:r>
            <a:r>
              <a:rPr sz="1200" spc="10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/</a:t>
            </a:r>
            <a:r>
              <a:rPr sz="1200" spc="12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Educational</a:t>
            </a:r>
            <a:r>
              <a:rPr sz="1200" spc="-40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Studies</a:t>
            </a:r>
            <a:r>
              <a:rPr sz="1200" spc="-21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spc="-14" dirty="0">
                <a:solidFill>
                  <a:srgbClr val="000000"/>
                </a:solidFill>
                <a:latin typeface="FJPDBB+Calibri"/>
                <a:cs typeface="FJPDBB+Calibri"/>
              </a:rPr>
              <a:t>Moscow.</a:t>
            </a:r>
            <a:r>
              <a:rPr sz="1200" spc="26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FJPDBB+Calibri"/>
                <a:cs typeface="FJPDBB+Calibri"/>
              </a:rPr>
              <a:t>2018 №</a:t>
            </a:r>
            <a:r>
              <a:rPr sz="1200" spc="15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1200" dirty="0">
                <a:solidFill>
                  <a:srgbClr val="000000"/>
                </a:solidFill>
                <a:latin typeface="RWVUBG+Calibri"/>
                <a:cs typeface="RWVUBG+Calibri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2" y="4153357"/>
            <a:ext cx="2665119" cy="199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8" y="1352153"/>
            <a:ext cx="2891993" cy="216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417" y="17703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0967" y="3062337"/>
            <a:ext cx="8608901" cy="348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Возрастает</a:t>
            </a:r>
            <a:r>
              <a:rPr sz="2000" spc="494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и</a:t>
            </a:r>
            <a:r>
              <a:rPr sz="2000" spc="15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роль</a:t>
            </a:r>
            <a:r>
              <a:rPr sz="2000" spc="19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библиотекаря,</a:t>
            </a:r>
            <a:r>
              <a:rPr sz="2000" spc="34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педагога</a:t>
            </a:r>
            <a:r>
              <a:rPr sz="2000" dirty="0">
                <a:solidFill>
                  <a:srgbClr val="000000"/>
                </a:solidFill>
                <a:latin typeface="RWVUBG+Calibri"/>
                <a:cs typeface="RWVUBG+Calibri"/>
              </a:rPr>
              <a:t>-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библиотекаря,</a:t>
            </a:r>
            <a:r>
              <a:rPr sz="2000" spc="34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куратора</a:t>
            </a:r>
            <a:r>
              <a:rPr sz="2000" spc="41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книжного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0967" y="3367138"/>
            <a:ext cx="5004811" cy="348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клуба</a:t>
            </a:r>
            <a:r>
              <a:rPr sz="2000" spc="1488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или</a:t>
            </a:r>
            <a:r>
              <a:rPr sz="2000" spc="1467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кружка,</a:t>
            </a:r>
            <a:r>
              <a:rPr sz="2000" spc="1507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навигатора</a:t>
            </a:r>
            <a:r>
              <a:rPr sz="2000" spc="1490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чтения,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615051" y="3367138"/>
            <a:ext cx="3262699" cy="348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spc="-12" dirty="0">
                <a:solidFill>
                  <a:srgbClr val="000000"/>
                </a:solidFill>
                <a:latin typeface="FJPDBB+Calibri"/>
                <a:cs typeface="FJPDBB+Calibri"/>
              </a:rPr>
              <a:t>модератора</a:t>
            </a:r>
            <a:r>
              <a:rPr sz="2000" spc="1500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и</a:t>
            </a:r>
            <a:r>
              <a:rPr sz="2000" spc="1479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медиатора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0967" y="3671938"/>
            <a:ext cx="8609366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формирования</a:t>
            </a:r>
            <a:r>
              <a:rPr sz="2000" spc="-26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читательской</a:t>
            </a:r>
            <a:r>
              <a:rPr sz="2000" spc="-26" dirty="0">
                <a:solidFill>
                  <a:srgbClr val="000000"/>
                </a:solidFill>
                <a:latin typeface="FJPDBB+Calibri"/>
                <a:cs typeface="FJPDBB+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FJPDBB+Calibri"/>
                <a:cs typeface="FJPDBB+Calibri"/>
              </a:rPr>
              <a:t>среды</a:t>
            </a:r>
            <a:r>
              <a:rPr sz="2000" dirty="0">
                <a:solidFill>
                  <a:srgbClr val="000000"/>
                </a:solidFill>
                <a:latin typeface="RWVUBG+Calibri"/>
                <a:cs typeface="RWVUBG+Calibri"/>
              </a:rPr>
              <a:t>.</a:t>
            </a:r>
          </a:p>
          <a:p>
            <a:pPr marL="400812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Основной</a:t>
            </a:r>
            <a:r>
              <a:rPr sz="2000" i="1" spc="10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ресурс</a:t>
            </a:r>
            <a:r>
              <a:rPr sz="2000" i="1" spc="10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развития</a:t>
            </a:r>
            <a:r>
              <a:rPr sz="2000" i="1" spc="2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учащихся</a:t>
            </a:r>
            <a:r>
              <a:rPr sz="2000" i="1" spc="27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–</a:t>
            </a:r>
            <a:r>
              <a:rPr sz="2000" i="1" spc="102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опыт</a:t>
            </a:r>
            <a:r>
              <a:rPr sz="2000" i="1" spc="100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чтения,</a:t>
            </a:r>
            <a:r>
              <a:rPr sz="2000" i="1" spc="102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слушания</a:t>
            </a:r>
            <a:r>
              <a:rPr sz="2000" i="1" spc="102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и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обсуждения,</a:t>
            </a:r>
            <a:r>
              <a:rPr sz="2000" i="1" spc="38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опыт</a:t>
            </a:r>
            <a:r>
              <a:rPr sz="2000" i="1" spc="40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своих</a:t>
            </a:r>
            <a:r>
              <a:rPr sz="2000" i="1" spc="3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и</a:t>
            </a:r>
            <a:r>
              <a:rPr sz="2000" i="1" spc="4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чужих</a:t>
            </a:r>
            <a:r>
              <a:rPr sz="2000" i="1" spc="38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ошибок</a:t>
            </a:r>
            <a:r>
              <a:rPr sz="2000" i="1" spc="38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и</a:t>
            </a:r>
            <a:r>
              <a:rPr sz="2000" i="1" spc="39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побед</a:t>
            </a:r>
            <a:r>
              <a:rPr sz="2000" i="1" dirty="0">
                <a:solidFill>
                  <a:srgbClr val="000000"/>
                </a:solidFill>
                <a:latin typeface="DPEUHW+Calibri Italic"/>
                <a:cs typeface="DPEUHW+Calibri Italic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i="1" spc="-14" dirty="0">
                <a:solidFill>
                  <a:srgbClr val="000000"/>
                </a:solidFill>
                <a:latin typeface="FCMQHW+Calibri Italic"/>
                <a:cs typeface="FCMQHW+Calibri Italic"/>
              </a:rPr>
              <a:t>Роль</a:t>
            </a:r>
            <a:r>
              <a:rPr sz="2000" i="1" spc="5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взрослого</a:t>
            </a:r>
            <a:r>
              <a:rPr sz="2000" i="1" spc="5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здесь</a:t>
            </a:r>
            <a:r>
              <a:rPr sz="2000" i="1" spc="5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сводится</a:t>
            </a:r>
            <a:r>
              <a:rPr sz="2000" i="1" spc="5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spc="-10" dirty="0">
                <a:solidFill>
                  <a:srgbClr val="000000"/>
                </a:solidFill>
                <a:latin typeface="FCMQHW+Calibri Italic"/>
                <a:cs typeface="FCMQHW+Calibri Italic"/>
              </a:rPr>
              <a:t>не</a:t>
            </a:r>
            <a:r>
              <a:rPr sz="2000" i="1" spc="58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к</a:t>
            </a:r>
            <a:r>
              <a:rPr sz="2000" i="1" spc="5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роли</a:t>
            </a:r>
            <a:r>
              <a:rPr sz="2000" i="1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учителя</a:t>
            </a:r>
            <a:r>
              <a:rPr sz="2000" i="1" dirty="0">
                <a:solidFill>
                  <a:srgbClr val="000000"/>
                </a:solidFill>
                <a:latin typeface="DPEUHW+Calibri Italic"/>
                <a:cs typeface="DPEUHW+Calibri Italic"/>
              </a:rPr>
              <a:t>,</a:t>
            </a:r>
            <a:r>
              <a:rPr sz="2000" i="1" spc="93" dirty="0">
                <a:solidFill>
                  <a:srgbClr val="000000"/>
                </a:solidFill>
                <a:latin typeface="DPEUHW+Calibri Italic"/>
                <a:cs typeface="DPEUHW+Calibri Italic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который</a:t>
            </a:r>
            <a:r>
              <a:rPr sz="2000" i="1" spc="4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всё</a:t>
            </a:r>
            <a:r>
              <a:rPr sz="2000" i="1" spc="2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знает</a:t>
            </a:r>
            <a:r>
              <a:rPr sz="2000" i="1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и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умеет,</a:t>
            </a:r>
            <a:r>
              <a:rPr sz="2000" i="1" spc="4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а</a:t>
            </a:r>
            <a:r>
              <a:rPr sz="2000" i="1" spc="4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к</a:t>
            </a:r>
            <a:r>
              <a:rPr sz="2000" i="1" spc="4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роли</a:t>
            </a:r>
            <a:r>
              <a:rPr sz="2000" i="1" spc="4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умелого</a:t>
            </a:r>
            <a:r>
              <a:rPr sz="2000" i="1" spc="4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и</a:t>
            </a:r>
            <a:r>
              <a:rPr sz="2000" i="1" spc="4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умного</a:t>
            </a:r>
            <a:r>
              <a:rPr sz="2000" i="1" spc="43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организатора</a:t>
            </a:r>
            <a:r>
              <a:rPr sz="2000" i="1" dirty="0">
                <a:solidFill>
                  <a:srgbClr val="000000"/>
                </a:solidFill>
                <a:latin typeface="DPEUHW+Calibri Italic"/>
                <a:cs typeface="DPEUHW+Calibri Italic"/>
              </a:rPr>
              <a:t>.</a:t>
            </a:r>
            <a:r>
              <a:rPr sz="2000" i="1" spc="471" dirty="0">
                <a:solidFill>
                  <a:srgbClr val="000000"/>
                </a:solidFill>
                <a:latin typeface="DPEUHW+Calibri Italic"/>
                <a:cs typeface="DPEUHW+Calibri Italic"/>
              </a:rPr>
              <a:t> </a:t>
            </a:r>
            <a:r>
              <a:rPr sz="2000" i="1" spc="-34" dirty="0">
                <a:solidFill>
                  <a:srgbClr val="000000"/>
                </a:solidFill>
                <a:latin typeface="FCMQHW+Calibri Italic"/>
                <a:cs typeface="FCMQHW+Calibri Italic"/>
              </a:rPr>
              <a:t>Говоря</a:t>
            </a:r>
            <a:r>
              <a:rPr sz="2000" i="1" spc="140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словами</a:t>
            </a:r>
            <a:r>
              <a:rPr sz="2000" i="1" spc="13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spc="-91" dirty="0">
                <a:solidFill>
                  <a:srgbClr val="000000"/>
                </a:solidFill>
                <a:latin typeface="FCMQHW+Calibri Italic"/>
                <a:cs typeface="FCMQHW+Calibri Italic"/>
              </a:rPr>
              <a:t>Г</a:t>
            </a:r>
            <a:r>
              <a:rPr sz="2000" i="1" dirty="0">
                <a:solidFill>
                  <a:srgbClr val="000000"/>
                </a:solidFill>
                <a:latin typeface="DPEUHW+Calibri Italic"/>
                <a:cs typeface="DPEUHW+Calibri Italic"/>
              </a:rPr>
              <a:t>.</a:t>
            </a:r>
            <a:r>
              <a:rPr sz="2000" i="1" spc="19" dirty="0">
                <a:solidFill>
                  <a:srgbClr val="000000"/>
                </a:solidFill>
                <a:latin typeface="FCMQHW+Calibri Italic"/>
                <a:cs typeface="FCMQHW+Calibri Italic"/>
              </a:rPr>
              <a:t>А</a:t>
            </a:r>
            <a:r>
              <a:rPr sz="2000" i="1" dirty="0">
                <a:solidFill>
                  <a:srgbClr val="000000"/>
                </a:solidFill>
                <a:latin typeface="DPEUHW+Calibri Italic"/>
                <a:cs typeface="DPEUHW+Calibri Italic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Цукерман</a:t>
            </a:r>
            <a:r>
              <a:rPr sz="2000" i="1" dirty="0">
                <a:solidFill>
                  <a:srgbClr val="000000"/>
                </a:solidFill>
                <a:latin typeface="DPEUHW+Calibri Italic"/>
                <a:cs typeface="DPEUHW+Calibri Italic"/>
              </a:rPr>
              <a:t>,</a:t>
            </a:r>
            <a:r>
              <a:rPr sz="2000" i="1" spc="633" dirty="0">
                <a:solidFill>
                  <a:srgbClr val="000000"/>
                </a:solidFill>
                <a:latin typeface="DPEUHW+Calibri Italic"/>
                <a:cs typeface="DPEUHW+Calibri Italic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педагог</a:t>
            </a:r>
            <a:r>
              <a:rPr sz="2000" i="1" spc="58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доверяет</a:t>
            </a:r>
            <a:r>
              <a:rPr sz="2000" i="1" spc="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детским</a:t>
            </a:r>
            <a:r>
              <a:rPr sz="2000" i="1" spc="5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способностям</a:t>
            </a:r>
            <a:r>
              <a:rPr sz="2000" i="1" spc="59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к</a:t>
            </a:r>
            <a:r>
              <a:rPr sz="2000" i="1" spc="3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саморегуляции</a:t>
            </a:r>
            <a:r>
              <a:rPr sz="2000" i="1" spc="6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и</a:t>
            </a:r>
          </a:p>
          <a:p>
            <a:pPr marL="0" marR="0">
              <a:lnSpc>
                <a:spcPts val="2402"/>
              </a:lnSpc>
              <a:spcBef>
                <a:spcPts val="50"/>
              </a:spcBef>
              <a:spcAft>
                <a:spcPts val="0"/>
              </a:spcAft>
            </a:pP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берет</a:t>
            </a:r>
            <a:r>
              <a:rPr sz="2000" i="1" spc="37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на</a:t>
            </a:r>
            <a:r>
              <a:rPr sz="2000" i="1" spc="3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себя</a:t>
            </a:r>
            <a:r>
              <a:rPr sz="2000" i="1" spc="39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роль</a:t>
            </a:r>
            <a:r>
              <a:rPr sz="2000" i="1" spc="39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0000"/>
                </a:solidFill>
                <a:latin typeface="FCMQHW+Calibri Italic"/>
                <a:cs typeface="FCMQHW+Calibri Italic"/>
              </a:rPr>
              <a:t>модератора</a:t>
            </a:r>
            <a:r>
              <a:rPr sz="2000" i="1" dirty="0">
                <a:solidFill>
                  <a:srgbClr val="000000"/>
                </a:solidFill>
                <a:latin typeface="DPEUHW+Calibri Italic"/>
                <a:cs typeface="DPEUHW+Calibri Italic"/>
              </a:rPr>
              <a:t>.</a:t>
            </a:r>
            <a:r>
              <a:rPr sz="2000" i="1" spc="423" dirty="0">
                <a:solidFill>
                  <a:srgbClr val="000000"/>
                </a:solidFill>
                <a:latin typeface="DPEUHW+Calibri Italic"/>
                <a:cs typeface="DPEUHW+Calibri Italic"/>
              </a:rPr>
              <a:t> </a:t>
            </a:r>
            <a:endParaRPr lang="ru-RU" sz="2000" i="1" spc="423" dirty="0">
              <a:solidFill>
                <a:srgbClr val="000000"/>
              </a:solidFill>
              <a:latin typeface="DPEUHW+Calibri Italic"/>
              <a:cs typeface="DPEUHW+Calibri Italic"/>
            </a:endParaRPr>
          </a:p>
          <a:p>
            <a:pPr marL="0" marR="0">
              <a:lnSpc>
                <a:spcPts val="2402"/>
              </a:lnSpc>
              <a:spcBef>
                <a:spcPts val="50"/>
              </a:spcBef>
              <a:spcAft>
                <a:spcPts val="0"/>
              </a:spcAft>
            </a:pPr>
            <a:r>
              <a:rPr sz="2000" b="1" i="1" dirty="0" err="1">
                <a:solidFill>
                  <a:srgbClr val="000000"/>
                </a:solidFill>
                <a:latin typeface="EROMQQ+Calibri Bold Italic"/>
                <a:cs typeface="EROMQQ+Calibri Bold Italic"/>
              </a:rPr>
              <a:t>Он</a:t>
            </a:r>
            <a:r>
              <a:rPr sz="2000" b="1" i="1" spc="431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 </a:t>
            </a:r>
            <a:r>
              <a:rPr sz="2000" b="1" i="1" dirty="0" err="1">
                <a:solidFill>
                  <a:srgbClr val="000000"/>
                </a:solidFill>
                <a:latin typeface="EROMQQ+Calibri Bold Italic"/>
                <a:cs typeface="EROMQQ+Calibri Bold Italic"/>
              </a:rPr>
              <a:t>сопровождает</a:t>
            </a:r>
            <a:r>
              <a:rPr lang="ru-RU" sz="2000" b="1" i="1" spc="441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 </a:t>
            </a:r>
            <a:r>
              <a:rPr sz="2000" b="1" i="1" dirty="0" err="1">
                <a:solidFill>
                  <a:srgbClr val="000000"/>
                </a:solidFill>
                <a:latin typeface="EROMQQ+Calibri Bold Italic"/>
                <a:cs typeface="EROMQQ+Calibri Bold Italic"/>
              </a:rPr>
              <a:t>детское</a:t>
            </a:r>
            <a:r>
              <a:rPr lang="ru-RU" sz="2000" b="1" i="1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 </a:t>
            </a:r>
            <a:r>
              <a:rPr sz="2000" b="1" i="1" dirty="0" err="1">
                <a:solidFill>
                  <a:srgbClr val="000000"/>
                </a:solidFill>
                <a:latin typeface="EROMQQ+Calibri Bold Italic"/>
                <a:cs typeface="EROMQQ+Calibri Bold Italic"/>
              </a:rPr>
              <a:t>учение</a:t>
            </a:r>
            <a:r>
              <a:rPr sz="2000" b="1" i="1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,</a:t>
            </a:r>
            <a:r>
              <a:rPr sz="2000" b="1" i="1" spc="-32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 </a:t>
            </a:r>
            <a:r>
              <a:rPr sz="2000" b="1" i="1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а не управляет</a:t>
            </a:r>
            <a:r>
              <a:rPr sz="2000" b="1" i="1" spc="-16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 </a:t>
            </a:r>
            <a:r>
              <a:rPr sz="2000" b="1" i="1" dirty="0">
                <a:solidFill>
                  <a:srgbClr val="000000"/>
                </a:solidFill>
                <a:latin typeface="EROMQQ+Calibri Bold Italic"/>
                <a:cs typeface="EROMQQ+Calibri Bold Italic"/>
              </a:rPr>
              <a:t>им</a:t>
            </a:r>
            <a:r>
              <a:rPr sz="2000" b="1" i="1" dirty="0">
                <a:solidFill>
                  <a:srgbClr val="000000"/>
                </a:solidFill>
                <a:latin typeface="HSEFAI+Calibri Bold Italic"/>
                <a:cs typeface="HSEFAI+Calibri Bold Italic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4693"/>
            <a:ext cx="4778073" cy="2991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382739"/>
            <a:ext cx="4320480" cy="17781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4048" y="4797152"/>
            <a:ext cx="3926260" cy="6735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 библиотечный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0276" y="116632"/>
            <a:ext cx="4860032" cy="36432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Изображение" descr="Изображение">
            <a:extLst>
              <a:ext uri="{FF2B5EF4-FFF2-40B4-BE49-F238E27FC236}">
                <a16:creationId xmlns="" xmlns:a16="http://schemas.microsoft.com/office/drawing/2014/main" id="{4F928100-E8AD-6552-DDC9-1C64FE391C22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59878"/>
            <a:ext cx="5004048" cy="3098122"/>
          </a:xfrm>
          <a:prstGeom prst="rect">
            <a:avLst/>
          </a:prstGeom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8076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627" y="194000"/>
            <a:ext cx="9053373" cy="3849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ru-RU" sz="2400" b="1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</a:t>
            </a:r>
            <a:r>
              <a:rPr lang="ru-RU" sz="2400" b="1" spc="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читательское</a:t>
            </a:r>
            <a:r>
              <a:rPr lang="ru-RU" sz="2400" b="1" spc="2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Интерьер библиотеки</a:t>
            </a:r>
            <a:r>
              <a:rPr lang="ru-RU" sz="1600" spc="-2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</a:t>
            </a:r>
            <a:r>
              <a:rPr lang="ru-RU" sz="1600" spc="1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приглашающим,</a:t>
            </a:r>
            <a:r>
              <a:rPr lang="ru-RU" sz="1600" spc="-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располагающим к себе, дружелюбным</a:t>
            </a:r>
            <a:r>
              <a:rPr lang="ru-RU" sz="1600" spc="-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600" spc="-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отношению</a:t>
            </a:r>
            <a:r>
              <a:rPr lang="ru-RU" sz="1600" spc="-1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spc="-1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пользователям библиотек,</a:t>
            </a:r>
            <a:r>
              <a:rPr lang="ru-RU" sz="1600" spc="-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функциональным</a:t>
            </a:r>
            <a:r>
              <a:rPr lang="ru-RU" sz="1600" spc="1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комфортным.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Читальный</a:t>
            </a:r>
            <a:r>
              <a:rPr lang="ru-RU" sz="2400" b="1" spc="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и абонемент без границ</a:t>
            </a:r>
          </a:p>
          <a:p>
            <a:pPr algn="ctr">
              <a:spcBef>
                <a:spcPts val="452"/>
              </a:spcBef>
            </a:pPr>
            <a:r>
              <a:rPr lang="ru-RU" sz="1600" spc="-1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своих</a:t>
            </a:r>
            <a:r>
              <a:rPr lang="ru-RU" sz="1600" spc="1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</a:t>
            </a:r>
            <a:r>
              <a:rPr lang="ru-RU" sz="1600" spc="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spc="4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</a:t>
            </a:r>
            <a:r>
              <a:rPr lang="ru-RU" sz="1600" spc="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читателей библиотека</a:t>
            </a:r>
            <a:r>
              <a:rPr lang="ru-RU" sz="1600" spc="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</a:t>
            </a:r>
            <a:r>
              <a:rPr lang="ru-RU" sz="1600" spc="1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</a:p>
          <a:p>
            <a:pPr marL="33527" marR="0" algn="ctr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</a:t>
            </a:r>
            <a:r>
              <a:rPr lang="ru-RU" sz="1600" spc="40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расстановку</a:t>
            </a:r>
            <a:r>
              <a:rPr lang="ru-RU" sz="1600" spc="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фонда, жанровую</a:t>
            </a:r>
            <a:r>
              <a:rPr lang="ru-RU" sz="1600" spc="1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подборку</a:t>
            </a:r>
            <a:r>
              <a:rPr lang="ru-RU" sz="16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 и</a:t>
            </a:r>
            <a:r>
              <a:rPr lang="ru-RU" sz="16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оформлять</a:t>
            </a:r>
          </a:p>
          <a:p>
            <a:pPr marL="147827" marR="0" algn="ctr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стеллажи</a:t>
            </a:r>
            <a:r>
              <a:rPr lang="ru-RU" sz="1600" spc="-2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выставки,</a:t>
            </a:r>
            <a:r>
              <a:rPr lang="ru-RU" sz="16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</a:t>
            </a:r>
            <a:r>
              <a:rPr lang="ru-RU" sz="1600" spc="2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r>
              <a:rPr lang="ru-RU" sz="1600" spc="41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</a:t>
            </a:r>
            <a:r>
              <a:rPr lang="ru-RU" sz="1600" spc="1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</a:t>
            </a:r>
            <a:r>
              <a:rPr lang="ru-RU" sz="1600" spc="3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доступ к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универсальному </a:t>
            </a:r>
          </a:p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Фонду,Интернет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Wi-Fi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01987" y="5013176"/>
            <a:ext cx="40804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деятельность: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коворкинг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секции, уголки для спокойного, уединенного чтения и саморазвития, общения и отдыха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Изображение" descr="Изображение">
            <a:extLst>
              <a:ext uri="{FF2B5EF4-FFF2-40B4-BE49-F238E27FC236}">
                <a16:creationId xmlns="" xmlns:a16="http://schemas.microsoft.com/office/drawing/2014/main" id="{4F928100-E8AD-6552-DDC9-1C64FE391C22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547755"/>
            <a:ext cx="4807955" cy="2713388"/>
          </a:xfrm>
          <a:prstGeom prst="rect">
            <a:avLst/>
          </a:prstGeom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" y="3709212"/>
            <a:ext cx="3939716" cy="2954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6A293C2-63C1-43C8-BBDD-0551489596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085" y="3709212"/>
            <a:ext cx="3939716" cy="29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39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798</TotalTime>
  <Words>406</Words>
  <Application>Microsoft Office PowerPoint</Application>
  <PresentationFormat>Экран (4:3)</PresentationFormat>
  <Paragraphs>136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0" baseType="lpstr">
      <vt:lpstr>Arial</vt:lpstr>
      <vt:lpstr>Calibri</vt:lpstr>
      <vt:lpstr>Times Roman</vt:lpstr>
      <vt:lpstr>Calibri Light</vt:lpstr>
      <vt:lpstr>RWVUBG+Calibri</vt:lpstr>
      <vt:lpstr>FCMQHW+Calibri Italic</vt:lpstr>
      <vt:lpstr>SJDSKK+Calibri Bold</vt:lpstr>
      <vt:lpstr>CFLTRU+Times New Roman Bold</vt:lpstr>
      <vt:lpstr>Times New Roman</vt:lpstr>
      <vt:lpstr>FJPDBB+Calibri</vt:lpstr>
      <vt:lpstr>DPEUHW+Calibri Italic</vt:lpstr>
      <vt:lpstr>MJGFHR+Calibri Bold</vt:lpstr>
      <vt:lpstr>EROMQQ+Calibri Bold Italic</vt:lpstr>
      <vt:lpstr>HSEFAI+Calibri Bold Italic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Библиотека</vt:lpstr>
      <vt:lpstr>Презентация PowerPoint</vt:lpstr>
      <vt:lpstr>Читательский проект   «Путешествие по Русским народным сказкам» </vt:lpstr>
      <vt:lpstr>Читательский проект  Э.Успенский «Крокодил Гена и его друзья» </vt:lpstr>
      <vt:lpstr>Читательский проект  А. Толстой «Приключение Буратино»</vt:lpstr>
      <vt:lpstr>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Ирина В. Терехова</cp:lastModifiedBy>
  <cp:revision>52</cp:revision>
  <dcterms:modified xsi:type="dcterms:W3CDTF">2023-05-12T06:04:25Z</dcterms:modified>
</cp:coreProperties>
</file>