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62" r:id="rId5"/>
    <p:sldId id="264" r:id="rId6"/>
    <p:sldId id="266" r:id="rId7"/>
    <p:sldId id="263" r:id="rId8"/>
    <p:sldId id="267" r:id="rId9"/>
    <p:sldId id="258" r:id="rId10"/>
    <p:sldId id="259" r:id="rId11"/>
    <p:sldId id="260" r:id="rId12"/>
    <p:sldId id="261" r:id="rId13"/>
    <p:sldId id="265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56" autoAdjust="0"/>
    <p:restoredTop sz="94660"/>
  </p:normalViewPr>
  <p:slideViewPr>
    <p:cSldViewPr snapToGrid="0">
      <p:cViewPr>
        <p:scale>
          <a:sx n="98" d="100"/>
          <a:sy n="98" d="100"/>
        </p:scale>
        <p:origin x="-1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6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5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3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8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20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60000"/>
                    </a14:imgEffect>
                    <a14:imgEffect>
                      <a14:saturation sat="8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4CC09-DD6E-4C44-AC5A-F1C822B3F78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AAAFB-CC2C-45B6-B4F8-993510144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6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5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13" t="1405" r="4035" b="2526"/>
          <a:stretch/>
        </p:blipFill>
        <p:spPr>
          <a:xfrm>
            <a:off x="501445" y="191788"/>
            <a:ext cx="3549445" cy="503411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30" y="3630458"/>
            <a:ext cx="5795527" cy="159544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895">
            <a:off x="4584483" y="467431"/>
            <a:ext cx="5223386" cy="318449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571">
            <a:off x="8107523" y="1971013"/>
            <a:ext cx="3693844" cy="177569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1027" y="5389893"/>
            <a:ext cx="11798710" cy="132343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Перекидной календарь-раскраска «</a:t>
            </a:r>
            <a:r>
              <a:rPr lang="ru-RU" sz="2000" b="1" dirty="0" err="1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Краснокнижные</a:t>
            </a:r>
            <a:r>
              <a:rPr lang="ru-RU" sz="2000" b="1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животные Уссурийской тайги» призван в очередной раз показать, какие уникальные и удивительные обитатели живут в лесах Приморья. </a:t>
            </a:r>
            <a:r>
              <a:rPr lang="ru-RU" sz="2000" b="1" dirty="0" smtClean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каждой </a:t>
            </a:r>
            <a:r>
              <a:rPr lang="ru-RU" sz="2000" b="1" dirty="0" smtClean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странице есть </a:t>
            </a:r>
            <a:r>
              <a:rPr lang="ru-RU" sz="2000" b="1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раскраска для детей с редкими животными Уссурийской тайги, под раскраской расположено </a:t>
            </a:r>
            <a:r>
              <a:rPr lang="ru-RU" sz="2000" b="1" dirty="0" smtClean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описание </a:t>
            </a:r>
            <a:r>
              <a:rPr lang="ru-RU" sz="2000" b="1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каждого зверя. </a:t>
            </a:r>
          </a:p>
        </p:txBody>
      </p:sp>
    </p:spTree>
    <p:extLst>
      <p:ext uri="{BB962C8B-B14F-4D97-AF65-F5344CB8AC3E}">
        <p14:creationId xmlns:p14="http://schemas.microsoft.com/office/powerpoint/2010/main" val="27243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6" y="398762"/>
            <a:ext cx="6587612" cy="60016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аше Приморье невероятно прекрасно, </a:t>
            </a:r>
          </a:p>
          <a:p>
            <a:pPr algn="ctr"/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жемчужиной его является наш город Дальнегорск. </a:t>
            </a:r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Со многими редкими</a:t>
            </a:r>
            <a:r>
              <a:rPr lang="ru-RU" sz="24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удивительными созданиями, населяющими ту часть Уссурийской тайги, которая примыкает в </a:t>
            </a:r>
            <a:r>
              <a:rPr lang="ru-RU" sz="2400" b="1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Дальнегорскому</a:t>
            </a:r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ГО, связаны </a:t>
            </a:r>
            <a:r>
              <a:rPr lang="ru-RU" sz="24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красивые легенды и предания</a:t>
            </a:r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Цель издательского проекта </a:t>
            </a:r>
          </a:p>
          <a:p>
            <a:pPr algn="ctr"/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«Сундучок интересных историй»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создание и выпуск краеведческих сборников в твердом переплете и с красочными иллюстрациями, а также, на электронных </a:t>
            </a:r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носителях. Проект </a:t>
            </a:r>
          </a:p>
          <a:p>
            <a:pPr algn="ctr"/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является долгосрочным, постоянно </a:t>
            </a:r>
          </a:p>
          <a:p>
            <a:pPr algn="ctr"/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совершенствуется и дополняется.</a:t>
            </a:r>
            <a:endParaRPr lang="ru-RU" sz="2400" b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34" y="526383"/>
            <a:ext cx="4301114" cy="574639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39" y="4024108"/>
            <a:ext cx="2332211" cy="27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790">
            <a:off x="1635972" y="3381722"/>
            <a:ext cx="4118043" cy="304042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534">
            <a:off x="392530" y="475157"/>
            <a:ext cx="4118043" cy="304042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71768" y="311855"/>
            <a:ext cx="6690849" cy="261610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Все задачи проекта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развить </a:t>
            </a:r>
            <a:r>
              <a:rPr lang="ru-RU" sz="20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и дополнить понятие читателей библиотеки всех возрастов о природе и истории Приморского </a:t>
            </a:r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края, воспитывать </a:t>
            </a:r>
            <a:r>
              <a:rPr lang="ru-RU" sz="20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интерес и внимательное отношение к истории и природе </a:t>
            </a:r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Дальнегорска, оказать </a:t>
            </a:r>
            <a:r>
              <a:rPr lang="ru-RU" sz="20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методическую помощь педагогам школ и детских садов </a:t>
            </a:r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округа, способствовать популяризации краеведческих знаний,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успешно выполняются.</a:t>
            </a:r>
            <a:r>
              <a:rPr lang="ru-RU" sz="24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 </a:t>
            </a:r>
          </a:p>
        </p:txBody>
      </p:sp>
      <p:pic>
        <p:nvPicPr>
          <p:cNvPr id="6" name="Picture 2" descr="1200px-Animals_(13643)_-_The_Noun_Proje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" y="4560346"/>
            <a:ext cx="2174456" cy="217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64826" y="3162996"/>
            <a:ext cx="5697791" cy="3477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Но еще ода важнейшая задача, которую успешно решает данный проект – сотрудничество взрослых в образовательных интересах детей, в вопросах их всестороннего творческого и интеллектуального развития. Этот проект позволяет объединить усилия специалистов из разных сфер во имя общей цели –совершенствование познавательных интересов школьников через призму краеведческих знаний. </a:t>
            </a:r>
            <a:endParaRPr lang="ru-RU" sz="2000" b="1" dirty="0">
              <a:solidFill>
                <a:srgbClr val="C00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/>
          <a:stretch/>
        </p:blipFill>
        <p:spPr>
          <a:xfrm rot="218320">
            <a:off x="8774944" y="332392"/>
            <a:ext cx="2976063" cy="458115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7636" y="178434"/>
            <a:ext cx="62397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Продукция проекта «Сундучок интересных историй», включая календарь «</a:t>
            </a:r>
            <a:r>
              <a:rPr lang="ru-RU" b="1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Краснокнижные</a:t>
            </a:r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животные Уссурийской тайги», активно используется коллективом Центральной детской библиотеки для проведения мероприятий краеведческой, экологической, патриотической направленности, для участия в конкурсах, в качестве наградных материалов.</a:t>
            </a:r>
          </a:p>
          <a:p>
            <a:pPr indent="354013" algn="just"/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Педагоги школ округа используют материалы сборников в учебной деятельности, при проведении олимпиад, викторин, </a:t>
            </a:r>
            <a:r>
              <a:rPr lang="ru-RU" b="1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брейн</a:t>
            </a:r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-рингов. Воспитатели детских садов применяют сборники в непосредственно образовательной деятельности и режимных </a:t>
            </a:r>
            <a:r>
              <a:rPr lang="ru-RU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моментах. </a:t>
            </a:r>
            <a:endParaRPr lang="ru-RU" sz="2000" b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050">
            <a:off x="7045559" y="2571169"/>
            <a:ext cx="3751661" cy="230522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0" r="9753"/>
          <a:stretch/>
        </p:blipFill>
        <p:spPr>
          <a:xfrm rot="21437580">
            <a:off x="8390665" y="4088344"/>
            <a:ext cx="3574335" cy="246414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00" y="550899"/>
            <a:ext cx="2073274" cy="1782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885" y="4080978"/>
            <a:ext cx="63123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появлением </a:t>
            </a:r>
            <a:r>
              <a:rPr lang="ru-RU" sz="2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сборников и раскрасок </a:t>
            </a: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образовательные и воспитательные задачи в области краеведения, экологического и патриотического воспитания </a:t>
            </a:r>
            <a:r>
              <a:rPr lang="ru-RU" sz="2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реализуются библиотекарями </a:t>
            </a: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и педагогами более качественно, проведение массовых мероприятий по теме краеведения </a:t>
            </a:r>
            <a:r>
              <a:rPr lang="ru-RU" sz="2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поднимается </a:t>
            </a: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на более высокий </a:t>
            </a:r>
            <a:r>
              <a:rPr lang="ru-RU" sz="20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уровень.</a:t>
            </a:r>
            <a:endParaRPr lang="ru-RU" sz="2400" b="1" dirty="0">
              <a:solidFill>
                <a:srgbClr val="C00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66" y="4080978"/>
            <a:ext cx="2383604" cy="29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6" y="3494511"/>
            <a:ext cx="2248619" cy="3179348"/>
          </a:xfrm>
          <a:prstGeom prst="rect">
            <a:avLst/>
          </a:prstGeom>
          <a:ln w="63500" cap="sq">
            <a:solidFill>
              <a:srgbClr val="00FF00"/>
            </a:solidFill>
            <a:prstDash val="solid"/>
            <a:miter lim="8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/>
          <a:stretch/>
        </p:blipFill>
        <p:spPr>
          <a:xfrm>
            <a:off x="1980898" y="3494504"/>
            <a:ext cx="2172866" cy="3179354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49" y="3494503"/>
            <a:ext cx="2220120" cy="3179354"/>
          </a:xfrm>
          <a:prstGeom prst="rect">
            <a:avLst/>
          </a:prstGeom>
          <a:ln w="63500" cap="sq">
            <a:solidFill>
              <a:srgbClr val="00FFFF"/>
            </a:solidFill>
            <a:prstDash val="solid"/>
            <a:miter lim="800000"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32" y="3494504"/>
            <a:ext cx="2376823" cy="3179353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257" y="3499490"/>
            <a:ext cx="2430667" cy="3179353"/>
          </a:xfrm>
          <a:prstGeom prst="rect">
            <a:avLst/>
          </a:prstGeom>
          <a:ln w="63500">
            <a:solidFill>
              <a:srgbClr val="FF99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807" y="3494504"/>
            <a:ext cx="2242175" cy="3179353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2026" y="2159813"/>
            <a:ext cx="11720971" cy="107721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Узнать больше о продукции проекта «Сундучок интересных историй» Вы можете, связавшись с нами </a:t>
            </a:r>
            <a:endParaRPr lang="en-US" sz="1600" b="1" i="1" dirty="0" smtClean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по следующим контактам:</a:t>
            </a:r>
            <a:endParaRPr lang="en-US" sz="1600" b="1" i="1" dirty="0" smtClean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Book Antiqua" panose="02040602050305030304" pitchFamily="18" charset="0"/>
                <a:cs typeface="Times New Roman" panose="02020603050405020304" pitchFamily="18" charset="0"/>
              </a:rPr>
              <a:t>Телефон: 8 (42373) </a:t>
            </a:r>
            <a:r>
              <a:rPr lang="ru-RU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3-01-30;</a:t>
            </a:r>
            <a:r>
              <a:rPr lang="en-US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  WhatsApp</a:t>
            </a:r>
            <a:r>
              <a:rPr lang="en-US" sz="1600" dirty="0">
                <a:latin typeface="Book Antiqua" panose="02040602050305030304" pitchFamily="18" charset="0"/>
                <a:cs typeface="Times New Roman" panose="02020603050405020304" pitchFamily="18" charset="0"/>
              </a:rPr>
              <a:t>: 8 (924) 424-21-34;</a:t>
            </a:r>
          </a:p>
          <a:p>
            <a:pPr algn="ctr"/>
            <a:r>
              <a:rPr lang="en-US" sz="1600" dirty="0">
                <a:latin typeface="Book Antiqua" panose="02040602050305030304" pitchFamily="18" charset="0"/>
                <a:cs typeface="Times New Roman" panose="02020603050405020304" pitchFamily="18" charset="0"/>
              </a:rPr>
              <a:t>E-mail: cdbdal@mail.ru / </a:t>
            </a:r>
            <a:r>
              <a:rPr lang="en-US" sz="1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cdbdal@rambler.ru</a:t>
            </a:r>
            <a:endParaRPr lang="en-US" sz="1600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51542" y="274258"/>
            <a:ext cx="68419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 Antiqua" panose="02040602050305030304" pitchFamily="18" charset="0"/>
              </a:rPr>
              <a:t>БЛАГОДАРЮ ВАС </a:t>
            </a:r>
          </a:p>
          <a:p>
            <a:pPr algn="ctr"/>
            <a:r>
              <a:rPr lang="ru-RU" sz="5400" b="1" dirty="0" smtClean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Book Antiqua" panose="02040602050305030304" pitchFamily="18" charset="0"/>
              </a:rPr>
              <a:t>ЗА ВНИМАНИЕ!</a:t>
            </a:r>
            <a:endParaRPr lang="ru-RU" sz="5400" b="1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0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72798" y="2548258"/>
            <a:ext cx="64696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Проект</a:t>
            </a:r>
            <a:r>
              <a:rPr lang="ru-RU" sz="32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 </a:t>
            </a:r>
            <a:r>
              <a:rPr lang="ru-RU" sz="3200" b="1" cap="none" spc="0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«Календарь </a:t>
            </a:r>
          </a:p>
          <a:p>
            <a:pPr algn="ctr"/>
            <a:r>
              <a:rPr lang="ru-RU" sz="3200" b="1" cap="none" spc="0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устойчивого развития»: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возможность интеграции 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краеведческого компонента </a:t>
            </a:r>
            <a:r>
              <a:rPr lang="ru-RU" sz="3200" b="1" cap="none" spc="0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в работу со школьниками»</a:t>
            </a:r>
            <a:endParaRPr lang="ru-RU" sz="3200" b="1" cap="none" spc="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7916"/>
          <a:stretch/>
        </p:blipFill>
        <p:spPr>
          <a:xfrm>
            <a:off x="-1" y="2349910"/>
            <a:ext cx="5761703" cy="4508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63" y="2817109"/>
            <a:ext cx="1847141" cy="2016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842" y="77897"/>
            <a:ext cx="10820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«Централизованная библиотечная система» Дальнегорского городского округа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детская библиотека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1748" y="6304002"/>
            <a:ext cx="23717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Дальнегорск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003" y="1039669"/>
            <a:ext cx="11484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 КОНФЕРЕНЦИЯ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«ИНФОРМАЦИОННО-БИБЛИОТЕЧНЫЕ ТЕХНОЛОГИИ В ШКОЛЬНОМ ОБРАЗОВАНИИ»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4662" y="1833557"/>
            <a:ext cx="684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Секция № 1 «Библиотеки Приморья –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площадки для детей и юношества»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4662" y="5109618"/>
            <a:ext cx="6845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Аниканова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Андреевна,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отделом обслуживания Центральной детской библиотеки МБУК «ЦБС» Дальнегорского ГО</a:t>
            </a:r>
          </a:p>
        </p:txBody>
      </p:sp>
    </p:spTree>
    <p:extLst>
      <p:ext uri="{BB962C8B-B14F-4D97-AF65-F5344CB8AC3E}">
        <p14:creationId xmlns:p14="http://schemas.microsoft.com/office/powerpoint/2010/main" val="36308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310" y="245807"/>
            <a:ext cx="116905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lang="ru-RU" sz="2000" dirty="0">
                <a:latin typeface="Book Antiqua" panose="02040602050305030304" pitchFamily="18" charset="0"/>
              </a:rPr>
              <a:t>У </a:t>
            </a:r>
            <a:r>
              <a:rPr lang="ru-RU" sz="2000" dirty="0" smtClean="0">
                <a:latin typeface="Book Antiqua" panose="02040602050305030304" pitchFamily="18" charset="0"/>
              </a:rPr>
              <a:t>детской библиотеки и образовательных учреждений одна глобальная задача – </a:t>
            </a:r>
            <a:r>
              <a:rPr lang="ru-RU" sz="2000" dirty="0">
                <a:latin typeface="Book Antiqua" panose="02040602050305030304" pitchFamily="18" charset="0"/>
              </a:rPr>
              <a:t>воспитание активной, интеллектуально развитой, творческой личности, способной адаптироваться в любой социально-экономической обстановке. Библиотеки сегодня </a:t>
            </a:r>
            <a:r>
              <a:rPr lang="ru-RU" sz="2000" dirty="0" smtClean="0">
                <a:latin typeface="Book Antiqua" panose="02040602050305030304" pitchFamily="18" charset="0"/>
              </a:rPr>
              <a:t>активно меняются, осваивают инновационные формы взаимодействия с читателями. Хотя, </a:t>
            </a:r>
            <a:r>
              <a:rPr lang="ru-RU" sz="2000" dirty="0">
                <a:latin typeface="Book Antiqua" panose="02040602050305030304" pitchFamily="18" charset="0"/>
              </a:rPr>
              <a:t>б</a:t>
            </a:r>
            <a:r>
              <a:rPr lang="ru-RU" sz="2000" dirty="0" smtClean="0">
                <a:latin typeface="Book Antiqua" panose="02040602050305030304" pitchFamily="18" charset="0"/>
              </a:rPr>
              <a:t>езусловно, дошкольные и школьные образовательные учреждения являются основным местом, где дети получают знания – путевку во взрослую жизнь, но детские библиотеки, осуществляя взаимодействие с образовательными учреждениями,  имеют возможность качественно повлиять на образовательный процесс. 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310" y="2801794"/>
            <a:ext cx="734469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>
              <a:spcAft>
                <a:spcPts val="600"/>
              </a:spcAft>
            </a:pPr>
            <a:r>
              <a:rPr lang="ru-RU" sz="2000" dirty="0" smtClean="0">
                <a:latin typeface="Book Antiqua" panose="02040602050305030304" pitchFamily="18" charset="0"/>
              </a:rPr>
              <a:t>Публичные </a:t>
            </a:r>
            <a:r>
              <a:rPr lang="ru-RU" sz="2000" dirty="0">
                <a:latin typeface="Book Antiqua" panose="02040602050305030304" pitchFamily="18" charset="0"/>
              </a:rPr>
              <a:t>библиотеки, взаимодействуя со школами, могут помочь им, совместно обеспечивая учащимся условия, способствующие повышению их интеллектуального и духовного уровня, используя различные формы культурно-массовой </a:t>
            </a:r>
            <a:r>
              <a:rPr lang="ru-RU" sz="2000" dirty="0" smtClean="0">
                <a:latin typeface="Book Antiqua" panose="02040602050305030304" pitchFamily="18" charset="0"/>
              </a:rPr>
              <a:t>работы. Общеизвестно, что смена </a:t>
            </a:r>
            <a:r>
              <a:rPr lang="ru-RU" sz="2000" dirty="0">
                <a:latin typeface="Book Antiqua" panose="02040602050305030304" pitchFamily="18" charset="0"/>
              </a:rPr>
              <a:t>обстановки </a:t>
            </a:r>
            <a:r>
              <a:rPr lang="ru-RU" sz="2000" dirty="0" smtClean="0">
                <a:latin typeface="Book Antiqua" panose="02040602050305030304" pitchFamily="18" charset="0"/>
              </a:rPr>
              <a:t>освежает восприятие. </a:t>
            </a:r>
          </a:p>
          <a:p>
            <a:pPr indent="354013" algn="ctr"/>
            <a:r>
              <a:rPr lang="ru-RU" sz="20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Этот фактор, и многие другие, позволяют нам говорить о том, что детская библиотека – замечательный партнер для педагогов школ, позволяющий внести вариативность в учебную деятельность, расширить и углубить знания учащихся, помочь учителям научить их добывать и перерабатывать информацию.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4911" r="10753"/>
          <a:stretch/>
        </p:blipFill>
        <p:spPr>
          <a:xfrm>
            <a:off x="7712755" y="2531240"/>
            <a:ext cx="4479245" cy="4326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91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471" y="196644"/>
            <a:ext cx="116807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«Как нет человека без самолюбия, – так нет человека без любви к отечеству, и эта любовь дает воспитанию верный ключ к сердцу человека...» </a:t>
            </a:r>
            <a:r>
              <a:rPr lang="ru-RU" sz="2400" b="1" dirty="0" smtClean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– так говорил великий русский педагог</a:t>
            </a:r>
            <a:r>
              <a:rPr lang="ru-RU" sz="24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Константин Ушинский. </a:t>
            </a:r>
          </a:p>
          <a:p>
            <a:pPr indent="354013" algn="just"/>
            <a:r>
              <a:rPr lang="ru-RU" sz="2000" b="1" dirty="0" smtClean="0">
                <a:latin typeface="Book Antiqua" panose="02040602050305030304" pitchFamily="18" charset="0"/>
              </a:rPr>
              <a:t>Нынешний период в новейшей истории России остро ставит задачу духовного возрождения страны. Особую актуальность этот вопрос приобретает в сфере патриотического воспитания молодёжи – осознания молодым поколением глубинной связи с Отечеством.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3380" y="2384321"/>
            <a:ext cx="62828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lang="ru-RU" dirty="0" smtClean="0">
                <a:latin typeface="Book Antiqua" panose="02040602050305030304" pitchFamily="18" charset="0"/>
              </a:rPr>
              <a:t>Патриотическое воспитание во все времена было краеугольным камнем в воспитании подрастающего поколения. Патриотическое и гражданское воспитание молодёжи всё чаще определяется как одно из приоритетных направлений в современной молодёжной политике. Всем нам, взрослым, необходимо помочь школьнику осознать две важные социальные роли – роль </a:t>
            </a:r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ГРАЖДАНИНА</a:t>
            </a:r>
            <a:r>
              <a:rPr lang="ru-RU" dirty="0" smtClean="0">
                <a:latin typeface="Book Antiqua" panose="02040602050305030304" pitchFamily="18" charset="0"/>
              </a:rPr>
              <a:t> и роль </a:t>
            </a:r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ПАТРИОТА</a:t>
            </a:r>
            <a:r>
              <a:rPr lang="ru-RU" dirty="0" smtClean="0">
                <a:latin typeface="Book Antiqua" panose="02040602050305030304" pitchFamily="18" charset="0"/>
              </a:rPr>
              <a:t> – человека, необходимого обществу и Отечеству. К сожалению, патриотизм пока еще не стал в достаточной степени тем стержнем, который является основой нашего общества. В этих условиях очевидна необходимость усиления воспитания патриотизма, и налаживание всестороннего сотрудничества в этой области трудно переоценить.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t="7885" r="5412" b="14695"/>
          <a:stretch/>
        </p:blipFill>
        <p:spPr>
          <a:xfrm flipH="1">
            <a:off x="265471" y="2628079"/>
            <a:ext cx="5085247" cy="41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4129" y="307935"/>
            <a:ext cx="8947355" cy="382161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indent="35401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Любовь к нашей большой и прекрасной Родине начинается с Родины малой. </a:t>
            </a:r>
          </a:p>
          <a:p>
            <a:pPr lvl="0" indent="3540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Ведь любой человек связывает чувство привязанности к родному Отечеству, в первую очередь, с теми местами, где родился и рос. Вести работу со школьниками в области краеведческого компонента удобно как раз через призму его природных богатств и уникальности. Ведь Приморский </a:t>
            </a:r>
            <a:r>
              <a:rPr lang="ru-RU" altLang="ru-RU" sz="2000" b="1" dirty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край – это </a:t>
            </a:r>
            <a:r>
              <a:rPr lang="ru-RU" altLang="ru-RU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одно </a:t>
            </a:r>
            <a:r>
              <a:rPr lang="ru-RU" altLang="ru-RU" sz="2000" b="1" dirty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из самых прекрасных </a:t>
            </a:r>
            <a:r>
              <a:rPr lang="ru-RU" altLang="ru-RU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мест </a:t>
            </a:r>
            <a:r>
              <a:rPr lang="ru-RU" altLang="ru-RU" sz="2000" b="1" dirty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страны. </a:t>
            </a:r>
            <a:r>
              <a:rPr lang="ru-RU" altLang="ru-RU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На </a:t>
            </a:r>
            <a:r>
              <a:rPr lang="ru-RU" altLang="ru-RU" sz="2000" b="1" dirty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территории Приморского края </a:t>
            </a:r>
            <a:r>
              <a:rPr lang="ru-RU" altLang="ru-RU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находится </a:t>
            </a:r>
            <a:r>
              <a:rPr lang="ru-RU" altLang="ru-RU" sz="2000" b="1" dirty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не одна гряда </a:t>
            </a:r>
            <a:r>
              <a:rPr lang="ru-RU" altLang="ru-RU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гор</a:t>
            </a:r>
            <a:r>
              <a:rPr lang="ru-RU" altLang="ru-RU" sz="2000" b="1" dirty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, огромное озеро, большое количество рек и неповторимые острова в большом заливе Петра </a:t>
            </a:r>
            <a:r>
              <a:rPr lang="ru-RU" altLang="ru-RU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Segoe UI Symbol" panose="020B0502040204020203" pitchFamily="34" charset="0"/>
              </a:rPr>
              <a:t>Великого, наш край знаменит своими прекрасными пейзажами и уникальными природными условиями.</a:t>
            </a:r>
            <a:endParaRPr kumimoji="0" lang="ru-RU" altLang="ru-RU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  <a:ea typeface="Segoe UI Symbol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12" y="1073090"/>
            <a:ext cx="2171603" cy="2797470"/>
          </a:xfrm>
          <a:prstGeom prst="rect">
            <a:avLst/>
          </a:prstGeom>
          <a:ln w="762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412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87330" y="136066"/>
            <a:ext cx="8947352" cy="274478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Благодаря </a:t>
            </a:r>
            <a:r>
              <a:rPr lang="ru-RU" altLang="ru-RU" sz="20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этим условиям мы </a:t>
            </a:r>
            <a:r>
              <a:rPr lang="ru-RU" altLang="ru-RU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и наблюдаем особое разнообразие животных Приморского края. </a:t>
            </a:r>
            <a:r>
              <a:rPr kumimoji="0" lang="ru-RU" altLang="ru-RU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Богатейшая фауна Приморского края насчитывает 82 вида наземных млекопитающих, многие из которых являются редкими, требующими особых мер охраны</a:t>
            </a:r>
            <a:r>
              <a:rPr lang="ru-RU" altLang="ru-RU" sz="2000" b="1" dirty="0">
                <a:solidFill>
                  <a:srgbClr val="000000"/>
                </a:solidFill>
                <a:latin typeface="Book Antiqua" panose="02040602050305030304" pitchFamily="18" charset="0"/>
              </a:rPr>
              <a:t>. Большие территории Приморского края находятся под охраной природного фонда. </a:t>
            </a:r>
            <a:r>
              <a:rPr lang="ru-RU" altLang="ru-RU" sz="20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Поэтому, колоссальным банком идей для реализации различных форм работы по краеведению может стать животный мир края, ведь животных любят дети всех возрастов.</a:t>
            </a:r>
            <a:endParaRPr kumimoji="0" lang="ru-RU" altLang="ru-RU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1" y="4149213"/>
            <a:ext cx="2267032" cy="245314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4792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4860" r="1839" b="3181"/>
          <a:stretch/>
        </p:blipFill>
        <p:spPr>
          <a:xfrm>
            <a:off x="462117" y="275303"/>
            <a:ext cx="6661574" cy="3411794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4607" y="3910784"/>
            <a:ext cx="118414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lang="ru-RU" sz="2000" b="1" dirty="0" smtClean="0">
                <a:latin typeface="Book Antiqua" panose="02040602050305030304" pitchFamily="18" charset="0"/>
              </a:rPr>
              <a:t>Ежегодный </a:t>
            </a:r>
            <a:r>
              <a:rPr lang="ru-RU" sz="2000" b="1" dirty="0">
                <a:latin typeface="Book Antiqua" panose="02040602050305030304" pitchFamily="18" charset="0"/>
              </a:rPr>
              <a:t>проект Фонда имени В.И. Вернадского и Государственной публичной научно-технической библиотеки России. Проводится с 2020 </a:t>
            </a:r>
            <a:r>
              <a:rPr lang="ru-RU" sz="2000" b="1" dirty="0" smtClean="0">
                <a:latin typeface="Book Antiqua" panose="02040602050305030304" pitchFamily="18" charset="0"/>
              </a:rPr>
              <a:t>года. Конкурс </a:t>
            </a:r>
            <a:r>
              <a:rPr lang="ru-RU" sz="2000" b="1" dirty="0">
                <a:latin typeface="Book Antiqua" panose="02040602050305030304" pitchFamily="18" charset="0"/>
              </a:rPr>
              <a:t>содействует продвижению в обществе Целей устойчивого развития (далее – ЦУР), принятых в 2015 г. Генеральной ассамблеей Организации Объединенных Наций в качестве «плана достижения лучшего и более устойчивого будущего для всех</a:t>
            </a:r>
            <a:r>
              <a:rPr lang="ru-RU" sz="2000" b="1" dirty="0" smtClean="0">
                <a:latin typeface="Book Antiqua" panose="02040602050305030304" pitchFamily="18" charset="0"/>
              </a:rPr>
              <a:t>».</a:t>
            </a:r>
          </a:p>
          <a:p>
            <a:pPr indent="354013" algn="just"/>
            <a:r>
              <a:rPr lang="ru-RU" sz="2000" b="1" dirty="0" smtClean="0">
                <a:latin typeface="Book Antiqua" panose="02040602050305030304" pitchFamily="18" charset="0"/>
              </a:rPr>
              <a:t>В </a:t>
            </a:r>
            <a:r>
              <a:rPr lang="ru-RU" sz="2000" b="1" dirty="0">
                <a:latin typeface="Book Antiqua" panose="02040602050305030304" pitchFamily="18" charset="0"/>
              </a:rPr>
              <a:t>Конкурсе может принять участие любой желающий - дети и их родители, ученики, студенты, педагоги, работники библиотек и музеев, сотрудники заповедных территорий и промышленных предприятий, организации - все, кто интересуется продвижением Целей устойчивого развития.</a:t>
            </a:r>
          </a:p>
        </p:txBody>
      </p:sp>
      <p:pic>
        <p:nvPicPr>
          <p:cNvPr id="6" name="Picture 3" descr="VernadF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131" y="1553534"/>
            <a:ext cx="2461049" cy="243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Picture 2" descr="NPL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408" y="197435"/>
            <a:ext cx="2154695" cy="212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0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975" y="243609"/>
            <a:ext cx="57518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Темой </a:t>
            </a: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Конкурса в 2021 году явилось сохранение всемирного культурного и природного наследия. </a:t>
            </a:r>
            <a:endParaRPr lang="ru-RU" sz="2000" b="1" dirty="0" smtClean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just"/>
            <a:r>
              <a:rPr lang="ru-RU" b="1" dirty="0" smtClean="0">
                <a:latin typeface="Book Antiqua" panose="02040602050305030304" pitchFamily="18" charset="0"/>
              </a:rPr>
              <a:t>Именно </a:t>
            </a:r>
            <a:r>
              <a:rPr lang="ru-RU" b="1" dirty="0">
                <a:latin typeface="Book Antiqua" panose="02040602050305030304" pitchFamily="18" charset="0"/>
              </a:rPr>
              <a:t>создание тематического настольного календаря показалось организаторам конкурса удачной формой пропаганды Цели устойчивого развития. Этот масштабный проект реализовался при поддержке Комиссии РФ по делам ЮНЕСКО, Информационного центра ООН в Москве, Национальной библиотечной ассоциации «Библиотеки будущего», Международной Федерации библиотечных ассоциаций и учреждений (ИФЛА). География участников </a:t>
            </a:r>
            <a:r>
              <a:rPr lang="ru-RU" b="1" dirty="0" smtClean="0">
                <a:latin typeface="Book Antiqua" panose="02040602050305030304" pitchFamily="18" charset="0"/>
              </a:rPr>
              <a:t>была чрезвычайно широка. </a:t>
            </a: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0"/>
          <a:stretch/>
        </p:blipFill>
        <p:spPr>
          <a:xfrm>
            <a:off x="6263148" y="343668"/>
            <a:ext cx="5683046" cy="357940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815" y="4306260"/>
            <a:ext cx="4139379" cy="23435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35975" y="4323860"/>
            <a:ext cx="7266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lang="ru-RU" b="1" dirty="0" smtClean="0">
                <a:latin typeface="Book Antiqua" panose="02040602050305030304" pitchFamily="18" charset="0"/>
              </a:rPr>
              <a:t>Этот новый (на тот момент) проект </a:t>
            </a:r>
            <a:r>
              <a:rPr lang="ru-RU" b="1" dirty="0">
                <a:latin typeface="Book Antiqua" panose="02040602050305030304" pitchFamily="18" charset="0"/>
              </a:rPr>
              <a:t>был призван объединить всех участников одним общим вектором – создать совершенно новые методические продукты для обучения и развития детей, для демонстрации важности этого взрослым. Глобальной целью проекта явилось просвещение граждан о </a:t>
            </a:r>
            <a:r>
              <a:rPr lang="ru-RU" b="1" dirty="0" smtClean="0">
                <a:latin typeface="Book Antiqua" panose="02040602050305030304" pitchFamily="18" charset="0"/>
              </a:rPr>
              <a:t>ЦУР с </a:t>
            </a:r>
            <a:r>
              <a:rPr lang="ru-RU" b="1" dirty="0">
                <a:latin typeface="Book Antiqua" panose="02040602050305030304" pitchFamily="18" charset="0"/>
              </a:rPr>
              <a:t>помощью создания настольного Календаря. </a:t>
            </a:r>
            <a:r>
              <a:rPr lang="ru-RU" b="1" dirty="0" smtClean="0">
                <a:latin typeface="Book Antiqua" panose="02040602050305030304" pitchFamily="18" charset="0"/>
              </a:rPr>
              <a:t>Каждый </a:t>
            </a:r>
            <a:r>
              <a:rPr lang="ru-RU" b="1" dirty="0">
                <a:latin typeface="Book Antiqua" panose="02040602050305030304" pitchFamily="18" charset="0"/>
              </a:rPr>
              <a:t>участник должен был разработать и создать в электронном виде макет настольного Календаря по ЦУР № 14. </a:t>
            </a:r>
          </a:p>
        </p:txBody>
      </p:sp>
    </p:spTree>
    <p:extLst>
      <p:ext uri="{BB962C8B-B14F-4D97-AF65-F5344CB8AC3E}">
        <p14:creationId xmlns:p14="http://schemas.microsoft.com/office/powerpoint/2010/main" val="34177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35" y="391811"/>
            <a:ext cx="4511139" cy="6125497"/>
          </a:xfrm>
          <a:prstGeom prst="rect">
            <a:avLst/>
          </a:prstGeom>
          <a:ln w="571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3793" y="484516"/>
            <a:ext cx="5574890" cy="59400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основе раскрасок, которые </a:t>
            </a:r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нарисовала пользователь </a:t>
            </a:r>
            <a:r>
              <a:rPr lang="ru-RU" sz="20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библиотеки Александра Степанова, был создан удивительный календарь «</a:t>
            </a:r>
            <a:r>
              <a:rPr lang="ru-RU" sz="2000" b="1" dirty="0" err="1">
                <a:latin typeface="Book Antiqua" panose="02040602050305030304" pitchFamily="18" charset="0"/>
                <a:cs typeface="Times New Roman" panose="02020603050405020304" pitchFamily="18" charset="0"/>
              </a:rPr>
              <a:t>Краснокнижные</a:t>
            </a:r>
            <a:r>
              <a:rPr lang="ru-RU" sz="20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 животные Уссурийской тайги». В этом календаре можно узнать об удивительных обитателях тайги нашего края, создать уникальный рисунок, решить кроссворд, есть и список рекомендуемой к прочтению литературы. С этим календарем </a:t>
            </a:r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приняла участие в конкурсе в номинации «Обучающий календарь». В данной номинации ключевой явилась возможность использования календаря в качестве методического пособия при проведении образовательных и просветительских экологических мероприятий в образовательных организациях и учреждениях культуры.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/>
          <a:stretch/>
        </p:blipFill>
        <p:spPr>
          <a:xfrm flipH="1">
            <a:off x="5447070" y="3945368"/>
            <a:ext cx="2310581" cy="29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4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1264</Words>
  <Application>Microsoft Office PowerPoint</Application>
  <PresentationFormat>Произвольный</PresentationFormat>
  <Paragraphs>47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Ирина В. Терехова</cp:lastModifiedBy>
  <cp:revision>47</cp:revision>
  <dcterms:created xsi:type="dcterms:W3CDTF">2023-04-21T04:08:51Z</dcterms:created>
  <dcterms:modified xsi:type="dcterms:W3CDTF">2023-05-12T06:07:29Z</dcterms:modified>
</cp:coreProperties>
</file>