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72" r:id="rId3"/>
    <p:sldId id="273" r:id="rId4"/>
    <p:sldId id="27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75" r:id="rId38"/>
    <p:sldId id="282"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8" d="100"/>
          <a:sy n="88" d="100"/>
        </p:scale>
        <p:origin x="-12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63196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2A788B0-F24F-43C1-9515-FE9F0C2ED051}" type="datetimeFigureOut">
              <a:rPr lang="ru-RU" smtClean="0"/>
              <a:t>19.10.2022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152877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2891686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6033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301660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342879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288746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4086311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135197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299234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160747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2A788B0-F24F-43C1-9515-FE9F0C2ED051}" type="datetimeFigureOut">
              <a:rPr lang="ru-RU" smtClean="0"/>
              <a:t>19.10.2022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20971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2A788B0-F24F-43C1-9515-FE9F0C2ED051}" type="datetimeFigureOut">
              <a:rPr lang="ru-RU" smtClean="0"/>
              <a:t>19.10.2022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234979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201353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117107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A2A788B0-F24F-43C1-9515-FE9F0C2ED051}" type="datetimeFigureOut">
              <a:rPr lang="ru-RU" smtClean="0"/>
              <a:t>19.10.2022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59759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2A788B0-F24F-43C1-9515-FE9F0C2ED051}" type="datetimeFigureOut">
              <a:rPr lang="ru-RU" smtClean="0"/>
              <a:t>19.10.2022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C2FC53-A262-476A-A967-D8C95226088C}" type="slidenum">
              <a:rPr lang="ru-RU" smtClean="0"/>
              <a:t>‹#›</a:t>
            </a:fld>
            <a:endParaRPr lang="ru-RU"/>
          </a:p>
        </p:txBody>
      </p:sp>
    </p:spTree>
    <p:extLst>
      <p:ext uri="{BB962C8B-B14F-4D97-AF65-F5344CB8AC3E}">
        <p14:creationId xmlns:p14="http://schemas.microsoft.com/office/powerpoint/2010/main" val="176290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A788B0-F24F-43C1-9515-FE9F0C2ED051}" type="datetimeFigureOut">
              <a:rPr lang="ru-RU" smtClean="0"/>
              <a:t>19.10.2022</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C2FC53-A262-476A-A967-D8C95226088C}" type="slidenum">
              <a:rPr lang="ru-RU" smtClean="0"/>
              <a:t>‹#›</a:t>
            </a:fld>
            <a:endParaRPr lang="ru-RU"/>
          </a:p>
        </p:txBody>
      </p:sp>
    </p:spTree>
    <p:extLst>
      <p:ext uri="{BB962C8B-B14F-4D97-AF65-F5344CB8AC3E}">
        <p14:creationId xmlns:p14="http://schemas.microsoft.com/office/powerpoint/2010/main" val="3539548486"/>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dia.prosv.ru/f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cademy.prosv.ru/funkcionalnaya-gramotnost" TargetMode="External"/><Relationship Id="rId2" Type="http://schemas.openxmlformats.org/officeDocument/2006/relationships/hyperlink" Target="https://uchitel.club/webinars/funkcionalnaya-gramotnost"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hop.prosv.ru/katalog#/orderby=5&amp;sFilters=13!8128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soo.ru/Vneurochnaya_deyatelnost.htm" TargetMode="External"/><Relationship Id="rId2" Type="http://schemas.openxmlformats.org/officeDocument/2006/relationships/hyperlink" Target="https://edsoo.r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4388" y="1447799"/>
            <a:ext cx="8825658" cy="3329581"/>
          </a:xfrm>
        </p:spPr>
        <p:txBody>
          <a:bodyPr>
            <a:normAutofit fontScale="90000"/>
          </a:bodyPr>
          <a:lstStyle/>
          <a:p>
            <a:r>
              <a:rPr lang="ru-RU" dirty="0" smtClean="0"/>
              <a:t>Формирование функциональной грамотности у обучающихся</a:t>
            </a:r>
            <a:endParaRPr lang="ru-RU" dirty="0"/>
          </a:p>
        </p:txBody>
      </p:sp>
      <p:sp>
        <p:nvSpPr>
          <p:cNvPr id="3" name="Подзаголовок 2"/>
          <p:cNvSpPr>
            <a:spLocks noGrp="1"/>
          </p:cNvSpPr>
          <p:nvPr>
            <p:ph type="subTitle" idx="1"/>
          </p:nvPr>
        </p:nvSpPr>
        <p:spPr/>
        <p:txBody>
          <a:bodyPr>
            <a:normAutofit fontScale="85000" lnSpcReduction="10000"/>
          </a:bodyPr>
          <a:lstStyle/>
          <a:p>
            <a:r>
              <a:rPr lang="ru-RU" b="1" dirty="0" smtClean="0">
                <a:solidFill>
                  <a:srgbClr val="FFFF00"/>
                </a:solidFill>
              </a:rPr>
              <a:t>Белоусова Н.М., к.б.н. , </a:t>
            </a:r>
            <a:r>
              <a:rPr lang="ru-RU" b="1" dirty="0" err="1" smtClean="0">
                <a:solidFill>
                  <a:srgbClr val="FFFF00"/>
                </a:solidFill>
              </a:rPr>
              <a:t>гл.специалист</a:t>
            </a:r>
            <a:r>
              <a:rPr lang="ru-RU" b="1" dirty="0" smtClean="0">
                <a:solidFill>
                  <a:srgbClr val="FFFF00"/>
                </a:solidFill>
              </a:rPr>
              <a:t> сектора ЕНО ЦУМ ГАУ ДПО ПК ИРО</a:t>
            </a:r>
          </a:p>
          <a:p>
            <a:r>
              <a:rPr lang="ru-RU" b="1" dirty="0" smtClean="0">
                <a:solidFill>
                  <a:srgbClr val="FFFF00"/>
                </a:solidFill>
              </a:rPr>
              <a:t>2022</a:t>
            </a:r>
            <a:endParaRPr lang="ru-RU" b="1" dirty="0">
              <a:solidFill>
                <a:srgbClr val="FFFF00"/>
              </a:solidFill>
            </a:endParaRPr>
          </a:p>
        </p:txBody>
      </p:sp>
    </p:spTree>
    <p:extLst>
      <p:ext uri="{BB962C8B-B14F-4D97-AF65-F5344CB8AC3E}">
        <p14:creationId xmlns:p14="http://schemas.microsoft.com/office/powerpoint/2010/main" val="317628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курса</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1103312" y="1542198"/>
            <a:ext cx="10197034" cy="4706202"/>
          </a:xfrm>
        </p:spPr>
        <p:txBody>
          <a:bodyPr>
            <a:normAutofit/>
          </a:bodyPr>
          <a:lstStyle/>
          <a:p>
            <a:r>
              <a:rPr lang="ru-RU" sz="2800" b="1" dirty="0">
                <a:solidFill>
                  <a:srgbClr val="FFFF00"/>
                </a:solidFill>
              </a:rPr>
              <a:t>формирование </a:t>
            </a:r>
            <a:r>
              <a:rPr lang="ru-RU" sz="2800" b="1" dirty="0" smtClean="0">
                <a:solidFill>
                  <a:srgbClr val="FFFF00"/>
                </a:solidFill>
              </a:rPr>
              <a:t>функционально </a:t>
            </a:r>
            <a:r>
              <a:rPr lang="ru-RU" sz="2800" b="1" dirty="0">
                <a:solidFill>
                  <a:srgbClr val="FFFF00"/>
                </a:solidFill>
              </a:rPr>
              <a:t>грамотной личности, ее готовности и способности</a:t>
            </a:r>
            <a:br>
              <a:rPr lang="ru-RU" sz="2800" b="1" dirty="0">
                <a:solidFill>
                  <a:srgbClr val="FFFF00"/>
                </a:solidFill>
              </a:rPr>
            </a:br>
            <a:r>
              <a:rPr lang="ru-RU" sz="2800" b="1" dirty="0">
                <a:solidFill>
                  <a:srgbClr val="FFFF00"/>
                </a:solidFill>
              </a:rPr>
              <a:t>«использовать все постоянно приобретаемые в течение </a:t>
            </a:r>
            <a:r>
              <a:rPr lang="ru-RU" sz="2800" b="1" dirty="0" smtClean="0">
                <a:solidFill>
                  <a:srgbClr val="FFFF00"/>
                </a:solidFill>
              </a:rPr>
              <a:t>жизни знания</a:t>
            </a:r>
            <a:r>
              <a:rPr lang="ru-RU" sz="2800" b="1" dirty="0">
                <a:solidFill>
                  <a:srgbClr val="FFFF00"/>
                </a:solidFill>
              </a:rPr>
              <a:t>, умения и навыки для решения максимально широкого</a:t>
            </a:r>
            <a:br>
              <a:rPr lang="ru-RU" sz="2800" b="1" dirty="0">
                <a:solidFill>
                  <a:srgbClr val="FFFF00"/>
                </a:solidFill>
              </a:rPr>
            </a:br>
            <a:r>
              <a:rPr lang="ru-RU" sz="2800" b="1" dirty="0">
                <a:solidFill>
                  <a:srgbClr val="FFFF00"/>
                </a:solidFill>
              </a:rPr>
              <a:t>диапазона жизненных задач в различных сферах </a:t>
            </a:r>
            <a:r>
              <a:rPr lang="ru-RU" sz="2800" b="1" dirty="0" smtClean="0">
                <a:solidFill>
                  <a:srgbClr val="FFFF00"/>
                </a:solidFill>
              </a:rPr>
              <a:t>человеческой деятельности</a:t>
            </a:r>
            <a:r>
              <a:rPr lang="ru-RU" sz="2800" b="1" dirty="0">
                <a:solidFill>
                  <a:srgbClr val="FFFF00"/>
                </a:solidFill>
              </a:rPr>
              <a:t>, общения и социальных отношений»</a:t>
            </a:r>
            <a:br>
              <a:rPr lang="ru-RU" sz="2800" b="1" dirty="0">
                <a:solidFill>
                  <a:srgbClr val="FFFF00"/>
                </a:solidFill>
              </a:rPr>
            </a:br>
            <a:endParaRPr lang="ru-RU" sz="2800" b="1" dirty="0">
              <a:solidFill>
                <a:srgbClr val="FFFF00"/>
              </a:solidFill>
            </a:endParaRPr>
          </a:p>
        </p:txBody>
      </p:sp>
    </p:spTree>
    <p:extLst>
      <p:ext uri="{BB962C8B-B14F-4D97-AF65-F5344CB8AC3E}">
        <p14:creationId xmlns:p14="http://schemas.microsoft.com/office/powerpoint/2010/main" val="112243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2800" b="1" dirty="0"/>
              <a:t>Курс создает условия для формирования </a:t>
            </a:r>
            <a:r>
              <a:rPr lang="ru-RU" sz="2800" b="1" dirty="0" smtClean="0"/>
              <a:t>функциональной грамотности </a:t>
            </a:r>
            <a:r>
              <a:rPr lang="ru-RU" sz="2800" b="1" dirty="0"/>
              <a:t>школьников в деятельности, осуществляемой в</a:t>
            </a:r>
            <a:br>
              <a:rPr lang="ru-RU" sz="2800" b="1" dirty="0"/>
            </a:br>
            <a:r>
              <a:rPr lang="ru-RU" sz="2800" b="1" dirty="0"/>
              <a:t>формах, отличных от урочных </a:t>
            </a:r>
            <a:r>
              <a:rPr lang="ru-RU" sz="2800" dirty="0"/>
              <a:t/>
            </a:r>
            <a:br>
              <a:rPr lang="ru-RU" sz="2800" dirty="0"/>
            </a:br>
            <a:endParaRPr lang="ru-RU" sz="2800" dirty="0"/>
          </a:p>
        </p:txBody>
      </p:sp>
    </p:spTree>
    <p:extLst>
      <p:ext uri="{BB962C8B-B14F-4D97-AF65-F5344CB8AC3E}">
        <p14:creationId xmlns:p14="http://schemas.microsoft.com/office/powerpoint/2010/main" val="68607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Содержание курса</a:t>
            </a:r>
            <a:br>
              <a:rPr lang="ru-RU" dirty="0"/>
            </a:br>
            <a:r>
              <a:rPr lang="ru-RU" dirty="0"/>
              <a:t/>
            </a:r>
            <a:br>
              <a:rPr lang="ru-RU" dirty="0"/>
            </a:br>
            <a:endParaRPr lang="ru-RU" dirty="0"/>
          </a:p>
        </p:txBody>
      </p:sp>
      <p:sp>
        <p:nvSpPr>
          <p:cNvPr id="3" name="Объект 2"/>
          <p:cNvSpPr>
            <a:spLocks noGrp="1"/>
          </p:cNvSpPr>
          <p:nvPr>
            <p:ph idx="1"/>
          </p:nvPr>
        </p:nvSpPr>
        <p:spPr/>
        <p:txBody>
          <a:bodyPr/>
          <a:lstStyle/>
          <a:p>
            <a:r>
              <a:rPr lang="ru-RU" dirty="0"/>
              <a:t>строится по </a:t>
            </a:r>
            <a:r>
              <a:rPr lang="ru-RU" b="1" dirty="0">
                <a:solidFill>
                  <a:srgbClr val="FFFF00"/>
                </a:solidFill>
              </a:rPr>
              <a:t>основным направлениям</a:t>
            </a:r>
            <a:br>
              <a:rPr lang="ru-RU" b="1" dirty="0">
                <a:solidFill>
                  <a:srgbClr val="FFFF00"/>
                </a:solidFill>
              </a:rPr>
            </a:br>
            <a:r>
              <a:rPr lang="ru-RU" b="1" dirty="0">
                <a:solidFill>
                  <a:srgbClr val="FFFF00"/>
                </a:solidFill>
              </a:rPr>
              <a:t>функциональной грамотности </a:t>
            </a:r>
            <a:r>
              <a:rPr lang="ru-RU" b="1" dirty="0" smtClean="0">
                <a:solidFill>
                  <a:srgbClr val="FFFF00"/>
                </a:solidFill>
              </a:rPr>
              <a:t>:</a:t>
            </a:r>
          </a:p>
          <a:p>
            <a:r>
              <a:rPr lang="ru-RU" b="1" dirty="0" smtClean="0"/>
              <a:t>читательской</a:t>
            </a:r>
            <a:r>
              <a:rPr lang="ru-RU" b="1" dirty="0"/>
              <a:t>, </a:t>
            </a:r>
            <a:endParaRPr lang="ru-RU" b="1" dirty="0" smtClean="0"/>
          </a:p>
          <a:p>
            <a:r>
              <a:rPr lang="ru-RU" b="1" dirty="0" smtClean="0"/>
              <a:t>математической,</a:t>
            </a:r>
          </a:p>
          <a:p>
            <a:r>
              <a:rPr lang="ru-RU" b="1" dirty="0" smtClean="0"/>
              <a:t>естественно-научной,</a:t>
            </a:r>
          </a:p>
          <a:p>
            <a:r>
              <a:rPr lang="ru-RU" b="1" dirty="0" smtClean="0"/>
              <a:t> </a:t>
            </a:r>
            <a:r>
              <a:rPr lang="ru-RU" b="1" dirty="0"/>
              <a:t>финансовой, </a:t>
            </a:r>
            <a:endParaRPr lang="ru-RU" b="1" dirty="0" smtClean="0"/>
          </a:p>
          <a:p>
            <a:r>
              <a:rPr lang="ru-RU" b="1" dirty="0" smtClean="0"/>
              <a:t>компетентности </a:t>
            </a:r>
          </a:p>
          <a:p>
            <a:r>
              <a:rPr lang="ru-RU" b="1" dirty="0" smtClean="0"/>
              <a:t>креативному мышлению</a:t>
            </a:r>
            <a:r>
              <a:rPr lang="ru-RU" b="1" dirty="0"/>
              <a:t/>
            </a:r>
            <a:br>
              <a:rPr lang="ru-RU" b="1" dirty="0"/>
            </a:br>
            <a:endParaRPr lang="ru-RU" b="1" dirty="0"/>
          </a:p>
        </p:txBody>
      </p:sp>
    </p:spTree>
    <p:extLst>
      <p:ext uri="{BB962C8B-B14F-4D97-AF65-F5344CB8AC3E}">
        <p14:creationId xmlns:p14="http://schemas.microsoft.com/office/powerpoint/2010/main" val="233732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54842" y="2052918"/>
            <a:ext cx="10945504" cy="4195481"/>
          </a:xfrm>
        </p:spPr>
        <p:txBody>
          <a:bodyPr>
            <a:noAutofit/>
          </a:bodyPr>
          <a:lstStyle/>
          <a:p>
            <a:r>
              <a:rPr lang="ru-RU" sz="2400" b="1" dirty="0"/>
              <a:t>В рамках </a:t>
            </a:r>
            <a:r>
              <a:rPr lang="ru-RU" sz="2400" b="1" dirty="0" smtClean="0"/>
              <a:t>каждого </a:t>
            </a:r>
            <a:r>
              <a:rPr lang="ru-RU" sz="2400" b="1" dirty="0" smtClean="0">
                <a:solidFill>
                  <a:srgbClr val="FF0000"/>
                </a:solidFill>
              </a:rPr>
              <a:t>направления в соответствии с возрастными особенностями и интересами обучающихся</a:t>
            </a:r>
            <a:r>
              <a:rPr lang="ru-RU" sz="2400" b="1" dirty="0" smtClean="0"/>
              <a:t>, </a:t>
            </a:r>
            <a:r>
              <a:rPr lang="ru-RU" sz="2400" b="1" dirty="0"/>
              <a:t>а также спецификой </a:t>
            </a:r>
            <a:r>
              <a:rPr lang="ru-RU" sz="2400" b="1" dirty="0" smtClean="0"/>
              <a:t>распределения</a:t>
            </a:r>
            <a:r>
              <a:rPr lang="ru-RU" sz="2400" b="1" dirty="0"/>
              <a:t/>
            </a:r>
            <a:br>
              <a:rPr lang="ru-RU" sz="2400" b="1" dirty="0"/>
            </a:br>
            <a:r>
              <a:rPr lang="ru-RU" sz="2400" b="1" dirty="0"/>
              <a:t>учебного материала по </a:t>
            </a:r>
            <a:r>
              <a:rPr lang="ru-RU" sz="2400" b="1" dirty="0">
                <a:solidFill>
                  <a:srgbClr val="FFFF00"/>
                </a:solidFill>
              </a:rPr>
              <a:t>классам выделяются ключевые </a:t>
            </a:r>
            <a:r>
              <a:rPr lang="ru-RU" sz="2400" b="1" dirty="0" err="1">
                <a:solidFill>
                  <a:srgbClr val="FFFF00"/>
                </a:solidFill>
              </a:rPr>
              <a:t>пробле</a:t>
            </a:r>
            <a:r>
              <a:rPr lang="ru-RU" sz="2400" b="1" dirty="0">
                <a:solidFill>
                  <a:srgbClr val="FFFF00"/>
                </a:solidFill>
              </a:rPr>
              <a:t>-</a:t>
            </a:r>
            <a:br>
              <a:rPr lang="ru-RU" sz="2400" b="1" dirty="0">
                <a:solidFill>
                  <a:srgbClr val="FFFF00"/>
                </a:solidFill>
              </a:rPr>
            </a:br>
            <a:r>
              <a:rPr lang="ru-RU" sz="2400" b="1" dirty="0">
                <a:solidFill>
                  <a:srgbClr val="FFFF00"/>
                </a:solidFill>
              </a:rPr>
              <a:t>мы и ситуации, рассмотрение и решение которых позволяет</a:t>
            </a:r>
            <a:br>
              <a:rPr lang="ru-RU" sz="2400" b="1" dirty="0">
                <a:solidFill>
                  <a:srgbClr val="FFFF00"/>
                </a:solidFill>
              </a:rPr>
            </a:br>
            <a:r>
              <a:rPr lang="ru-RU" sz="2400" b="1" dirty="0">
                <a:solidFill>
                  <a:srgbClr val="FFFF00"/>
                </a:solidFill>
              </a:rPr>
              <a:t>обеспечить обобщение знаний и опыта, приобретенных на раз-</a:t>
            </a:r>
            <a:br>
              <a:rPr lang="ru-RU" sz="2400" b="1" dirty="0">
                <a:solidFill>
                  <a:srgbClr val="FFFF00"/>
                </a:solidFill>
              </a:rPr>
            </a:br>
            <a:r>
              <a:rPr lang="ru-RU" sz="2400" b="1" dirty="0">
                <a:solidFill>
                  <a:srgbClr val="FFFF00"/>
                </a:solidFill>
              </a:rPr>
              <a:t>личных предметах, для решения жизненных задач, </a:t>
            </a:r>
            <a:r>
              <a:rPr lang="ru-RU" sz="2400" b="1" dirty="0" err="1">
                <a:solidFill>
                  <a:srgbClr val="FFFF00"/>
                </a:solidFill>
              </a:rPr>
              <a:t>формиро</a:t>
            </a:r>
            <a:r>
              <a:rPr lang="ru-RU" sz="2400" b="1" dirty="0">
                <a:solidFill>
                  <a:srgbClr val="FFFF00"/>
                </a:solidFill>
              </a:rPr>
              <a:t>-</a:t>
            </a:r>
            <a:br>
              <a:rPr lang="ru-RU" sz="2400" b="1" dirty="0">
                <a:solidFill>
                  <a:srgbClr val="FFFF00"/>
                </a:solidFill>
              </a:rPr>
            </a:br>
            <a:r>
              <a:rPr lang="ru-RU" sz="2400" b="1" dirty="0" err="1">
                <a:solidFill>
                  <a:srgbClr val="FFFF00"/>
                </a:solidFill>
              </a:rPr>
              <a:t>вание</a:t>
            </a:r>
            <a:r>
              <a:rPr lang="ru-RU" sz="2400" b="1" dirty="0">
                <a:solidFill>
                  <a:srgbClr val="FFFF00"/>
                </a:solidFill>
              </a:rPr>
              <a:t> стратегий работы с информацией, стратегий позитивного</a:t>
            </a:r>
            <a:br>
              <a:rPr lang="ru-RU" sz="2400" b="1" dirty="0">
                <a:solidFill>
                  <a:srgbClr val="FFFF00"/>
                </a:solidFill>
              </a:rPr>
            </a:br>
            <a:r>
              <a:rPr lang="ru-RU" sz="2400" b="1" dirty="0">
                <a:solidFill>
                  <a:srgbClr val="FFFF00"/>
                </a:solidFill>
              </a:rPr>
              <a:t>поведения, развитие критического и креативного мышления </a:t>
            </a:r>
          </a:p>
        </p:txBody>
      </p:sp>
    </p:spTree>
    <p:extLst>
      <p:ext uri="{BB962C8B-B14F-4D97-AF65-F5344CB8AC3E}">
        <p14:creationId xmlns:p14="http://schemas.microsoft.com/office/powerpoint/2010/main" val="139293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558701" cy="1400530"/>
          </a:xfrm>
        </p:spPr>
        <p:txBody>
          <a:bodyPr/>
          <a:lstStyle/>
          <a:p>
            <a:r>
              <a:rPr lang="ru-RU" b="1" dirty="0"/>
              <a:t>ВАРИАНТЫ РЕАЛИЗАЦИИ ПРОГРАММЫ И </a:t>
            </a:r>
            <a:r>
              <a:rPr lang="ru-RU" b="1" dirty="0" smtClean="0"/>
              <a:t>ФОРМЫ ПРОВЕДЕНИЯ </a:t>
            </a:r>
            <a:r>
              <a:rPr lang="ru-RU" b="1" dirty="0"/>
              <a:t>ЗАНЯТИЙ</a:t>
            </a:r>
            <a:r>
              <a:rPr lang="ru-RU" dirty="0"/>
              <a:t/>
            </a:r>
            <a:br>
              <a:rPr lang="ru-RU" dirty="0"/>
            </a:br>
            <a:endParaRPr lang="ru-RU" dirty="0"/>
          </a:p>
        </p:txBody>
      </p:sp>
      <p:sp>
        <p:nvSpPr>
          <p:cNvPr id="3" name="Объект 2"/>
          <p:cNvSpPr>
            <a:spLocks noGrp="1"/>
          </p:cNvSpPr>
          <p:nvPr>
            <p:ph idx="1"/>
          </p:nvPr>
        </p:nvSpPr>
        <p:spPr/>
        <p:txBody>
          <a:bodyPr/>
          <a:lstStyle/>
          <a:p>
            <a:r>
              <a:rPr lang="ru-RU" dirty="0"/>
              <a:t>Программа реализуется в работе с обучающимися 5—9 </a:t>
            </a:r>
            <a:r>
              <a:rPr lang="ru-RU" dirty="0" err="1"/>
              <a:t>клас</a:t>
            </a:r>
            <a:r>
              <a:rPr lang="ru-RU" dirty="0"/>
              <a:t>-</a:t>
            </a:r>
            <a:br>
              <a:rPr lang="ru-RU" dirty="0"/>
            </a:br>
            <a:r>
              <a:rPr lang="ru-RU" dirty="0" smtClean="0"/>
              <a:t>сов</a:t>
            </a:r>
          </a:p>
          <a:p>
            <a:r>
              <a:rPr lang="ru-RU" dirty="0" smtClean="0"/>
              <a:t>Программа </a:t>
            </a:r>
            <a:r>
              <a:rPr lang="ru-RU" dirty="0"/>
              <a:t>курса </a:t>
            </a:r>
            <a:r>
              <a:rPr lang="ru-RU" b="1" dirty="0">
                <a:solidFill>
                  <a:srgbClr val="FFFF00"/>
                </a:solidFill>
              </a:rPr>
              <a:t>рассчитана на пять лет с проведением за-</a:t>
            </a:r>
            <a:br>
              <a:rPr lang="ru-RU" b="1" dirty="0">
                <a:solidFill>
                  <a:srgbClr val="FFFF00"/>
                </a:solidFill>
              </a:rPr>
            </a:br>
            <a:r>
              <a:rPr lang="ru-RU" b="1" dirty="0" err="1">
                <a:solidFill>
                  <a:srgbClr val="FFFF00"/>
                </a:solidFill>
              </a:rPr>
              <a:t>нятий</a:t>
            </a:r>
            <a:r>
              <a:rPr lang="ru-RU" b="1" dirty="0">
                <a:solidFill>
                  <a:srgbClr val="FFFF00"/>
                </a:solidFill>
              </a:rPr>
              <a:t> 1 раз в неделю </a:t>
            </a:r>
            <a:endParaRPr lang="ru-RU" b="1" dirty="0" smtClean="0">
              <a:solidFill>
                <a:srgbClr val="FFFF00"/>
              </a:solidFill>
            </a:endParaRPr>
          </a:p>
          <a:p>
            <a:r>
              <a:rPr lang="ru-RU" dirty="0" smtClean="0"/>
              <a:t>Реализация </a:t>
            </a:r>
            <a:r>
              <a:rPr lang="ru-RU" dirty="0"/>
              <a:t>программы предполагает использование форм</a:t>
            </a:r>
            <a:br>
              <a:rPr lang="ru-RU" dirty="0"/>
            </a:br>
            <a:r>
              <a:rPr lang="ru-RU" dirty="0"/>
              <a:t>работы, которые предусматривают </a:t>
            </a:r>
            <a:r>
              <a:rPr lang="ru-RU" b="1" dirty="0">
                <a:solidFill>
                  <a:srgbClr val="FFFF00"/>
                </a:solidFill>
              </a:rPr>
              <a:t>активность и </a:t>
            </a:r>
            <a:r>
              <a:rPr lang="ru-RU" b="1" dirty="0" err="1">
                <a:solidFill>
                  <a:srgbClr val="FFFF00"/>
                </a:solidFill>
              </a:rPr>
              <a:t>самостоятель</a:t>
            </a:r>
            <a:r>
              <a:rPr lang="ru-RU" b="1" dirty="0">
                <a:solidFill>
                  <a:srgbClr val="FFFF00"/>
                </a:solidFill>
              </a:rPr>
              <a:t>-</a:t>
            </a:r>
            <a:br>
              <a:rPr lang="ru-RU" b="1" dirty="0">
                <a:solidFill>
                  <a:srgbClr val="FFFF00"/>
                </a:solidFill>
              </a:rPr>
            </a:br>
            <a:r>
              <a:rPr lang="ru-RU" b="1" dirty="0" err="1">
                <a:solidFill>
                  <a:srgbClr val="FFFF00"/>
                </a:solidFill>
              </a:rPr>
              <a:t>ность</a:t>
            </a:r>
            <a:r>
              <a:rPr lang="ru-RU" b="1" dirty="0">
                <a:solidFill>
                  <a:srgbClr val="FFFF00"/>
                </a:solidFill>
              </a:rPr>
              <a:t> обучающихся, сочетание индивидуальной и групповой</a:t>
            </a:r>
            <a:br>
              <a:rPr lang="ru-RU" b="1" dirty="0">
                <a:solidFill>
                  <a:srgbClr val="FFFF00"/>
                </a:solidFill>
              </a:rPr>
            </a:br>
            <a:r>
              <a:rPr lang="ru-RU" b="1" dirty="0">
                <a:solidFill>
                  <a:srgbClr val="FFFF00"/>
                </a:solidFill>
              </a:rPr>
              <a:t>работы, проектную и исследовательскую деятельность, дело-</a:t>
            </a:r>
            <a:br>
              <a:rPr lang="ru-RU" b="1" dirty="0">
                <a:solidFill>
                  <a:srgbClr val="FFFF00"/>
                </a:solidFill>
              </a:rPr>
            </a:br>
            <a:r>
              <a:rPr lang="ru-RU" b="1" dirty="0">
                <a:solidFill>
                  <a:srgbClr val="FFFF00"/>
                </a:solidFill>
              </a:rPr>
              <a:t>вые игры, организацию социальных практик </a:t>
            </a:r>
            <a:r>
              <a:rPr lang="ru-RU" dirty="0"/>
              <a:t/>
            </a:r>
            <a:br>
              <a:rPr lang="ru-RU" dirty="0"/>
            </a:br>
            <a:endParaRPr lang="ru-RU" dirty="0"/>
          </a:p>
        </p:txBody>
      </p:sp>
    </p:spTree>
    <p:extLst>
      <p:ext uri="{BB962C8B-B14F-4D97-AF65-F5344CB8AC3E}">
        <p14:creationId xmlns:p14="http://schemas.microsoft.com/office/powerpoint/2010/main" val="136872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35" y="452718"/>
            <a:ext cx="10822674" cy="1400530"/>
          </a:xfrm>
        </p:spPr>
        <p:txBody>
          <a:bodyPr/>
          <a:lstStyle/>
          <a:p>
            <a:r>
              <a:rPr lang="ru-RU" dirty="0"/>
              <a:t>Методическим обеспечением курса являются </a:t>
            </a:r>
          </a:p>
        </p:txBody>
      </p:sp>
      <p:sp>
        <p:nvSpPr>
          <p:cNvPr id="3" name="Объект 2"/>
          <p:cNvSpPr>
            <a:spLocks noGrp="1"/>
          </p:cNvSpPr>
          <p:nvPr>
            <p:ph idx="1"/>
          </p:nvPr>
        </p:nvSpPr>
        <p:spPr>
          <a:xfrm>
            <a:off x="409433" y="2052918"/>
            <a:ext cx="11395879" cy="4195481"/>
          </a:xfrm>
        </p:spPr>
        <p:txBody>
          <a:bodyPr>
            <a:normAutofit fontScale="92500" lnSpcReduction="10000"/>
          </a:bodyPr>
          <a:lstStyle/>
          <a:p>
            <a:r>
              <a:rPr lang="ru-RU" b="1" dirty="0" smtClean="0">
                <a:solidFill>
                  <a:srgbClr val="FFFF00"/>
                </a:solidFill>
              </a:rPr>
              <a:t>задания разработанного </a:t>
            </a:r>
            <a:r>
              <a:rPr lang="ru-RU" b="1" dirty="0">
                <a:solidFill>
                  <a:srgbClr val="FFFF00"/>
                </a:solidFill>
              </a:rPr>
              <a:t>банка для формирования и оценки </a:t>
            </a:r>
            <a:r>
              <a:rPr lang="ru-RU" b="1" dirty="0" smtClean="0">
                <a:solidFill>
                  <a:srgbClr val="FFFF00"/>
                </a:solidFill>
              </a:rPr>
              <a:t>функциональной грамотности</a:t>
            </a:r>
            <a:r>
              <a:rPr lang="ru-RU" b="1" dirty="0">
                <a:solidFill>
                  <a:srgbClr val="FFFF00"/>
                </a:solidFill>
              </a:rPr>
              <a:t>, размещенные на портале Российской </a:t>
            </a:r>
            <a:r>
              <a:rPr lang="ru-RU" b="1" dirty="0" smtClean="0">
                <a:solidFill>
                  <a:srgbClr val="FFFF00"/>
                </a:solidFill>
              </a:rPr>
              <a:t>электронной школы </a:t>
            </a:r>
            <a:r>
              <a:rPr lang="ru-RU" b="1" dirty="0">
                <a:solidFill>
                  <a:srgbClr val="FFFF00"/>
                </a:solidFill>
              </a:rPr>
              <a:t>(РЭШ, https://fg .</a:t>
            </a:r>
            <a:r>
              <a:rPr lang="ru-RU" b="1" dirty="0" err="1">
                <a:solidFill>
                  <a:srgbClr val="FFFF00"/>
                </a:solidFill>
              </a:rPr>
              <a:t>esh</a:t>
            </a:r>
            <a:r>
              <a:rPr lang="ru-RU" b="1" dirty="0">
                <a:solidFill>
                  <a:srgbClr val="FFFF00"/>
                </a:solidFill>
              </a:rPr>
              <a:t> .</a:t>
            </a:r>
            <a:r>
              <a:rPr lang="ru-RU" b="1" dirty="0" err="1">
                <a:solidFill>
                  <a:srgbClr val="FFFF00"/>
                </a:solidFill>
              </a:rPr>
              <a:t>du</a:t>
            </a:r>
            <a:r>
              <a:rPr lang="ru-RU" b="1" dirty="0">
                <a:solidFill>
                  <a:srgbClr val="FFFF00"/>
                </a:solidFill>
              </a:rPr>
              <a:t> .u/), </a:t>
            </a:r>
            <a:endParaRPr lang="ru-RU" b="1" dirty="0" smtClean="0">
              <a:solidFill>
                <a:srgbClr val="FFFF00"/>
              </a:solidFill>
            </a:endParaRPr>
          </a:p>
          <a:p>
            <a:r>
              <a:rPr lang="ru-RU" b="1" dirty="0" smtClean="0">
                <a:solidFill>
                  <a:srgbClr val="FFFF00"/>
                </a:solidFill>
              </a:rPr>
              <a:t>портале </a:t>
            </a:r>
            <a:r>
              <a:rPr lang="ru-RU" b="1" dirty="0">
                <a:solidFill>
                  <a:srgbClr val="FFFF00"/>
                </a:solidFill>
              </a:rPr>
              <a:t>ФГБНУ </a:t>
            </a:r>
            <a:r>
              <a:rPr lang="ru-RU" b="1" dirty="0" smtClean="0">
                <a:solidFill>
                  <a:srgbClr val="FFFF00"/>
                </a:solidFill>
              </a:rPr>
              <a:t>ИСРО РАО </a:t>
            </a:r>
            <a:r>
              <a:rPr lang="ru-RU" b="1" dirty="0">
                <a:solidFill>
                  <a:srgbClr val="FFFF00"/>
                </a:solidFill>
              </a:rPr>
              <a:t>(http://skiv .</a:t>
            </a:r>
            <a:r>
              <a:rPr lang="ru-RU" b="1" dirty="0" err="1">
                <a:solidFill>
                  <a:srgbClr val="FFFF00"/>
                </a:solidFill>
              </a:rPr>
              <a:t>nstrao</a:t>
            </a:r>
            <a:r>
              <a:rPr lang="ru-RU" b="1" dirty="0">
                <a:solidFill>
                  <a:srgbClr val="FFFF00"/>
                </a:solidFill>
              </a:rPr>
              <a:t> .u</a:t>
            </a:r>
            <a:r>
              <a:rPr lang="ru-RU" b="1" dirty="0" smtClean="0">
                <a:solidFill>
                  <a:srgbClr val="FFFF00"/>
                </a:solidFill>
              </a:rPr>
              <a:t>/),</a:t>
            </a:r>
          </a:p>
          <a:p>
            <a:r>
              <a:rPr lang="ru-RU" b="1" dirty="0" smtClean="0">
                <a:solidFill>
                  <a:srgbClr val="FFFF00"/>
                </a:solidFill>
              </a:rPr>
              <a:t> </a:t>
            </a:r>
            <a:r>
              <a:rPr lang="ru-RU" b="1" dirty="0">
                <a:solidFill>
                  <a:srgbClr val="FFFF00"/>
                </a:solidFill>
              </a:rPr>
              <a:t>электронном </a:t>
            </a:r>
            <a:r>
              <a:rPr lang="ru-RU" b="1" dirty="0" smtClean="0">
                <a:solidFill>
                  <a:srgbClr val="FFFF00"/>
                </a:solidFill>
              </a:rPr>
              <a:t>образовательном ресурсе </a:t>
            </a:r>
            <a:r>
              <a:rPr lang="ru-RU" b="1" dirty="0">
                <a:solidFill>
                  <a:srgbClr val="FFFF00"/>
                </a:solidFill>
              </a:rPr>
              <a:t>издательства «Просвещение» (https://media .</a:t>
            </a:r>
            <a:r>
              <a:rPr lang="ru-RU" b="1" dirty="0" err="1">
                <a:solidFill>
                  <a:srgbClr val="FFFF00"/>
                </a:solidFill>
              </a:rPr>
              <a:t>rosv</a:t>
            </a:r>
            <a:r>
              <a:rPr lang="ru-RU" b="1" dirty="0">
                <a:solidFill>
                  <a:srgbClr val="FFFF00"/>
                </a:solidFill>
              </a:rPr>
              <a:t> .</a:t>
            </a:r>
            <a:r>
              <a:rPr lang="ru-RU" b="1" dirty="0" smtClean="0">
                <a:solidFill>
                  <a:srgbClr val="FFFF00"/>
                </a:solidFill>
              </a:rPr>
              <a:t>u/</a:t>
            </a:r>
            <a:r>
              <a:rPr lang="ru-RU" b="1" dirty="0" err="1" smtClean="0">
                <a:solidFill>
                  <a:srgbClr val="FFFF00"/>
                </a:solidFill>
              </a:rPr>
              <a:t>func</a:t>
            </a:r>
            <a:r>
              <a:rPr lang="ru-RU" b="1" dirty="0">
                <a:solidFill>
                  <a:srgbClr val="FFFF00"/>
                </a:solidFill>
              </a:rPr>
              <a:t>/), </a:t>
            </a:r>
            <a:endParaRPr lang="ru-RU" b="1" dirty="0" smtClean="0">
              <a:solidFill>
                <a:srgbClr val="FFFF00"/>
              </a:solidFill>
            </a:endParaRPr>
          </a:p>
          <a:p>
            <a:r>
              <a:rPr lang="ru-RU" b="1" dirty="0" smtClean="0">
                <a:solidFill>
                  <a:srgbClr val="FFFF00"/>
                </a:solidFill>
              </a:rPr>
              <a:t>материалы </a:t>
            </a:r>
            <a:r>
              <a:rPr lang="ru-RU" b="1" dirty="0">
                <a:solidFill>
                  <a:srgbClr val="FFFF00"/>
                </a:solidFill>
              </a:rPr>
              <a:t>из пособий «Функциональная грамотность </a:t>
            </a:r>
            <a:br>
              <a:rPr lang="ru-RU" b="1" dirty="0">
                <a:solidFill>
                  <a:srgbClr val="FFFF00"/>
                </a:solidFill>
              </a:rPr>
            </a:br>
            <a:r>
              <a:rPr lang="ru-RU" b="1" dirty="0">
                <a:solidFill>
                  <a:srgbClr val="FFFF00"/>
                </a:solidFill>
              </a:rPr>
              <a:t>Учимся для жизни» (17 сборников) издательства «</a:t>
            </a:r>
            <a:r>
              <a:rPr lang="ru-RU" b="1" dirty="0" smtClean="0">
                <a:solidFill>
                  <a:srgbClr val="FFFF00"/>
                </a:solidFill>
              </a:rPr>
              <a:t>Просвеще</a:t>
            </a:r>
            <a:r>
              <a:rPr lang="ru-RU" b="1" dirty="0">
                <a:solidFill>
                  <a:srgbClr val="FFFF00"/>
                </a:solidFill>
              </a:rPr>
              <a:t>ние», а также разрабатываемые методические материалы в</a:t>
            </a:r>
            <a:br>
              <a:rPr lang="ru-RU" b="1" dirty="0">
                <a:solidFill>
                  <a:srgbClr val="FFFF00"/>
                </a:solidFill>
              </a:rPr>
            </a:br>
            <a:r>
              <a:rPr lang="ru-RU" b="1" dirty="0">
                <a:solidFill>
                  <a:srgbClr val="FFFF00"/>
                </a:solidFill>
              </a:rPr>
              <a:t>помощь учителям, помогающие грамотно организовать работу</a:t>
            </a:r>
            <a:br>
              <a:rPr lang="ru-RU" b="1" dirty="0">
                <a:solidFill>
                  <a:srgbClr val="FFFF00"/>
                </a:solidFill>
              </a:rPr>
            </a:br>
            <a:r>
              <a:rPr lang="ru-RU" b="1" dirty="0">
                <a:solidFill>
                  <a:srgbClr val="FFFF00"/>
                </a:solidFill>
              </a:rPr>
              <a:t>всего коллектива школьников, а также их индивидуальную и</a:t>
            </a:r>
            <a:br>
              <a:rPr lang="ru-RU" b="1" dirty="0">
                <a:solidFill>
                  <a:srgbClr val="FFFF00"/>
                </a:solidFill>
              </a:rPr>
            </a:br>
            <a:r>
              <a:rPr lang="ru-RU" b="1" dirty="0">
                <a:solidFill>
                  <a:srgbClr val="FFFF00"/>
                </a:solidFill>
              </a:rPr>
              <a:t>групповую работу </a:t>
            </a:r>
            <a:br>
              <a:rPr lang="ru-RU" b="1" dirty="0">
                <a:solidFill>
                  <a:srgbClr val="FFFF00"/>
                </a:solidFill>
              </a:rPr>
            </a:br>
            <a:endParaRPr lang="ru-RU" b="1" dirty="0">
              <a:solidFill>
                <a:srgbClr val="FFFF00"/>
              </a:solidFill>
            </a:endParaRPr>
          </a:p>
        </p:txBody>
      </p:sp>
    </p:spTree>
    <p:extLst>
      <p:ext uri="{BB962C8B-B14F-4D97-AF65-F5344CB8AC3E}">
        <p14:creationId xmlns:p14="http://schemas.microsoft.com/office/powerpoint/2010/main" val="3675222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solidFill>
                  <a:srgbClr val="FFFF00"/>
                </a:solidFill>
              </a:rPr>
              <a:t>СОДЕРЖАНИЕ КУРСА</a:t>
            </a:r>
            <a:r>
              <a:rPr lang="ru-RU" dirty="0"/>
              <a:t/>
            </a:r>
            <a:br>
              <a:rPr lang="ru-RU" dirty="0"/>
            </a:br>
            <a:r>
              <a:rPr lang="ru-RU" dirty="0"/>
              <a:t/>
            </a:r>
            <a:br>
              <a:rPr lang="ru-RU" dirty="0"/>
            </a:b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404882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5660" y="452718"/>
            <a:ext cx="11436823" cy="1400530"/>
          </a:xfrm>
        </p:spPr>
        <p:txBody>
          <a:bodyPr/>
          <a:lstStyle/>
          <a:p>
            <a:r>
              <a:rPr lang="ru-RU" sz="3600" dirty="0"/>
              <a:t>Содержание курса внеурочной деятельности «</a:t>
            </a:r>
            <a:r>
              <a:rPr lang="ru-RU" sz="3600" dirty="0" smtClean="0"/>
              <a:t>Функциональная </a:t>
            </a:r>
            <a:r>
              <a:rPr lang="ru-RU" sz="3600" dirty="0"/>
              <a:t>грамотность: учимся для жизни» </a:t>
            </a:r>
          </a:p>
        </p:txBody>
      </p:sp>
      <p:sp>
        <p:nvSpPr>
          <p:cNvPr id="5" name="Объект 4"/>
          <p:cNvSpPr>
            <a:spLocks noGrp="1"/>
          </p:cNvSpPr>
          <p:nvPr>
            <p:ph idx="1"/>
          </p:nvPr>
        </p:nvSpPr>
        <p:spPr/>
        <p:txBody>
          <a:bodyPr/>
          <a:lstStyle/>
          <a:p>
            <a:endParaRPr lang="ru-RU" dirty="0" smtClean="0"/>
          </a:p>
          <a:p>
            <a:pPr marL="0" indent="0">
              <a:buNone/>
            </a:pPr>
            <a:r>
              <a:rPr lang="ru-RU" dirty="0" smtClean="0"/>
              <a:t>представлено </a:t>
            </a:r>
            <a:r>
              <a:rPr lang="ru-RU" dirty="0"/>
              <a:t>шестью </a:t>
            </a:r>
            <a:r>
              <a:rPr lang="ru-RU" dirty="0" smtClean="0"/>
              <a:t>модулями</a:t>
            </a:r>
            <a:r>
              <a:rPr lang="ru-RU" dirty="0"/>
              <a:t>, в число которых </a:t>
            </a:r>
            <a:r>
              <a:rPr lang="ru-RU" dirty="0" smtClean="0"/>
              <a:t>входят:</a:t>
            </a:r>
          </a:p>
          <a:p>
            <a:r>
              <a:rPr lang="ru-RU" b="1" dirty="0" smtClean="0">
                <a:solidFill>
                  <a:srgbClr val="FFFF00"/>
                </a:solidFill>
              </a:rPr>
              <a:t>читательская </a:t>
            </a:r>
            <a:r>
              <a:rPr lang="ru-RU" b="1" dirty="0">
                <a:solidFill>
                  <a:srgbClr val="FFFF00"/>
                </a:solidFill>
              </a:rPr>
              <a:t>грамотность, </a:t>
            </a:r>
            <a:endParaRPr lang="ru-RU" b="1" dirty="0" smtClean="0">
              <a:solidFill>
                <a:srgbClr val="FFFF00"/>
              </a:solidFill>
            </a:endParaRPr>
          </a:p>
          <a:p>
            <a:r>
              <a:rPr lang="ru-RU" b="1" dirty="0" smtClean="0">
                <a:solidFill>
                  <a:srgbClr val="FFFF00"/>
                </a:solidFill>
              </a:rPr>
              <a:t>математическая </a:t>
            </a:r>
            <a:r>
              <a:rPr lang="ru-RU" b="1" dirty="0">
                <a:solidFill>
                  <a:srgbClr val="FFFF00"/>
                </a:solidFill>
              </a:rPr>
              <a:t>грамотность</a:t>
            </a:r>
            <a:r>
              <a:rPr lang="ru-RU" b="1" dirty="0" smtClean="0">
                <a:solidFill>
                  <a:srgbClr val="FFFF00"/>
                </a:solidFill>
              </a:rPr>
              <a:t>,</a:t>
            </a:r>
          </a:p>
          <a:p>
            <a:r>
              <a:rPr lang="ru-RU" b="1" dirty="0" smtClean="0">
                <a:solidFill>
                  <a:srgbClr val="FFFF00"/>
                </a:solidFill>
              </a:rPr>
              <a:t> </a:t>
            </a:r>
            <a:r>
              <a:rPr lang="ru-RU" b="1" dirty="0">
                <a:solidFill>
                  <a:srgbClr val="FFFF00"/>
                </a:solidFill>
              </a:rPr>
              <a:t>естественно-научная грамотность</a:t>
            </a:r>
            <a:r>
              <a:rPr lang="ru-RU" b="1" dirty="0" smtClean="0">
                <a:solidFill>
                  <a:srgbClr val="FFFF00"/>
                </a:solidFill>
              </a:rPr>
              <a:t>,</a:t>
            </a:r>
          </a:p>
          <a:p>
            <a:r>
              <a:rPr lang="ru-RU" b="1" dirty="0" smtClean="0">
                <a:solidFill>
                  <a:srgbClr val="FFFF00"/>
                </a:solidFill>
              </a:rPr>
              <a:t>финансовая </a:t>
            </a:r>
            <a:r>
              <a:rPr lang="ru-RU" b="1" dirty="0">
                <a:solidFill>
                  <a:srgbClr val="FFFF00"/>
                </a:solidFill>
              </a:rPr>
              <a:t>грамотность</a:t>
            </a:r>
            <a:r>
              <a:rPr lang="ru-RU" b="1" dirty="0" smtClean="0">
                <a:solidFill>
                  <a:srgbClr val="FFFF00"/>
                </a:solidFill>
              </a:rPr>
              <a:t>,</a:t>
            </a:r>
          </a:p>
          <a:p>
            <a:r>
              <a:rPr lang="ru-RU" b="1" dirty="0" smtClean="0">
                <a:solidFill>
                  <a:srgbClr val="FFFF00"/>
                </a:solidFill>
              </a:rPr>
              <a:t> </a:t>
            </a:r>
            <a:r>
              <a:rPr lang="ru-RU" b="1" dirty="0">
                <a:solidFill>
                  <a:srgbClr val="FFFF00"/>
                </a:solidFill>
              </a:rPr>
              <a:t>глобальные компетенции </a:t>
            </a:r>
            <a:endParaRPr lang="ru-RU" b="1" dirty="0" smtClean="0">
              <a:solidFill>
                <a:srgbClr val="FFFF00"/>
              </a:solidFill>
            </a:endParaRPr>
          </a:p>
          <a:p>
            <a:r>
              <a:rPr lang="ru-RU" b="1" dirty="0" smtClean="0">
                <a:solidFill>
                  <a:srgbClr val="FFFF00"/>
                </a:solidFill>
              </a:rPr>
              <a:t>креативное </a:t>
            </a:r>
            <a:r>
              <a:rPr lang="ru-RU" b="1" dirty="0">
                <a:solidFill>
                  <a:srgbClr val="FFFF00"/>
                </a:solidFill>
              </a:rPr>
              <a:t>мышление </a:t>
            </a:r>
            <a:br>
              <a:rPr lang="ru-RU" b="1" dirty="0">
                <a:solidFill>
                  <a:srgbClr val="FFFF00"/>
                </a:solidFill>
              </a:rPr>
            </a:br>
            <a:endParaRPr lang="ru-RU" b="1" dirty="0">
              <a:solidFill>
                <a:srgbClr val="FFFF00"/>
              </a:solidFill>
            </a:endParaRPr>
          </a:p>
        </p:txBody>
      </p:sp>
    </p:spTree>
    <p:extLst>
      <p:ext uri="{BB962C8B-B14F-4D97-AF65-F5344CB8AC3E}">
        <p14:creationId xmlns:p14="http://schemas.microsoft.com/office/powerpoint/2010/main" val="255000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Читательская грамотность</a:t>
            </a:r>
            <a:br>
              <a:rPr lang="ru-RU" dirty="0"/>
            </a:br>
            <a:r>
              <a:rPr lang="ru-RU" dirty="0"/>
              <a:t/>
            </a:r>
            <a:br>
              <a:rPr lang="ru-RU" dirty="0"/>
            </a:br>
            <a:endParaRPr lang="ru-RU" dirty="0"/>
          </a:p>
        </p:txBody>
      </p:sp>
      <p:sp>
        <p:nvSpPr>
          <p:cNvPr id="3" name="Объект 2"/>
          <p:cNvSpPr>
            <a:spLocks noGrp="1"/>
          </p:cNvSpPr>
          <p:nvPr>
            <p:ph idx="1"/>
          </p:nvPr>
        </p:nvSpPr>
        <p:spPr/>
        <p:txBody>
          <a:bodyPr/>
          <a:lstStyle/>
          <a:p>
            <a:r>
              <a:rPr lang="ru-RU" dirty="0"/>
              <a:t>«Читательская грамотность – способность человека пони-</a:t>
            </a:r>
            <a:br>
              <a:rPr lang="ru-RU" dirty="0"/>
            </a:br>
            <a:r>
              <a:rPr lang="ru-RU" dirty="0"/>
              <a:t>мать, использовать, оценивать тексты, размышлять о них и</a:t>
            </a:r>
            <a:br>
              <a:rPr lang="ru-RU" dirty="0"/>
            </a:br>
            <a:r>
              <a:rPr lang="ru-RU" dirty="0"/>
              <a:t>заниматься чтением для того, чтобы достигать своих целей,</a:t>
            </a:r>
            <a:br>
              <a:rPr lang="ru-RU" dirty="0"/>
            </a:br>
            <a:r>
              <a:rPr lang="ru-RU" b="1" dirty="0">
                <a:solidFill>
                  <a:srgbClr val="FFFF00"/>
                </a:solidFill>
              </a:rPr>
              <a:t>расширять свои знания и возможности, участвовать в </a:t>
            </a:r>
            <a:r>
              <a:rPr lang="ru-RU" b="1" dirty="0" err="1">
                <a:solidFill>
                  <a:srgbClr val="FFFF00"/>
                </a:solidFill>
              </a:rPr>
              <a:t>соци</a:t>
            </a:r>
            <a:r>
              <a:rPr lang="ru-RU" b="1" dirty="0">
                <a:solidFill>
                  <a:srgbClr val="FFFF00"/>
                </a:solidFill>
              </a:rPr>
              <a:t>-</a:t>
            </a:r>
            <a:br>
              <a:rPr lang="ru-RU" b="1" dirty="0">
                <a:solidFill>
                  <a:srgbClr val="FFFF00"/>
                </a:solidFill>
              </a:rPr>
            </a:br>
            <a:r>
              <a:rPr lang="ru-RU" b="1" dirty="0" err="1">
                <a:solidFill>
                  <a:srgbClr val="FFFF00"/>
                </a:solidFill>
              </a:rPr>
              <a:t>альной</a:t>
            </a:r>
            <a:r>
              <a:rPr lang="ru-RU" b="1" dirty="0">
                <a:solidFill>
                  <a:srgbClr val="FFFF00"/>
                </a:solidFill>
              </a:rPr>
              <a:t> жизни»</a:t>
            </a:r>
            <a:br>
              <a:rPr lang="ru-RU" b="1" dirty="0">
                <a:solidFill>
                  <a:srgbClr val="FFFF00"/>
                </a:solidFill>
              </a:rPr>
            </a:br>
            <a:endParaRPr lang="ru-RU" b="1" dirty="0">
              <a:solidFill>
                <a:srgbClr val="FFFF00"/>
              </a:solidFill>
            </a:endParaRPr>
          </a:p>
        </p:txBody>
      </p:sp>
    </p:spTree>
    <p:extLst>
      <p:ext uri="{BB962C8B-B14F-4D97-AF65-F5344CB8AC3E}">
        <p14:creationId xmlns:p14="http://schemas.microsoft.com/office/powerpoint/2010/main" val="305989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Читательская грамотность</a:t>
            </a:r>
            <a:br>
              <a:rPr lang="ru-RU" dirty="0"/>
            </a:b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ru-RU" dirty="0"/>
              <a:t>Читательская грамотность – основа формирования </a:t>
            </a:r>
            <a:r>
              <a:rPr lang="ru-RU" dirty="0" err="1"/>
              <a:t>функци</a:t>
            </a:r>
            <a:r>
              <a:rPr lang="ru-RU" dirty="0"/>
              <a:t>-</a:t>
            </a:r>
            <a:br>
              <a:rPr lang="ru-RU" dirty="0"/>
            </a:br>
            <a:r>
              <a:rPr lang="ru-RU" dirty="0" err="1"/>
              <a:t>ональной</a:t>
            </a:r>
            <a:r>
              <a:rPr lang="ru-RU" dirty="0"/>
              <a:t> грамотности в целом </a:t>
            </a:r>
            <a:endParaRPr lang="ru-RU" dirty="0" smtClean="0"/>
          </a:p>
          <a:p>
            <a:r>
              <a:rPr lang="ru-RU" dirty="0" smtClean="0"/>
              <a:t>Особенность </a:t>
            </a:r>
            <a:r>
              <a:rPr lang="ru-RU" dirty="0"/>
              <a:t>этого направления</a:t>
            </a:r>
            <a:br>
              <a:rPr lang="ru-RU" dirty="0"/>
            </a:br>
            <a:r>
              <a:rPr lang="ru-RU" dirty="0"/>
              <a:t>в том, что читательская грамотность формируется средствами</a:t>
            </a:r>
            <a:br>
              <a:rPr lang="ru-RU" dirty="0"/>
            </a:br>
            <a:r>
              <a:rPr lang="ru-RU" dirty="0"/>
              <a:t>разных учебных предметов и разными форматами внеурочной</a:t>
            </a:r>
            <a:br>
              <a:rPr lang="ru-RU" dirty="0"/>
            </a:br>
            <a:r>
              <a:rPr lang="ru-RU" dirty="0"/>
              <a:t>деятельности </a:t>
            </a:r>
            <a:endParaRPr lang="ru-RU" dirty="0" smtClean="0"/>
          </a:p>
          <a:p>
            <a:r>
              <a:rPr lang="ru-RU" dirty="0" smtClean="0"/>
              <a:t>Модуль </a:t>
            </a:r>
            <a:r>
              <a:rPr lang="ru-RU" dirty="0"/>
              <a:t>«Читательская грамотность» в рамках</a:t>
            </a:r>
            <a:br>
              <a:rPr lang="ru-RU" dirty="0"/>
            </a:br>
            <a:r>
              <a:rPr lang="ru-RU" dirty="0"/>
              <a:t>курса предусматривает работу с текстами разных форматов</a:t>
            </a:r>
            <a:br>
              <a:rPr lang="ru-RU" dirty="0"/>
            </a:br>
            <a:r>
              <a:rPr lang="ru-RU" dirty="0"/>
              <a:t>(сплошными, </a:t>
            </a:r>
            <a:r>
              <a:rPr lang="ru-RU" dirty="0" err="1"/>
              <a:t>несплошными</a:t>
            </a:r>
            <a:r>
              <a:rPr lang="ru-RU" dirty="0"/>
              <a:t>, множественными), нацелен на</a:t>
            </a:r>
            <a:br>
              <a:rPr lang="ru-RU" dirty="0"/>
            </a:br>
            <a:r>
              <a:rPr lang="ru-RU" dirty="0"/>
              <a:t>обучение приемам поиска и выявления явной и скрытой, фак-</a:t>
            </a:r>
            <a:br>
              <a:rPr lang="ru-RU" dirty="0"/>
            </a:br>
            <a:r>
              <a:rPr lang="ru-RU" dirty="0" err="1"/>
              <a:t>тологической</a:t>
            </a:r>
            <a:r>
              <a:rPr lang="ru-RU" dirty="0"/>
              <a:t> и концептуальной, главной и второстепенной</a:t>
            </a:r>
            <a:br>
              <a:rPr lang="ru-RU" dirty="0"/>
            </a:br>
            <a:r>
              <a:rPr lang="ru-RU" dirty="0"/>
              <a:t>информации, приемам соотнесения графической и текстовой</a:t>
            </a:r>
            <a:br>
              <a:rPr lang="ru-RU" dirty="0"/>
            </a:br>
            <a:r>
              <a:rPr lang="ru-RU" dirty="0"/>
              <a:t>информации, приемам различения факта и мнения, </a:t>
            </a:r>
            <a:r>
              <a:rPr lang="ru-RU" dirty="0" smtClean="0"/>
              <a:t>содержащихся   в тексте</a:t>
            </a:r>
            <a:r>
              <a:rPr lang="ru-RU" dirty="0"/>
              <a:t/>
            </a:r>
            <a:br>
              <a:rPr lang="ru-RU" dirty="0"/>
            </a:br>
            <a:endParaRPr lang="ru-RU" dirty="0"/>
          </a:p>
        </p:txBody>
      </p:sp>
    </p:spTree>
    <p:extLst>
      <p:ext uri="{BB962C8B-B14F-4D97-AF65-F5344CB8AC3E}">
        <p14:creationId xmlns:p14="http://schemas.microsoft.com/office/powerpoint/2010/main" val="395888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Банк заданий </a:t>
            </a:r>
            <a:endParaRPr lang="ru-RU" dirty="0"/>
          </a:p>
        </p:txBody>
      </p:sp>
      <p:sp>
        <p:nvSpPr>
          <p:cNvPr id="3" name="Объект 2"/>
          <p:cNvSpPr>
            <a:spLocks noGrp="1"/>
          </p:cNvSpPr>
          <p:nvPr>
            <p:ph idx="1"/>
          </p:nvPr>
        </p:nvSpPr>
        <p:spPr/>
        <p:txBody>
          <a:bodyPr/>
          <a:lstStyle/>
          <a:p>
            <a:r>
              <a:rPr lang="en-US" dirty="0">
                <a:hlinkClick r:id="rId2"/>
              </a:rPr>
              <a:t>https://media.prosv.ru/fg</a:t>
            </a:r>
            <a:r>
              <a:rPr lang="en-US" dirty="0" smtClean="0">
                <a:hlinkClick r:id="rId2"/>
              </a:rPr>
              <a:t>/</a:t>
            </a:r>
            <a:r>
              <a:rPr lang="ru-RU" dirty="0" smtClean="0"/>
              <a:t> - </a:t>
            </a:r>
            <a:r>
              <a:rPr lang="ru-RU" dirty="0"/>
              <a:t>Цифровой сервис для формирования и развития функциональной грамотности учеников 5-9 </a:t>
            </a:r>
            <a:r>
              <a:rPr lang="ru-RU" dirty="0" smtClean="0"/>
              <a:t>классов</a:t>
            </a:r>
          </a:p>
          <a:p>
            <a:r>
              <a:rPr lang="ru-RU" dirty="0"/>
              <a:t>Цифровой сервис содержит комплексные задания по пяти компонентам функциональной </a:t>
            </a:r>
            <a:r>
              <a:rPr lang="ru-RU" dirty="0" smtClean="0"/>
              <a:t>грамотности</a:t>
            </a:r>
          </a:p>
          <a:p>
            <a:r>
              <a:rPr lang="ru-RU" dirty="0"/>
              <a:t>Каждое комплексное задание подкреплено дидактической карточкой для учителя</a:t>
            </a:r>
          </a:p>
          <a:p>
            <a:r>
              <a:rPr lang="ru-RU" dirty="0"/>
              <a:t>Методические комментарии по оцениванию ответов</a:t>
            </a:r>
          </a:p>
          <a:p>
            <a:r>
              <a:rPr lang="ru-RU" dirty="0"/>
              <a:t>Рекомендации по использованию задания на уроках</a:t>
            </a:r>
          </a:p>
          <a:p>
            <a:endParaRPr lang="ru-RU" dirty="0"/>
          </a:p>
        </p:txBody>
      </p:sp>
    </p:spTree>
    <p:extLst>
      <p:ext uri="{BB962C8B-B14F-4D97-AF65-F5344CB8AC3E}">
        <p14:creationId xmlns:p14="http://schemas.microsoft.com/office/powerpoint/2010/main" val="4175449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Читательская грамотность</a:t>
            </a:r>
            <a:endParaRPr lang="ru-RU" dirty="0"/>
          </a:p>
        </p:txBody>
      </p:sp>
      <p:sp>
        <p:nvSpPr>
          <p:cNvPr id="3" name="Объект 2"/>
          <p:cNvSpPr>
            <a:spLocks noGrp="1"/>
          </p:cNvSpPr>
          <p:nvPr>
            <p:ph idx="1"/>
          </p:nvPr>
        </p:nvSpPr>
        <p:spPr/>
        <p:txBody>
          <a:bodyPr/>
          <a:lstStyle/>
          <a:p>
            <a:r>
              <a:rPr lang="en-US" dirty="0"/>
              <a:t>http://skiv.instrao.ru/support/demonstratsionnye-materialya/chitatelskaya-gramotnost.php</a:t>
            </a:r>
            <a:endParaRPr lang="ru-RU" dirty="0"/>
          </a:p>
        </p:txBody>
      </p:sp>
      <p:pic>
        <p:nvPicPr>
          <p:cNvPr id="4" name="Рисунок 3"/>
          <p:cNvPicPr>
            <a:picLocks noChangeAspect="1"/>
          </p:cNvPicPr>
          <p:nvPr/>
        </p:nvPicPr>
        <p:blipFill>
          <a:blip r:embed="rId2"/>
          <a:stretch>
            <a:fillRect/>
          </a:stretch>
        </p:blipFill>
        <p:spPr>
          <a:xfrm>
            <a:off x="8082940" y="824548"/>
            <a:ext cx="3933825" cy="1028700"/>
          </a:xfrm>
          <a:prstGeom prst="rect">
            <a:avLst/>
          </a:prstGeom>
        </p:spPr>
      </p:pic>
      <p:pic>
        <p:nvPicPr>
          <p:cNvPr id="5" name="Рисунок 4"/>
          <p:cNvPicPr>
            <a:picLocks noChangeAspect="1"/>
          </p:cNvPicPr>
          <p:nvPr/>
        </p:nvPicPr>
        <p:blipFill>
          <a:blip r:embed="rId3"/>
          <a:stretch>
            <a:fillRect/>
          </a:stretch>
        </p:blipFill>
        <p:spPr>
          <a:xfrm>
            <a:off x="928687" y="3462622"/>
            <a:ext cx="10334625" cy="1952625"/>
          </a:xfrm>
          <a:prstGeom prst="rect">
            <a:avLst/>
          </a:prstGeom>
        </p:spPr>
      </p:pic>
    </p:spTree>
    <p:extLst>
      <p:ext uri="{BB962C8B-B14F-4D97-AF65-F5344CB8AC3E}">
        <p14:creationId xmlns:p14="http://schemas.microsoft.com/office/powerpoint/2010/main" val="4096857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Читательская грамотность</a:t>
            </a:r>
          </a:p>
        </p:txBody>
      </p:sp>
      <p:sp>
        <p:nvSpPr>
          <p:cNvPr id="4" name="Текст 3"/>
          <p:cNvSpPr>
            <a:spLocks noGrp="1"/>
          </p:cNvSpPr>
          <p:nvPr>
            <p:ph type="body" idx="1"/>
          </p:nvPr>
        </p:nvSpPr>
        <p:spPr/>
        <p:txBody>
          <a:bodyPr>
            <a:normAutofit/>
          </a:bodyPr>
          <a:lstStyle/>
          <a:p>
            <a:r>
              <a:rPr lang="ru-RU" sz="2400" b="1" dirty="0"/>
              <a:t>Основные подходы к оценке читательской грамотности учащихся основной школы</a:t>
            </a:r>
          </a:p>
        </p:txBody>
      </p:sp>
    </p:spTree>
    <p:extLst>
      <p:ext uri="{BB962C8B-B14F-4D97-AF65-F5344CB8AC3E}">
        <p14:creationId xmlns:p14="http://schemas.microsoft.com/office/powerpoint/2010/main" val="263514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Обновлен подход к отбору текстов</a:t>
            </a:r>
            <a:endParaRPr lang="ru-RU" dirty="0"/>
          </a:p>
        </p:txBody>
      </p:sp>
      <p:sp>
        <p:nvSpPr>
          <p:cNvPr id="5" name="Объект 4"/>
          <p:cNvSpPr>
            <a:spLocks noGrp="1"/>
          </p:cNvSpPr>
          <p:nvPr>
            <p:ph idx="1"/>
          </p:nvPr>
        </p:nvSpPr>
        <p:spPr/>
        <p:txBody>
          <a:bodyPr>
            <a:normAutofit lnSpcReduction="10000"/>
          </a:bodyPr>
          <a:lstStyle/>
          <a:p>
            <a:r>
              <a:rPr lang="ru-RU" dirty="0" smtClean="0"/>
              <a:t>Восприятие </a:t>
            </a:r>
            <a:r>
              <a:rPr lang="ru-RU" b="1" dirty="0" smtClean="0">
                <a:solidFill>
                  <a:srgbClr val="FFFF00"/>
                </a:solidFill>
              </a:rPr>
              <a:t>непрерывных </a:t>
            </a:r>
            <a:r>
              <a:rPr lang="ru-RU" b="1" dirty="0">
                <a:solidFill>
                  <a:srgbClr val="FFFF00"/>
                </a:solidFill>
              </a:rPr>
              <a:t>(сплошных) </a:t>
            </a:r>
            <a:r>
              <a:rPr lang="ru-RU" dirty="0"/>
              <a:t>текстов – включая литературные тексты – остается </a:t>
            </a:r>
            <a:r>
              <a:rPr lang="ru-RU" dirty="0" smtClean="0"/>
              <a:t>ценным. </a:t>
            </a:r>
            <a:r>
              <a:rPr lang="ru-RU" dirty="0"/>
              <a:t>Но при этом будет сделан акцент на оценивании понимания информации из многочисленных разнообразных текстовых или других источников, что предусматривает </a:t>
            </a:r>
            <a:r>
              <a:rPr lang="ru-RU" b="1" dirty="0" err="1">
                <a:solidFill>
                  <a:srgbClr val="FFFF00"/>
                </a:solidFill>
              </a:rPr>
              <a:t>сформированность</a:t>
            </a:r>
            <a:r>
              <a:rPr lang="ru-RU" b="1" dirty="0">
                <a:solidFill>
                  <a:srgbClr val="FFFF00"/>
                </a:solidFill>
              </a:rPr>
              <a:t> таких умений, как анализ, синтез, интеграция и интерпретация информации, сравнение информации, полученной из разных источников, оценка достоверности текстов, интерпретация и обобщение информации из нескольких отличающихся (а иногда противоречащих по содержанию) источников. </a:t>
            </a:r>
            <a:r>
              <a:rPr lang="ru-RU" dirty="0"/>
              <a:t>Актуализирована оценка навыков чтения составных текстов, структура которых специфична по способу предъявления информации на основе тематического единства </a:t>
            </a:r>
            <a:r>
              <a:rPr lang="ru-RU" b="1" dirty="0">
                <a:solidFill>
                  <a:srgbClr val="FFFF00"/>
                </a:solidFill>
              </a:rPr>
              <a:t>текстов разных видов. </a:t>
            </a:r>
          </a:p>
        </p:txBody>
      </p:sp>
    </p:spTree>
    <p:extLst>
      <p:ext uri="{BB962C8B-B14F-4D97-AF65-F5344CB8AC3E}">
        <p14:creationId xmlns:p14="http://schemas.microsoft.com/office/powerpoint/2010/main" val="66870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тексты можно разделить </a:t>
            </a:r>
          </a:p>
        </p:txBody>
      </p:sp>
      <p:sp>
        <p:nvSpPr>
          <p:cNvPr id="3" name="Объект 2"/>
          <p:cNvSpPr>
            <a:spLocks noGrp="1"/>
          </p:cNvSpPr>
          <p:nvPr>
            <p:ph idx="1"/>
          </p:nvPr>
        </p:nvSpPr>
        <p:spPr/>
        <p:txBody>
          <a:bodyPr/>
          <a:lstStyle/>
          <a:p>
            <a:r>
              <a:rPr lang="ru-RU" dirty="0"/>
              <a:t>на сплошные (без </a:t>
            </a:r>
            <a:r>
              <a:rPr lang="ru-RU" dirty="0" smtClean="0"/>
              <a:t>изображений),</a:t>
            </a:r>
          </a:p>
          <a:p>
            <a:r>
              <a:rPr lang="ru-RU" dirty="0" smtClean="0"/>
              <a:t> </a:t>
            </a:r>
            <a:r>
              <a:rPr lang="ru-RU" dirty="0" err="1"/>
              <a:t>несплошные</a:t>
            </a:r>
            <a:r>
              <a:rPr lang="ru-RU" dirty="0"/>
              <a:t> (включающие визуальные ряды, необходимые для понимания текста, с большей или меньшей степенью слияния с текстом).</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291" y="3339462"/>
            <a:ext cx="6015293" cy="328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5660" y="3971499"/>
            <a:ext cx="2565779" cy="646331"/>
          </a:xfrm>
          <a:prstGeom prst="rect">
            <a:avLst/>
          </a:prstGeom>
          <a:noFill/>
        </p:spPr>
        <p:txBody>
          <a:bodyPr wrap="square" rtlCol="0">
            <a:spAutoFit/>
          </a:bodyPr>
          <a:lstStyle/>
          <a:p>
            <a:r>
              <a:rPr lang="ru-RU" b="1" dirty="0" smtClean="0">
                <a:solidFill>
                  <a:srgbClr val="FFFF00"/>
                </a:solidFill>
              </a:rPr>
              <a:t>Правило Бергмана</a:t>
            </a:r>
          </a:p>
          <a:p>
            <a:endParaRPr lang="ru-RU" dirty="0"/>
          </a:p>
        </p:txBody>
      </p:sp>
    </p:spTree>
    <p:extLst>
      <p:ext uri="{BB962C8B-B14F-4D97-AF65-F5344CB8AC3E}">
        <p14:creationId xmlns:p14="http://schemas.microsoft.com/office/powerpoint/2010/main" val="265048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Правило </a:t>
            </a:r>
            <a:r>
              <a:rPr lang="ru-RU" dirty="0" err="1"/>
              <a:t>Глогера</a:t>
            </a:r>
            <a:r>
              <a:rPr lang="ru-RU" dirty="0"/>
              <a:t> </a:t>
            </a:r>
          </a:p>
        </p:txBody>
      </p:sp>
      <p:sp>
        <p:nvSpPr>
          <p:cNvPr id="3" name="Объект 2"/>
          <p:cNvSpPr>
            <a:spLocks noGrp="1"/>
          </p:cNvSpPr>
          <p:nvPr>
            <p:ph idx="1"/>
          </p:nvPr>
        </p:nvSpPr>
        <p:spPr/>
        <p:txBody>
          <a:bodyPr/>
          <a:lstStyle/>
          <a:p>
            <a:r>
              <a:rPr lang="ru-RU" dirty="0" smtClean="0"/>
              <a:t>- среди </a:t>
            </a:r>
            <a:r>
              <a:rPr lang="ru-RU" dirty="0"/>
              <a:t>родственных друг другу форм (разных рас или подвидов одного вида, родственных видов) гомойотермных (теплокровных) животных, те, которые обитают в условиях тёплого и влажного климата, окрашены ярче, чем те, которые обитают в условиях холодного и сухого климата. </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744" y="4221089"/>
            <a:ext cx="550545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10" y="3847405"/>
            <a:ext cx="3166029" cy="241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578" y="3830388"/>
            <a:ext cx="2354048" cy="183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23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07" y="452718"/>
            <a:ext cx="10304060" cy="1400530"/>
          </a:xfrm>
        </p:spPr>
        <p:txBody>
          <a:bodyPr/>
          <a:lstStyle/>
          <a:p>
            <a:r>
              <a:rPr lang="ru-RU" sz="3200" dirty="0"/>
              <a:t>Читательские действия, связанные с нахождением и извлечением информации из текста </a:t>
            </a:r>
          </a:p>
        </p:txBody>
      </p:sp>
      <p:sp>
        <p:nvSpPr>
          <p:cNvPr id="3" name="Объект 2"/>
          <p:cNvSpPr>
            <a:spLocks noGrp="1"/>
          </p:cNvSpPr>
          <p:nvPr>
            <p:ph idx="1"/>
          </p:nvPr>
        </p:nvSpPr>
        <p:spPr/>
        <p:txBody>
          <a:bodyPr/>
          <a:lstStyle/>
          <a:p>
            <a:r>
              <a:rPr lang="ru-RU" dirty="0"/>
              <a:t>Поиск информации – это процесс определения места, где эта информация </a:t>
            </a:r>
            <a:r>
              <a:rPr lang="ru-RU" dirty="0" smtClean="0"/>
              <a:t>содержится</a:t>
            </a:r>
          </a:p>
          <a:p>
            <a:r>
              <a:rPr lang="ru-RU" b="1" dirty="0"/>
              <a:t>Этограмма</a:t>
            </a:r>
            <a:r>
              <a:rPr lang="ru-RU" dirty="0"/>
              <a:t>(от греч. </a:t>
            </a:r>
            <a:r>
              <a:rPr lang="ru-RU" dirty="0" err="1"/>
              <a:t>ethos</a:t>
            </a:r>
            <a:r>
              <a:rPr lang="ru-RU" dirty="0"/>
              <a:t> - место жизни, образ жизни) - зафиксированное наблюдение за поведением животных, в котором учтены все возможные подробности его поведения</a:t>
            </a:r>
          </a:p>
          <a:p>
            <a:endParaRPr lang="ru-RU" dirty="0"/>
          </a:p>
        </p:txBody>
      </p:sp>
      <p:grpSp>
        <p:nvGrpSpPr>
          <p:cNvPr id="4" name="Группа 3"/>
          <p:cNvGrpSpPr/>
          <p:nvPr/>
        </p:nvGrpSpPr>
        <p:grpSpPr>
          <a:xfrm>
            <a:off x="1103312" y="3903259"/>
            <a:ext cx="9708949" cy="2684384"/>
            <a:chOff x="0" y="-1"/>
            <a:chExt cx="11687874" cy="3830796"/>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739394" cy="383079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7659" y="-1"/>
              <a:ext cx="5740215" cy="3830795"/>
            </a:xfrm>
            <a:prstGeom prst="rect">
              <a:avLst/>
            </a:prstGeom>
          </p:spPr>
        </p:pic>
      </p:grpSp>
    </p:spTree>
    <p:extLst>
      <p:ext uri="{BB962C8B-B14F-4D97-AF65-F5344CB8AC3E}">
        <p14:creationId xmlns:p14="http://schemas.microsoft.com/office/powerpoint/2010/main" val="3732903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Извлечение информации – это процесс выбора и предъявления конкретной информации, запрашиваемой в вопросе.</a:t>
            </a:r>
          </a:p>
        </p:txBody>
      </p:sp>
      <p:sp>
        <p:nvSpPr>
          <p:cNvPr id="4" name="Объект 3"/>
          <p:cNvSpPr>
            <a:spLocks noGrp="1"/>
          </p:cNvSpPr>
          <p:nvPr>
            <p:ph sz="half" idx="1"/>
          </p:nvPr>
        </p:nvSpPr>
        <p:spPr>
          <a:xfrm>
            <a:off x="0" y="1692322"/>
            <a:ext cx="6366084" cy="5063319"/>
          </a:xfrm>
        </p:spPr>
        <p:txBody>
          <a:bodyPr>
            <a:normAutofit fontScale="47500" lnSpcReduction="20000"/>
          </a:bodyPr>
          <a:lstStyle/>
          <a:p>
            <a:pPr lvl="0"/>
            <a:r>
              <a:rPr lang="ru-RU" sz="2900" dirty="0"/>
              <a:t>Выдвинуть гипотезу, определить цель и задачи исследования.</a:t>
            </a:r>
          </a:p>
          <a:p>
            <a:pPr lvl="0"/>
            <a:r>
              <a:rPr lang="ru-RU" sz="2900" dirty="0"/>
              <a:t>Составить план работы, формат исследования, определить форму окончательного продукта (выступление, буклет, презентация, каталог и т.д.). </a:t>
            </a:r>
          </a:p>
          <a:p>
            <a:pPr lvl="0"/>
            <a:r>
              <a:rPr lang="ru-RU" sz="2900" dirty="0"/>
              <a:t>Исследовать и отобрать Интернет-ресурсы (сайты, каталоги, статьи и т.д.) для получения достоверной информации об изображении животных.</a:t>
            </a:r>
          </a:p>
          <a:p>
            <a:pPr lvl="0"/>
            <a:r>
              <a:rPr lang="ru-RU" sz="2900" dirty="0"/>
              <a:t>Найти и отобрать из общих каталогов тех животных, которые водятся в Приморском крае.</a:t>
            </a:r>
          </a:p>
          <a:p>
            <a:pPr lvl="0"/>
            <a:r>
              <a:rPr lang="ru-RU" sz="2900" dirty="0"/>
              <a:t>Изучить серию, в которой были выпущены данные монеты.</a:t>
            </a:r>
          </a:p>
          <a:p>
            <a:pPr lvl="0"/>
            <a:r>
              <a:rPr lang="ru-RU" sz="2900" dirty="0"/>
              <a:t>Выявить, в связи с чем было принято решение разместить изображение именно данного животного. (Затронуть требования размещения изображений, объяснить термины нумизматики, затронуть характеристики животного, ареал обитания, находится ли в Красной книге, где можно увидеть это животное в Приморье, общественные организации и мероприятия, связанные с этим животным).</a:t>
            </a:r>
          </a:p>
          <a:p>
            <a:pPr lvl="0"/>
            <a:r>
              <a:rPr lang="ru-RU" sz="2900" dirty="0"/>
              <a:t>Найти историю создания данной монеты, дать её описание, указать авторов изображения, найти другие работы этих авторов, их стили и направления в искусстве; особенности разработки дизайна, символика изображения. </a:t>
            </a:r>
          </a:p>
          <a:p>
            <a:pPr lvl="0"/>
            <a:r>
              <a:rPr lang="ru-RU" sz="2900" dirty="0"/>
              <a:t>Оформить результаты исследования. </a:t>
            </a:r>
          </a:p>
          <a:p>
            <a:pPr lvl="0"/>
            <a:r>
              <a:rPr lang="ru-RU" sz="2900" dirty="0"/>
              <a:t>Доложить о результатах.</a:t>
            </a:r>
          </a:p>
          <a:p>
            <a:endParaRPr lang="ru-RU" dirty="0"/>
          </a:p>
        </p:txBody>
      </p:sp>
      <p:sp>
        <p:nvSpPr>
          <p:cNvPr id="5" name="Объект 4"/>
          <p:cNvSpPr>
            <a:spLocks noGrp="1"/>
          </p:cNvSpPr>
          <p:nvPr>
            <p:ph sz="half" idx="2"/>
          </p:nvPr>
        </p:nvSpPr>
        <p:spPr/>
        <p:txBody>
          <a:bodyPr>
            <a:normAutofit fontScale="47500" lnSpcReduction="20000"/>
          </a:bodyPr>
          <a:lstStyle/>
          <a:p>
            <a:r>
              <a:rPr lang="ru-RU" dirty="0" smtClean="0"/>
              <a:t>План исследования</a:t>
            </a:r>
            <a:endParaRPr lang="ru-RU" dirty="0"/>
          </a:p>
        </p:txBody>
      </p:sp>
      <p:pic>
        <p:nvPicPr>
          <p:cNvPr id="6" name="Рисунок 5"/>
          <p:cNvPicPr>
            <a:picLocks noChangeAspect="1"/>
          </p:cNvPicPr>
          <p:nvPr/>
        </p:nvPicPr>
        <p:blipFill>
          <a:blip r:embed="rId2"/>
          <a:stretch>
            <a:fillRect/>
          </a:stretch>
        </p:blipFill>
        <p:spPr>
          <a:xfrm>
            <a:off x="6366084" y="2574499"/>
            <a:ext cx="5671073" cy="3485107"/>
          </a:xfrm>
          <a:prstGeom prst="rect">
            <a:avLst/>
          </a:prstGeom>
        </p:spPr>
      </p:pic>
    </p:spTree>
    <p:extLst>
      <p:ext uri="{BB962C8B-B14F-4D97-AF65-F5344CB8AC3E}">
        <p14:creationId xmlns:p14="http://schemas.microsoft.com/office/powerpoint/2010/main" val="332138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Читательские действия, связанные с интеграцией и интерпретацией текста</a:t>
            </a:r>
          </a:p>
        </p:txBody>
      </p:sp>
      <p:sp>
        <p:nvSpPr>
          <p:cNvPr id="5" name="Текст 4"/>
          <p:cNvSpPr>
            <a:spLocks noGrp="1"/>
          </p:cNvSpPr>
          <p:nvPr>
            <p:ph type="body" idx="1"/>
          </p:nvPr>
        </p:nvSpPr>
        <p:spPr>
          <a:xfrm>
            <a:off x="1103313" y="2320118"/>
            <a:ext cx="4396338" cy="1473959"/>
          </a:xfrm>
        </p:spPr>
        <p:txBody>
          <a:bodyPr/>
          <a:lstStyle/>
          <a:p>
            <a:r>
              <a:rPr lang="ru-RU" b="1" dirty="0"/>
              <a:t>Образы животных у коренных народов Приморского края</a:t>
            </a:r>
            <a:br>
              <a:rPr lang="ru-RU" b="1" dirty="0"/>
            </a:br>
            <a:endParaRPr lang="ru-RU" dirty="0"/>
          </a:p>
        </p:txBody>
      </p:sp>
      <p:sp>
        <p:nvSpPr>
          <p:cNvPr id="3" name="Объект 2"/>
          <p:cNvSpPr>
            <a:spLocks noGrp="1"/>
          </p:cNvSpPr>
          <p:nvPr>
            <p:ph sz="half" idx="2"/>
          </p:nvPr>
        </p:nvSpPr>
        <p:spPr>
          <a:xfrm>
            <a:off x="423082" y="3684896"/>
            <a:ext cx="5076570" cy="2571442"/>
          </a:xfrm>
        </p:spPr>
        <p:txBody>
          <a:bodyPr/>
          <a:lstStyle/>
          <a:p>
            <a:r>
              <a:rPr lang="ru-RU" dirty="0"/>
              <a:t>Чтобы понять внутренний смысл текста, его отдельные сообщения необходимо связать друг с другом и истолковать. Толкование или интерпретация предполагает извлечение из текста такой информации, которая не сообщается напрямую. </a:t>
            </a:r>
          </a:p>
        </p:txBody>
      </p:sp>
      <p:sp>
        <p:nvSpPr>
          <p:cNvPr id="6" name="Текст 5"/>
          <p:cNvSpPr>
            <a:spLocks noGrp="1"/>
          </p:cNvSpPr>
          <p:nvPr>
            <p:ph type="body" sz="quarter" idx="3"/>
          </p:nvPr>
        </p:nvSpPr>
        <p:spPr/>
        <p:txBody>
          <a:bodyPr/>
          <a:lstStyle/>
          <a:p>
            <a:r>
              <a:rPr lang="ru-RU" dirty="0" smtClean="0"/>
              <a:t>Севен Тигр</a:t>
            </a:r>
            <a:endParaRPr lang="ru-RU" dirty="0"/>
          </a:p>
        </p:txBody>
      </p:sp>
      <p:sp>
        <p:nvSpPr>
          <p:cNvPr id="7" name="Объект 6"/>
          <p:cNvSpPr>
            <a:spLocks noGrp="1"/>
          </p:cNvSpPr>
          <p:nvPr>
            <p:ph sz="quarter" idx="4"/>
          </p:nvPr>
        </p:nvSpPr>
        <p:spPr/>
        <p:txBody>
          <a:bodyPr/>
          <a:lstStyle/>
          <a:p>
            <a:endParaRPr lang="ru-RU"/>
          </a:p>
        </p:txBody>
      </p:sp>
      <p:pic>
        <p:nvPicPr>
          <p:cNvPr id="8" name="Рисунок 7"/>
          <p:cNvPicPr>
            <a:picLocks noChangeAspect="1"/>
          </p:cNvPicPr>
          <p:nvPr/>
        </p:nvPicPr>
        <p:blipFill>
          <a:blip r:embed="rId2"/>
          <a:stretch>
            <a:fillRect/>
          </a:stretch>
        </p:blipFill>
        <p:spPr>
          <a:xfrm>
            <a:off x="5499651" y="2533014"/>
            <a:ext cx="5915025" cy="3762375"/>
          </a:xfrm>
          <a:prstGeom prst="rect">
            <a:avLst/>
          </a:prstGeom>
        </p:spPr>
      </p:pic>
    </p:spTree>
    <p:extLst>
      <p:ext uri="{BB962C8B-B14F-4D97-AF65-F5344CB8AC3E}">
        <p14:creationId xmlns:p14="http://schemas.microsoft.com/office/powerpoint/2010/main" val="86305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 y="452718"/>
            <a:ext cx="10658900" cy="1400530"/>
          </a:xfrm>
        </p:spPr>
        <p:txBody>
          <a:bodyPr/>
          <a:lstStyle/>
          <a:p>
            <a:r>
              <a:rPr lang="ru-RU" sz="3600" dirty="0"/>
              <a:t>Читательские действия, связанные с интеграцией и интерпретацией текста</a:t>
            </a:r>
          </a:p>
        </p:txBody>
      </p:sp>
      <p:sp>
        <p:nvSpPr>
          <p:cNvPr id="8" name="Объект 7"/>
          <p:cNvSpPr>
            <a:spLocks noGrp="1"/>
          </p:cNvSpPr>
          <p:nvPr>
            <p:ph idx="1"/>
          </p:nvPr>
        </p:nvSpPr>
        <p:spPr/>
        <p:txBody>
          <a:bodyPr/>
          <a:lstStyle/>
          <a:p>
            <a:r>
              <a:rPr lang="ru-RU" dirty="0"/>
              <a:t>Скульптурные воплощения духов, так называемые </a:t>
            </a:r>
            <a:r>
              <a:rPr lang="ru-RU" dirty="0" err="1"/>
              <a:t>сэвэны</a:t>
            </a:r>
            <a:r>
              <a:rPr lang="ru-RU" dirty="0"/>
              <a:t> (</a:t>
            </a:r>
            <a:r>
              <a:rPr lang="ru-RU" dirty="0" err="1"/>
              <a:t>севены</a:t>
            </a:r>
            <a:r>
              <a:rPr lang="ru-RU" dirty="0"/>
              <a:t>), изготавливают чаще всего из дерева (рис. 128, 129, 130, 131). Также встречаются </a:t>
            </a:r>
            <a:r>
              <a:rPr lang="ru-RU" dirty="0" err="1"/>
              <a:t>сэвэны</a:t>
            </a:r>
            <a:r>
              <a:rPr lang="ru-RU" dirty="0"/>
              <a:t> из болотной кочки, соломы, рыбьей кожи и металла. Размер каждой такой скульптуры колеблется от трёх-четырёх сантиметров (их носят на шее или в сумке) до двух метров, как, например, </a:t>
            </a:r>
            <a:r>
              <a:rPr lang="ru-RU" dirty="0" err="1"/>
              <a:t>сэвэн</a:t>
            </a:r>
            <a:r>
              <a:rPr lang="ru-RU" dirty="0"/>
              <a:t> </a:t>
            </a:r>
            <a:r>
              <a:rPr lang="ru-RU" dirty="0" err="1"/>
              <a:t>Мангни</a:t>
            </a:r>
            <a:r>
              <a:rPr lang="ru-RU" dirty="0"/>
              <a:t> – охранитель дома шамана [71].</a:t>
            </a:r>
          </a:p>
          <a:p>
            <a:r>
              <a:rPr lang="ru-RU" dirty="0"/>
              <a:t>Ещё одной темой для изучения может быть связь древнего искусства коренных народов с современным искусством и изучение петроглифов и рисунков на национальной одежде, связанных с изображением животных или стилей окраски, «скопированных» у животных.</a:t>
            </a:r>
          </a:p>
          <a:p>
            <a:endParaRPr lang="ru-RU" dirty="0"/>
          </a:p>
          <a:p>
            <a:endParaRPr lang="ru-RU" dirty="0"/>
          </a:p>
        </p:txBody>
      </p:sp>
    </p:spTree>
    <p:extLst>
      <p:ext uri="{BB962C8B-B14F-4D97-AF65-F5344CB8AC3E}">
        <p14:creationId xmlns:p14="http://schemas.microsoft.com/office/powerpoint/2010/main" val="140226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sz="3600" dirty="0"/>
              <a:t>Читательские действия, связанные с интеграцией и интерпретацией текста</a:t>
            </a:r>
          </a:p>
        </p:txBody>
      </p:sp>
      <p:sp>
        <p:nvSpPr>
          <p:cNvPr id="8" name="Объект 7"/>
          <p:cNvSpPr>
            <a:spLocks noGrp="1"/>
          </p:cNvSpPr>
          <p:nvPr>
            <p:ph sz="half" idx="1"/>
          </p:nvPr>
        </p:nvSpPr>
        <p:spPr>
          <a:xfrm>
            <a:off x="450376" y="2060575"/>
            <a:ext cx="5049275" cy="4195763"/>
          </a:xfrm>
        </p:spPr>
        <p:txBody>
          <a:bodyPr/>
          <a:lstStyle/>
          <a:p>
            <a:r>
              <a:rPr lang="ru-RU" b="1" dirty="0"/>
              <a:t>Имена ученых и исследователей в названиях первоцветов </a:t>
            </a:r>
            <a:r>
              <a:rPr lang="ru-RU" b="1" dirty="0" smtClean="0"/>
              <a:t>Приморья</a:t>
            </a:r>
          </a:p>
          <a:p>
            <a:r>
              <a:rPr lang="ru-RU" dirty="0"/>
              <a:t>Интеграция или связывание отдельных сообщений текста в единое целое свидетельствует о том, что читатель понимает, что соединяет элементы текста – от отдельных предложений или абзацев до частей составных (множественных) текстов.</a:t>
            </a:r>
            <a:br>
              <a:rPr lang="ru-RU" dirty="0"/>
            </a:br>
            <a:endParaRPr lang="ru-RU" dirty="0"/>
          </a:p>
          <a:p>
            <a:endParaRPr lang="ru-RU" dirty="0"/>
          </a:p>
        </p:txBody>
      </p:sp>
      <p:sp>
        <p:nvSpPr>
          <p:cNvPr id="2" name="Объект 1"/>
          <p:cNvSpPr>
            <a:spLocks noGrp="1"/>
          </p:cNvSpPr>
          <p:nvPr>
            <p:ph sz="half" idx="2"/>
          </p:nvPr>
        </p:nvSpPr>
        <p:spPr/>
        <p:txBody>
          <a:bodyPr/>
          <a:lstStyle/>
          <a:p>
            <a:endParaRPr lang="ru-RU"/>
          </a:p>
        </p:txBody>
      </p:sp>
      <p:pic>
        <p:nvPicPr>
          <p:cNvPr id="5" name="Объект 3"/>
          <p:cNvPicPr>
            <a:picLocks noChangeAspect="1"/>
          </p:cNvPicPr>
          <p:nvPr/>
        </p:nvPicPr>
        <p:blipFill>
          <a:blip r:embed="rId2"/>
          <a:stretch>
            <a:fillRect/>
          </a:stretch>
        </p:blipFill>
        <p:spPr>
          <a:xfrm>
            <a:off x="5213445" y="3138985"/>
            <a:ext cx="6640777" cy="3568888"/>
          </a:xfrm>
          <a:prstGeom prst="rect">
            <a:avLst/>
          </a:prstGeom>
        </p:spPr>
      </p:pic>
    </p:spTree>
    <p:extLst>
      <p:ext uri="{BB962C8B-B14F-4D97-AF65-F5344CB8AC3E}">
        <p14:creationId xmlns:p14="http://schemas.microsoft.com/office/powerpoint/2010/main" val="173621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Банк заданий </a:t>
            </a:r>
          </a:p>
        </p:txBody>
      </p:sp>
      <p:sp>
        <p:nvSpPr>
          <p:cNvPr id="3" name="Объект 2"/>
          <p:cNvSpPr>
            <a:spLocks noGrp="1"/>
          </p:cNvSpPr>
          <p:nvPr>
            <p:ph idx="1"/>
          </p:nvPr>
        </p:nvSpPr>
        <p:spPr/>
        <p:txBody>
          <a:bodyPr/>
          <a:lstStyle/>
          <a:p>
            <a:endParaRPr lang="ru-RU"/>
          </a:p>
        </p:txBody>
      </p:sp>
      <p:pic>
        <p:nvPicPr>
          <p:cNvPr id="1026" name="Picture 2" descr="https://media.prosv.ru/fg/assets/images/inf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1" y="2052917"/>
            <a:ext cx="7986097" cy="456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43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Читательские действия, связанные с осмыслением и оценкой текста</a:t>
            </a:r>
          </a:p>
        </p:txBody>
      </p:sp>
      <p:sp>
        <p:nvSpPr>
          <p:cNvPr id="3" name="Объект 2"/>
          <p:cNvSpPr>
            <a:spLocks noGrp="1"/>
          </p:cNvSpPr>
          <p:nvPr>
            <p:ph sz="half" idx="1"/>
          </p:nvPr>
        </p:nvSpPr>
        <p:spPr>
          <a:xfrm>
            <a:off x="491320" y="2060575"/>
            <a:ext cx="5008332" cy="4195763"/>
          </a:xfrm>
        </p:spPr>
        <p:txBody>
          <a:bodyPr>
            <a:normAutofit fontScale="92500" lnSpcReduction="10000"/>
          </a:bodyPr>
          <a:lstStyle/>
          <a:p>
            <a:r>
              <a:rPr lang="ru-RU" dirty="0"/>
              <a:t>Примеры вопросов на осмысление и оценку содержания текста: подтвердить какое-либо утверждение текста на основе собственного опыта или оценить утверждение текста с точки зрения собственных моральных или эстетических представлений; высказать свое мнение о качестве приведенных в тексте доказательств. </a:t>
            </a:r>
            <a:r>
              <a:rPr lang="ru-RU" dirty="0" err="1"/>
              <a:t>Внетекстовая</a:t>
            </a:r>
            <a:r>
              <a:rPr lang="ru-RU" dirty="0"/>
              <a:t> информация может содержаться в явном виде в формулировке вопроса, но нередко в вопросе не содержится дополнительная информация, но читатель сам, на основе собственного опыта, понимает необходимость привлечения дополнительных знаний. </a:t>
            </a:r>
          </a:p>
        </p:txBody>
      </p:sp>
      <p:sp>
        <p:nvSpPr>
          <p:cNvPr id="4" name="Объект 3"/>
          <p:cNvSpPr>
            <a:spLocks noGrp="1"/>
          </p:cNvSpPr>
          <p:nvPr>
            <p:ph sz="half" idx="2"/>
          </p:nvPr>
        </p:nvSpPr>
        <p:spPr/>
        <p:txBody>
          <a:bodyPr>
            <a:normAutofit fontScale="92500" lnSpcReduction="10000"/>
          </a:bodyPr>
          <a:lstStyle/>
          <a:p>
            <a:endParaRPr lang="ru-RU"/>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493" y="5565284"/>
            <a:ext cx="6092030" cy="89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65" r="4187"/>
          <a:stretch/>
        </p:blipFill>
        <p:spPr bwMode="auto">
          <a:xfrm>
            <a:off x="6192488" y="1547446"/>
            <a:ext cx="5019461" cy="40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84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Читательские действия, связанные с осмыслением и оценкой текста</a:t>
            </a:r>
          </a:p>
        </p:txBody>
      </p:sp>
      <p:sp>
        <p:nvSpPr>
          <p:cNvPr id="5" name="Объект 4"/>
          <p:cNvSpPr>
            <a:spLocks noGrp="1"/>
          </p:cNvSpPr>
          <p:nvPr>
            <p:ph sz="half" idx="1"/>
          </p:nvPr>
        </p:nvSpPr>
        <p:spPr/>
        <p:txBody>
          <a:bodyPr/>
          <a:lstStyle/>
          <a:p>
            <a:r>
              <a:rPr lang="ru-RU" dirty="0"/>
              <a:t>Концепция сигнального биологического поля, созданная русским экологом Н.П. Наумовым, объясняет механизм передачи информации от одного поколения животных другому. Каждое новое поколение считывает информацию, оставленную своими предшественниками, повторяют их траекторию использования территории </a:t>
            </a:r>
          </a:p>
          <a:p>
            <a:endParaRPr lang="ru-RU" dirty="0"/>
          </a:p>
        </p:txBody>
      </p:sp>
      <p:sp>
        <p:nvSpPr>
          <p:cNvPr id="6" name="Объект 5"/>
          <p:cNvSpPr>
            <a:spLocks noGrp="1"/>
          </p:cNvSpPr>
          <p:nvPr>
            <p:ph sz="half" idx="2"/>
          </p:nvPr>
        </p:nvSpPr>
        <p:spPr/>
        <p:txBody>
          <a:bodyPr/>
          <a:lstStyle/>
          <a:p>
            <a:r>
              <a:rPr lang="ru-RU" dirty="0" smtClean="0"/>
              <a:t>Коммуникации животных</a:t>
            </a:r>
            <a:endParaRPr lang="ru-RU"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651" y="2532201"/>
            <a:ext cx="60674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86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Изучение жизненных форм животных</a:t>
            </a:r>
            <a:endParaRPr lang="ru-RU" sz="2400" b="1" dirty="0"/>
          </a:p>
        </p:txBody>
      </p:sp>
      <p:sp>
        <p:nvSpPr>
          <p:cNvPr id="3" name="Объект 2"/>
          <p:cNvSpPr>
            <a:spLocks noGrp="1"/>
          </p:cNvSpPr>
          <p:nvPr>
            <p:ph idx="1"/>
          </p:nvPr>
        </p:nvSpPr>
        <p:spPr>
          <a:xfrm>
            <a:off x="646111" y="1100628"/>
            <a:ext cx="9221789" cy="5352708"/>
          </a:xfrm>
        </p:spPr>
        <p:txBody>
          <a:bodyPr>
            <a:normAutofit fontScale="85000" lnSpcReduction="20000"/>
          </a:bodyPr>
          <a:lstStyle/>
          <a:p>
            <a:r>
              <a:rPr lang="ru-RU" dirty="0"/>
              <a:t>Ещё одно направление исследований, связанных со средой обитания животных, – изучение адаптаций видов к конкретным условиям обитания. Интересными могут быть работы по выявлению жизненных форм животных, обитающих в районе исследования. Надежда Константиновна Христофорова приводит следующую классификацию жизненных форм животных, основываясь на работах Д.Н. </a:t>
            </a:r>
            <a:r>
              <a:rPr lang="ru-RU" dirty="0" err="1"/>
              <a:t>Кашкарова</a:t>
            </a:r>
            <a:r>
              <a:rPr lang="ru-RU" dirty="0"/>
              <a:t>:</a:t>
            </a:r>
          </a:p>
          <a:p>
            <a:r>
              <a:rPr lang="ru-RU" dirty="0"/>
              <a:t>1. Плавающие формы:</a:t>
            </a:r>
          </a:p>
          <a:p>
            <a:r>
              <a:rPr lang="ru-RU" dirty="0"/>
              <a:t>1.1. Чисто водные.</a:t>
            </a:r>
          </a:p>
          <a:p>
            <a:r>
              <a:rPr lang="ru-RU" dirty="0"/>
              <a:t>1.2. Полуводные.</a:t>
            </a:r>
          </a:p>
          <a:p>
            <a:r>
              <a:rPr lang="ru-RU" dirty="0"/>
              <a:t>2. Роющие формы:</a:t>
            </a:r>
          </a:p>
          <a:p>
            <a:r>
              <a:rPr lang="ru-RU" dirty="0"/>
              <a:t>2.1. Абсолютные </a:t>
            </a:r>
            <a:r>
              <a:rPr lang="ru-RU" dirty="0" err="1"/>
              <a:t>землерои</a:t>
            </a:r>
            <a:r>
              <a:rPr lang="ru-RU" dirty="0"/>
              <a:t> (</a:t>
            </a:r>
            <a:r>
              <a:rPr lang="ru-RU" dirty="0" err="1"/>
              <a:t>могера</a:t>
            </a:r>
            <a:r>
              <a:rPr lang="ru-RU" dirty="0"/>
              <a:t>).</a:t>
            </a:r>
          </a:p>
          <a:p>
            <a:r>
              <a:rPr lang="ru-RU" dirty="0"/>
              <a:t>2.2. Относительные </a:t>
            </a:r>
            <a:r>
              <a:rPr lang="ru-RU" dirty="0" err="1"/>
              <a:t>землерои</a:t>
            </a:r>
            <a:r>
              <a:rPr lang="ru-RU" dirty="0"/>
              <a:t> (грызуны).</a:t>
            </a:r>
          </a:p>
          <a:p>
            <a:r>
              <a:rPr lang="ru-RU" dirty="0"/>
              <a:t>3. Наземные формы:</a:t>
            </a:r>
          </a:p>
          <a:p>
            <a:r>
              <a:rPr lang="ru-RU" dirty="0"/>
              <a:t>3.1. </a:t>
            </a:r>
            <a:r>
              <a:rPr lang="ru-RU" dirty="0" err="1"/>
              <a:t>Неделающие</a:t>
            </a:r>
            <a:r>
              <a:rPr lang="ru-RU" dirty="0"/>
              <a:t> нор.</a:t>
            </a:r>
          </a:p>
          <a:p>
            <a:r>
              <a:rPr lang="ru-RU" dirty="0"/>
              <a:t>3.2. Делающие норы.</a:t>
            </a:r>
          </a:p>
          <a:p>
            <a:r>
              <a:rPr lang="ru-RU" dirty="0"/>
              <a:t>3.3. Животные скал.</a:t>
            </a:r>
          </a:p>
          <a:p>
            <a:r>
              <a:rPr lang="ru-RU" dirty="0"/>
              <a:t>4. Древесные лазающие формы (белки, летяги (рис. 24)).</a:t>
            </a:r>
          </a:p>
          <a:p>
            <a:r>
              <a:rPr lang="ru-RU" dirty="0"/>
              <a:t>5. Воздушные формы.</a:t>
            </a:r>
          </a:p>
          <a:p>
            <a:endParaRPr lang="ru-RU"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7" y="4293097"/>
            <a:ext cx="3688259" cy="243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2204864"/>
            <a:ext cx="15430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390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Читательские действия, связанные с использованием информации из текста</a:t>
            </a:r>
          </a:p>
        </p:txBody>
      </p:sp>
      <p:sp>
        <p:nvSpPr>
          <p:cNvPr id="6" name="Текст 5"/>
          <p:cNvSpPr>
            <a:spLocks noGrp="1"/>
          </p:cNvSpPr>
          <p:nvPr>
            <p:ph type="body" idx="1"/>
          </p:nvPr>
        </p:nvSpPr>
        <p:spPr/>
        <p:txBody>
          <a:bodyPr/>
          <a:lstStyle/>
          <a:p>
            <a:r>
              <a:rPr lang="ru-RU" b="1" dirty="0"/>
              <a:t>Изучение </a:t>
            </a:r>
            <a:r>
              <a:rPr lang="ru-RU" b="1" dirty="0" err="1"/>
              <a:t>альгоризы</a:t>
            </a:r>
            <a:r>
              <a:rPr lang="ru-RU" b="1" dirty="0"/>
              <a:t> культурных растений</a:t>
            </a:r>
            <a:endParaRPr lang="ru-RU" dirty="0"/>
          </a:p>
        </p:txBody>
      </p:sp>
      <p:sp>
        <p:nvSpPr>
          <p:cNvPr id="4" name="Объект 3"/>
          <p:cNvSpPr>
            <a:spLocks noGrp="1"/>
          </p:cNvSpPr>
          <p:nvPr>
            <p:ph sz="half" idx="2"/>
          </p:nvPr>
        </p:nvSpPr>
        <p:spPr/>
        <p:txBody>
          <a:bodyPr/>
          <a:lstStyle/>
          <a:p>
            <a:r>
              <a:rPr lang="ru-RU" dirty="0"/>
              <a:t>Данная группа читательских действий предполагает умение читателя применять информацию, представленную в тексте для решения различных учебно-познавательных и учебно-практических задач</a:t>
            </a:r>
          </a:p>
        </p:txBody>
      </p:sp>
      <p:sp>
        <p:nvSpPr>
          <p:cNvPr id="7" name="Текст 6"/>
          <p:cNvSpPr>
            <a:spLocks noGrp="1"/>
          </p:cNvSpPr>
          <p:nvPr>
            <p:ph type="body" sz="quarter" idx="3"/>
          </p:nvPr>
        </p:nvSpPr>
        <p:spPr/>
        <p:txBody>
          <a:bodyPr/>
          <a:lstStyle/>
          <a:p>
            <a:endParaRPr lang="ru-RU"/>
          </a:p>
        </p:txBody>
      </p:sp>
      <p:sp>
        <p:nvSpPr>
          <p:cNvPr id="8" name="Объект 7"/>
          <p:cNvSpPr>
            <a:spLocks noGrp="1"/>
          </p:cNvSpPr>
          <p:nvPr>
            <p:ph sz="quarter" idx="4"/>
          </p:nvPr>
        </p:nvSpPr>
        <p:spPr/>
        <p:txBody>
          <a:bodyPr>
            <a:normAutofit fontScale="92500" lnSpcReduction="10000"/>
          </a:bodyPr>
          <a:lstStyle/>
          <a:p>
            <a:r>
              <a:rPr lang="ru-RU" dirty="0"/>
              <a:t>Как показали исследования, в ризосфере культурных растений формируется сообщество микроорганизмов. Водоросли выделяют в окружающую среду физиологически-активные вещества (витамины, стимуляторы роста), которые поглощаются высшими растениями и ускоряют их рост. влияние многих растений на распределение водорослей в почве. Это легко выяснить при проведении опытов с культурой водорослей из ризосферы и семенами при их прорастании</a:t>
            </a:r>
          </a:p>
          <a:p>
            <a:endParaRPr lang="ru-RU" dirty="0"/>
          </a:p>
        </p:txBody>
      </p:sp>
      <p:pic>
        <p:nvPicPr>
          <p:cNvPr id="9" name="Объект 5"/>
          <p:cNvPicPr>
            <a:picLocks noChangeAspect="1"/>
          </p:cNvPicPr>
          <p:nvPr/>
        </p:nvPicPr>
        <p:blipFill>
          <a:blip r:embed="rId2"/>
          <a:stretch>
            <a:fillRect/>
          </a:stretch>
        </p:blipFill>
        <p:spPr>
          <a:xfrm>
            <a:off x="2442168" y="4664647"/>
            <a:ext cx="1718626" cy="1989988"/>
          </a:xfrm>
          <a:prstGeom prst="rect">
            <a:avLst/>
          </a:prstGeom>
        </p:spPr>
      </p:pic>
    </p:spTree>
    <p:extLst>
      <p:ext uri="{BB962C8B-B14F-4D97-AF65-F5344CB8AC3E}">
        <p14:creationId xmlns:p14="http://schemas.microsoft.com/office/powerpoint/2010/main" val="2330938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a:t>
            </a:r>
            <a:r>
              <a:rPr lang="ru-RU" sz="2400" b="1" dirty="0" err="1"/>
              <a:t>Фиторемедиационные</a:t>
            </a:r>
            <a:r>
              <a:rPr lang="ru-RU" sz="2400" b="1" dirty="0"/>
              <a:t> свойства аборигенных для Приморского края видов растений и их использование для очистки почв, загрязненных тяжелыми металлами»</a:t>
            </a:r>
            <a:br>
              <a:rPr lang="ru-RU" sz="2400" b="1" dirty="0"/>
            </a:br>
            <a:endParaRPr lang="ru-RU" sz="2400" dirty="0"/>
          </a:p>
        </p:txBody>
      </p:sp>
      <p:sp>
        <p:nvSpPr>
          <p:cNvPr id="4" name="Объект 3"/>
          <p:cNvSpPr>
            <a:spLocks noGrp="1"/>
          </p:cNvSpPr>
          <p:nvPr>
            <p:ph sz="half" idx="1"/>
          </p:nvPr>
        </p:nvSpPr>
        <p:spPr>
          <a:xfrm>
            <a:off x="395786" y="2060575"/>
            <a:ext cx="5103866" cy="4797425"/>
          </a:xfrm>
        </p:spPr>
        <p:txBody>
          <a:bodyPr>
            <a:normAutofit fontScale="77500" lnSpcReduction="20000"/>
          </a:bodyPr>
          <a:lstStyle/>
          <a:p>
            <a:r>
              <a:rPr lang="ru-RU" dirty="0"/>
              <a:t>Рассмотрим варианты использования потенциальных </a:t>
            </a:r>
            <a:r>
              <a:rPr lang="ru-RU" dirty="0" err="1"/>
              <a:t>фиторемедиантов</a:t>
            </a:r>
            <a:r>
              <a:rPr lang="ru-RU" dirty="0"/>
              <a:t> на загрязненных почвах. Растения, использующиеся для </a:t>
            </a:r>
            <a:r>
              <a:rPr lang="ru-RU" dirty="0" err="1"/>
              <a:t>биоремедиации</a:t>
            </a:r>
            <a:r>
              <a:rPr lang="ru-RU" dirty="0"/>
              <a:t> почв, загрязненных тяжелыми металлами, должны быть устойчивы к высокому уровню загрязнения; извлекать из почвы тяжелые металлы, </a:t>
            </a:r>
            <a:r>
              <a:rPr lang="ru-RU" dirty="0" err="1"/>
              <a:t>транслоцировать</a:t>
            </a:r>
            <a:r>
              <a:rPr lang="ru-RU" dirty="0"/>
              <a:t> их от корней к листьям, накапливать в биомассе, которая должна ежегодно удалятся и утилизироваться; быть безопасными при контакте, нетребовательны к условиям среды, быть не агрессивными по отношению к аборигенным видам, доступны в качестве посевного материала и эстетичны</a:t>
            </a:r>
            <a:r>
              <a:rPr lang="ru-RU" dirty="0" smtClean="0"/>
              <a:t>.</a:t>
            </a:r>
          </a:p>
          <a:p>
            <a:r>
              <a:rPr lang="ru-RU" sz="3200" b="1" dirty="0" smtClean="0"/>
              <a:t>Проект «использование </a:t>
            </a:r>
            <a:r>
              <a:rPr lang="ru-RU" sz="3200" b="1" dirty="0"/>
              <a:t>на загрязненных тяжелыми металлами растений, обладающих декоративными </a:t>
            </a:r>
            <a:r>
              <a:rPr lang="ru-RU" sz="3200" b="1" dirty="0" smtClean="0"/>
              <a:t>свойствами»</a:t>
            </a:r>
            <a:endParaRPr lang="ru-RU" sz="3200" b="1" dirty="0"/>
          </a:p>
        </p:txBody>
      </p:sp>
      <p:sp>
        <p:nvSpPr>
          <p:cNvPr id="5" name="Объект 4"/>
          <p:cNvSpPr>
            <a:spLocks noGrp="1"/>
          </p:cNvSpPr>
          <p:nvPr>
            <p:ph sz="half" idx="2"/>
          </p:nvPr>
        </p:nvSpPr>
        <p:spPr/>
        <p:txBody>
          <a:bodyPr>
            <a:normAutofit fontScale="77500" lnSpcReduction="20000"/>
          </a:bodyPr>
          <a:lstStyle/>
          <a:p>
            <a:r>
              <a:rPr lang="ru-RU" dirty="0" smtClean="0"/>
              <a:t>Дербенник иволистный</a:t>
            </a:r>
          </a:p>
          <a:p>
            <a:r>
              <a:rPr lang="ru-RU" dirty="0" smtClean="0"/>
              <a:t>Аккумулирует кадмий, кобальт, хром, медь, железо, ртуть, никель, свинец, цинк.</a:t>
            </a:r>
          </a:p>
          <a:p>
            <a:r>
              <a:rPr lang="ru-RU" dirty="0" err="1" smtClean="0"/>
              <a:t>Л.В.Панченко</a:t>
            </a:r>
            <a:r>
              <a:rPr lang="ru-RU" dirty="0" smtClean="0"/>
              <a:t> и др. Атлас растений </a:t>
            </a:r>
            <a:r>
              <a:rPr lang="ru-RU" dirty="0" err="1" smtClean="0"/>
              <a:t>фиторемедиантов</a:t>
            </a:r>
            <a:r>
              <a:rPr lang="ru-RU" dirty="0" smtClean="0"/>
              <a:t>.//Институт биохимии и физиологии растений и </a:t>
            </a:r>
            <a:r>
              <a:rPr lang="ru-RU" dirty="0" err="1" smtClean="0"/>
              <a:t>микроорганизмов.-Саратов:Научная</a:t>
            </a:r>
            <a:r>
              <a:rPr lang="ru-RU" dirty="0" smtClean="0"/>
              <a:t> книга,2005.-560с.</a:t>
            </a:r>
            <a:endParaRPr lang="ru-RU" dirty="0"/>
          </a:p>
        </p:txBody>
      </p:sp>
      <p:pic>
        <p:nvPicPr>
          <p:cNvPr id="3074" name="Picture 2" descr="Дербенник ивоподобный Роберт Компак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847" y="4027735"/>
            <a:ext cx="2988859" cy="269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18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Формат заданий</a:t>
            </a:r>
          </a:p>
        </p:txBody>
      </p:sp>
      <p:sp>
        <p:nvSpPr>
          <p:cNvPr id="6" name="Объект 5"/>
          <p:cNvSpPr>
            <a:spLocks noGrp="1"/>
          </p:cNvSpPr>
          <p:nvPr>
            <p:ph idx="1"/>
          </p:nvPr>
        </p:nvSpPr>
        <p:spPr/>
        <p:txBody>
          <a:bodyPr/>
          <a:lstStyle/>
          <a:p>
            <a:r>
              <a:rPr lang="ru-RU" dirty="0"/>
              <a:t>Исследование читательской грамотности проводится на основе заданий с выбором ответа, с кратким и с развёрнутым ответом. Исследования в области оценивания до сих пор не дали ответа на вопрос, какой формат заданий — с выбором ответа, кратким или развёрнутым ответом — можно признать наилучшими для исследования учебных достижений учащихся и для измерения результатов учения. В некоторых исследованиях, например, показано, что задания с выбором ответа и с развернутым ответом проверяют различные умения, требуют для своего выполнения умственной деятельности разного характера</a:t>
            </a:r>
          </a:p>
        </p:txBody>
      </p:sp>
    </p:spTree>
    <p:extLst>
      <p:ext uri="{BB962C8B-B14F-4D97-AF65-F5344CB8AC3E}">
        <p14:creationId xmlns:p14="http://schemas.microsoft.com/office/powerpoint/2010/main" val="4079383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Оценивание выполнения заданий</a:t>
            </a:r>
          </a:p>
        </p:txBody>
      </p:sp>
      <p:sp>
        <p:nvSpPr>
          <p:cNvPr id="3" name="Объект 2"/>
          <p:cNvSpPr>
            <a:spLocks noGrp="1"/>
          </p:cNvSpPr>
          <p:nvPr>
            <p:ph idx="1"/>
          </p:nvPr>
        </p:nvSpPr>
        <p:spPr/>
        <p:txBody>
          <a:bodyPr/>
          <a:lstStyle/>
          <a:p>
            <a:r>
              <a:rPr lang="ru-RU" dirty="0"/>
              <a:t>Для оценки заданий используется дихотомическая шкала для заданий с выбором ответа и с кратким ответом и </a:t>
            </a:r>
            <a:r>
              <a:rPr lang="ru-RU" dirty="0" err="1"/>
              <a:t>политомическая</a:t>
            </a:r>
            <a:r>
              <a:rPr lang="ru-RU" dirty="0"/>
              <a:t> для заданий с развёрнутым ответом (верный ответ, частично правильный ответ, неверный ответ). Такая иерархическая оценка требует разработки критериев оценки и процедуры проверки в контексте современных исследований в области измерения навыков чтения. </a:t>
            </a:r>
            <a:r>
              <a:rPr lang="ru-RU"/>
              <a:t>Для обеспечения сравнимости выставленных баллов за выполненные школьниками задания необходима значительная работа по подготовке экспертов</a:t>
            </a:r>
          </a:p>
        </p:txBody>
      </p:sp>
    </p:spTree>
    <p:extLst>
      <p:ext uri="{BB962C8B-B14F-4D97-AF65-F5344CB8AC3E}">
        <p14:creationId xmlns:p14="http://schemas.microsoft.com/office/powerpoint/2010/main" val="2240678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дополнение предлагаем обратить внимание на: </a:t>
            </a:r>
          </a:p>
        </p:txBody>
      </p:sp>
      <p:sp>
        <p:nvSpPr>
          <p:cNvPr id="3" name="Объект 2"/>
          <p:cNvSpPr>
            <a:spLocks noGrp="1"/>
          </p:cNvSpPr>
          <p:nvPr>
            <p:ph idx="1"/>
          </p:nvPr>
        </p:nvSpPr>
        <p:spPr/>
        <p:txBody>
          <a:bodyPr/>
          <a:lstStyle/>
          <a:p>
            <a:r>
              <a:rPr lang="ru-RU" u="sng" dirty="0" smtClean="0">
                <a:hlinkClick r:id="rId2"/>
              </a:rPr>
              <a:t>серию </a:t>
            </a:r>
            <a:r>
              <a:rPr lang="ru-RU" u="sng" dirty="0" err="1">
                <a:hlinkClick r:id="rId2"/>
              </a:rPr>
              <a:t>вебинаров</a:t>
            </a:r>
            <a:r>
              <a:rPr lang="ru-RU" dirty="0"/>
              <a:t> по формированию функциональной грамотности у </a:t>
            </a:r>
            <a:r>
              <a:rPr lang="ru-RU" dirty="0" smtClean="0"/>
              <a:t>учащихся </a:t>
            </a:r>
            <a:r>
              <a:rPr lang="en-US" dirty="0">
                <a:hlinkClick r:id="rId2"/>
              </a:rPr>
              <a:t>https://</a:t>
            </a:r>
            <a:r>
              <a:rPr lang="en-US" dirty="0" smtClean="0">
                <a:hlinkClick r:id="rId2"/>
              </a:rPr>
              <a:t>uchitel.club/webinars/funkcionalnaya-gramotnost</a:t>
            </a:r>
            <a:endParaRPr lang="ru-RU" dirty="0" smtClean="0"/>
          </a:p>
          <a:p>
            <a:endParaRPr lang="ru-RU" dirty="0"/>
          </a:p>
          <a:p>
            <a:r>
              <a:rPr lang="ru-RU" u="sng" dirty="0">
                <a:hlinkClick r:id="rId3"/>
              </a:rPr>
              <a:t>курс повышения квалификации</a:t>
            </a:r>
            <a:r>
              <a:rPr lang="ru-RU" dirty="0"/>
              <a:t> «Технологии формирования и оценивания функциональной грамотности обучающихся</a:t>
            </a:r>
            <a:r>
              <a:rPr lang="ru-RU" dirty="0" smtClean="0"/>
              <a:t>»</a:t>
            </a:r>
          </a:p>
          <a:p>
            <a:r>
              <a:rPr lang="en-US" dirty="0"/>
              <a:t>https://academy.prosv.ru/funkcionalnaya-gramotnost</a:t>
            </a:r>
            <a:endParaRPr lang="ru-RU" dirty="0"/>
          </a:p>
          <a:p>
            <a:endParaRPr lang="ru-RU" dirty="0"/>
          </a:p>
        </p:txBody>
      </p:sp>
      <p:pic>
        <p:nvPicPr>
          <p:cNvPr id="4" name="Рисунок 3"/>
          <p:cNvPicPr>
            <a:picLocks noChangeAspect="1"/>
          </p:cNvPicPr>
          <p:nvPr/>
        </p:nvPicPr>
        <p:blipFill>
          <a:blip r:embed="rId4"/>
          <a:stretch>
            <a:fillRect/>
          </a:stretch>
        </p:blipFill>
        <p:spPr>
          <a:xfrm>
            <a:off x="2205222" y="5276494"/>
            <a:ext cx="6286500" cy="1171575"/>
          </a:xfrm>
          <a:prstGeom prst="rect">
            <a:avLst/>
          </a:prstGeom>
        </p:spPr>
      </p:pic>
    </p:spTree>
    <p:extLst>
      <p:ext uri="{BB962C8B-B14F-4D97-AF65-F5344CB8AC3E}">
        <p14:creationId xmlns:p14="http://schemas.microsoft.com/office/powerpoint/2010/main" val="521517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Наземные позвоночные животные: учебные исследования по зоогеографии в Приморском крае при выполнении итогового индивидуального проекта. Региональный компонент</a:t>
            </a:r>
            <a:r>
              <a:rPr lang="ru-RU" dirty="0"/>
              <a:t>:</a:t>
            </a:r>
            <a:r>
              <a:rPr lang="ru-RU" b="1" dirty="0"/>
              <a:t> </a:t>
            </a:r>
            <a:r>
              <a:rPr lang="ru-RU" dirty="0"/>
              <a:t>Учебно-методическое пособие</a:t>
            </a:r>
            <a:r>
              <a:rPr lang="ru-RU" b="1" dirty="0"/>
              <a:t> </a:t>
            </a:r>
            <a:r>
              <a:rPr lang="ru-RU" dirty="0"/>
              <a:t>/ Авторы-составители Н.М. Белоусова, М.Г. </a:t>
            </a:r>
            <a:r>
              <a:rPr lang="ru-RU" dirty="0" err="1"/>
              <a:t>Иржевская</a:t>
            </a:r>
            <a:r>
              <a:rPr lang="ru-RU" dirty="0"/>
              <a:t>. – ГАУ ДПО ПК ИРО, 2020. – 152 стр. </a:t>
            </a:r>
            <a:br>
              <a:rPr lang="ru-RU" dirty="0"/>
            </a:br>
            <a:r>
              <a:rPr lang="ru-RU" b="1" dirty="0"/>
              <a:t>Птицы рядом с нами: учебные исследования орнитофауны Приморского края при выполнении итогового индивидуального проекта. Региональный компонент: Учебно-методическое пособие / Авторы-составители Н.М. Белоусова, М.Г. </a:t>
            </a:r>
            <a:r>
              <a:rPr lang="ru-RU" b="1" dirty="0" err="1"/>
              <a:t>Иржевская</a:t>
            </a:r>
            <a:r>
              <a:rPr lang="ru-RU" b="1" dirty="0"/>
              <a:t>. – ГАУ ДПО ПК ИРО, 2020. – 84 стр.  </a:t>
            </a:r>
            <a:br>
              <a:rPr lang="ru-RU" b="1" dirty="0"/>
            </a:br>
            <a:endParaRPr lang="ru-RU" dirty="0"/>
          </a:p>
        </p:txBody>
      </p:sp>
    </p:spTree>
    <p:extLst>
      <p:ext uri="{BB962C8B-B14F-4D97-AF65-F5344CB8AC3E}">
        <p14:creationId xmlns:p14="http://schemas.microsoft.com/office/powerpoint/2010/main" val="311960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Банк заданий </a:t>
            </a:r>
          </a:p>
        </p:txBody>
      </p:sp>
      <p:sp>
        <p:nvSpPr>
          <p:cNvPr id="3" name="Объект 2"/>
          <p:cNvSpPr>
            <a:spLocks noGrp="1"/>
          </p:cNvSpPr>
          <p:nvPr>
            <p:ph idx="1"/>
          </p:nvPr>
        </p:nvSpPr>
        <p:spPr/>
        <p:txBody>
          <a:bodyPr/>
          <a:lstStyle/>
          <a:p>
            <a:r>
              <a:rPr lang="ru-RU" dirty="0"/>
              <a:t>Более 30 форматов интерактивных заданий позволяют повысить мотивацию и интерес </a:t>
            </a:r>
            <a:r>
              <a:rPr lang="ru-RU" dirty="0" smtClean="0"/>
              <a:t>школьников</a:t>
            </a:r>
          </a:p>
          <a:p>
            <a:r>
              <a:rPr lang="ru-RU" dirty="0"/>
              <a:t>Проработанный </a:t>
            </a:r>
            <a:r>
              <a:rPr lang="ru-RU" b="1" dirty="0"/>
              <a:t>банк готовых комплексных заданий</a:t>
            </a:r>
            <a:r>
              <a:rPr lang="ru-RU" dirty="0"/>
              <a:t> для учащихся 5‑9 классов, который является продолжением </a:t>
            </a:r>
            <a:r>
              <a:rPr lang="ru-RU" u="sng" dirty="0">
                <a:hlinkClick r:id="rId2"/>
              </a:rPr>
              <a:t>дидактического комплекса «Учимся для жизни»</a:t>
            </a:r>
            <a:r>
              <a:rPr lang="ru-RU" dirty="0"/>
              <a:t>.</a:t>
            </a:r>
          </a:p>
        </p:txBody>
      </p:sp>
    </p:spTree>
    <p:extLst>
      <p:ext uri="{BB962C8B-B14F-4D97-AF65-F5344CB8AC3E}">
        <p14:creationId xmlns:p14="http://schemas.microsoft.com/office/powerpoint/2010/main" val="87455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858501" cy="1400530"/>
          </a:xfrm>
        </p:spPr>
        <p:txBody>
          <a:bodyPr>
            <a:normAutofit fontScale="90000"/>
          </a:bodyPr>
          <a:lstStyle/>
          <a:p>
            <a:r>
              <a:rPr lang="ru-RU" b="1" dirty="0"/>
              <a:t>на </a:t>
            </a:r>
            <a:r>
              <a:rPr lang="ru-RU" b="1" u="sng" dirty="0">
                <a:hlinkClick r:id="rId2"/>
              </a:rPr>
              <a:t>портале «Единое содержание общего образования»</a:t>
            </a:r>
            <a:r>
              <a:rPr lang="ru-RU" b="1" dirty="0"/>
              <a:t> (раздел «Внеурочная деятельность»: «Разговор о важном»).  </a:t>
            </a:r>
            <a:r>
              <a:rPr lang="ru-RU" dirty="0"/>
              <a:t/>
            </a:r>
            <a:br>
              <a:rPr lang="ru-RU" dirty="0"/>
            </a:br>
            <a:endParaRPr lang="ru-RU" dirty="0"/>
          </a:p>
        </p:txBody>
      </p:sp>
      <p:sp>
        <p:nvSpPr>
          <p:cNvPr id="3" name="Объект 2"/>
          <p:cNvSpPr>
            <a:spLocks noGrp="1"/>
          </p:cNvSpPr>
          <p:nvPr>
            <p:ph idx="1"/>
          </p:nvPr>
        </p:nvSpPr>
        <p:spPr>
          <a:xfrm>
            <a:off x="1419367" y="2133600"/>
            <a:ext cx="10085245" cy="3777622"/>
          </a:xfrm>
        </p:spPr>
        <p:txBody>
          <a:bodyPr/>
          <a:lstStyle/>
          <a:p>
            <a:endParaRPr lang="ru-RU" b="1" dirty="0" smtClean="0"/>
          </a:p>
          <a:p>
            <a:endParaRPr lang="ru-RU" b="1" dirty="0"/>
          </a:p>
          <a:p>
            <a:r>
              <a:rPr lang="ru-RU" b="1" dirty="0" smtClean="0"/>
              <a:t>Ссылка</a:t>
            </a:r>
            <a:r>
              <a:rPr lang="ru-RU" b="1" dirty="0"/>
              <a:t>:  </a:t>
            </a:r>
            <a:r>
              <a:rPr lang="ru-RU" b="1" u="sng" dirty="0">
                <a:hlinkClick r:id="rId3"/>
              </a:rPr>
              <a:t>https://edsoo.ru/Vneurochnaya_deyatelnost.htm</a:t>
            </a:r>
            <a:endParaRPr lang="ru-RU" dirty="0"/>
          </a:p>
          <a:p>
            <a:pPr lvl="0"/>
            <a:r>
              <a:rPr lang="ru-RU" dirty="0"/>
              <a:t>Примерная программа внеурочной деятельности по формированию функциональной грамотности «Функциональная грамотность – учимся для жизни»;</a:t>
            </a:r>
          </a:p>
          <a:p>
            <a:r>
              <a:rPr lang="ru-RU" dirty="0"/>
              <a:t>(для 5—9 классов) </a:t>
            </a:r>
            <a:br>
              <a:rPr lang="ru-RU" dirty="0"/>
            </a:br>
            <a:r>
              <a:rPr lang="ru-RU" dirty="0"/>
              <a:t/>
            </a:r>
            <a:br>
              <a:rPr lang="ru-RU" dirty="0"/>
            </a:br>
            <a:endParaRPr lang="ru-RU" dirty="0"/>
          </a:p>
        </p:txBody>
      </p:sp>
    </p:spTree>
    <p:extLst>
      <p:ext uri="{BB962C8B-B14F-4D97-AF65-F5344CB8AC3E}">
        <p14:creationId xmlns:p14="http://schemas.microsoft.com/office/powerpoint/2010/main" val="389340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2667995" y="1152983"/>
            <a:ext cx="8439150" cy="5486400"/>
          </a:xfrm>
          <a:prstGeom prst="rect">
            <a:avLst/>
          </a:prstGeom>
        </p:spPr>
      </p:pic>
    </p:spTree>
    <p:extLst>
      <p:ext uri="{BB962C8B-B14F-4D97-AF65-F5344CB8AC3E}">
        <p14:creationId xmlns:p14="http://schemas.microsoft.com/office/powerpoint/2010/main" val="149648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2460648" y="1353545"/>
            <a:ext cx="8963025" cy="5381625"/>
          </a:xfrm>
          <a:prstGeom prst="rect">
            <a:avLst/>
          </a:prstGeom>
        </p:spPr>
      </p:pic>
    </p:spTree>
    <p:extLst>
      <p:ext uri="{BB962C8B-B14F-4D97-AF65-F5344CB8AC3E}">
        <p14:creationId xmlns:p14="http://schemas.microsoft.com/office/powerpoint/2010/main" val="363887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Место при реализации ООП</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55802879"/>
              </p:ext>
            </p:extLst>
          </p:nvPr>
        </p:nvGraphicFramePr>
        <p:xfrm>
          <a:off x="286603" y="1487608"/>
          <a:ext cx="11791666" cy="5131556"/>
        </p:xfrm>
        <a:graphic>
          <a:graphicData uri="http://schemas.openxmlformats.org/drawingml/2006/table">
            <a:tbl>
              <a:tblPr firstRow="1" bandRow="1">
                <a:tableStyleId>{5C22544A-7EE6-4342-B048-85BDC9FD1C3A}</a:tableStyleId>
              </a:tblPr>
              <a:tblGrid>
                <a:gridCol w="10188184"/>
                <a:gridCol w="1603482"/>
              </a:tblGrid>
              <a:tr h="583921">
                <a:tc>
                  <a:txBody>
                    <a:bodyPr/>
                    <a:lstStyle/>
                    <a:p>
                      <a:pPr algn="ct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Направление</a:t>
                      </a:r>
                    </a:p>
                  </a:txBody>
                  <a:tcPr marL="68580" marR="68580" marT="0" marB="0"/>
                </a:tc>
                <a:tc>
                  <a:txBody>
                    <a:bodyPr/>
                    <a:lstStyle/>
                    <a:p>
                      <a:pPr algn="ctr">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Рекомендуемое количество часов</a:t>
                      </a:r>
                    </a:p>
                  </a:txBody>
                  <a:tcPr marL="68580" marR="68580" marT="0" marB="0"/>
                </a:tc>
              </a:tr>
              <a:tr h="662311">
                <a:tc>
                  <a:txBody>
                    <a:bodyPr/>
                    <a:lstStyle/>
                    <a:p>
                      <a:pPr algn="just">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«Разговоры о важном» (цикл внеурочных занятий для обучающихся 1-2,3-4,5-7,8-9,10-11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кл</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gn="just">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1 час</a:t>
                      </a:r>
                    </a:p>
                  </a:txBody>
                  <a:tcPr marL="68580" marR="68580" marT="0" marB="0"/>
                </a:tc>
              </a:tr>
              <a:tr h="993466">
                <a:tc>
                  <a:txBody>
                    <a:bodyPr/>
                    <a:lstStyle/>
                    <a:p>
                      <a:pPr algn="just">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Дополнительное изучение учебных предметов (углубленное изучение учебных предметов, организация учебно-исследовательской и проектной деятельности, модули по краеведению и др.)</a:t>
                      </a:r>
                    </a:p>
                  </a:txBody>
                  <a:tcPr marL="68580" marR="68580" marT="0" marB="0"/>
                </a:tc>
                <a:tc>
                  <a:txBody>
                    <a:bodyPr/>
                    <a:lstStyle/>
                    <a:p>
                      <a:pPr algn="just">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3 час</a:t>
                      </a:r>
                    </a:p>
                  </a:txBody>
                  <a:tcPr marL="68580" marR="68580" marT="0" marB="0"/>
                </a:tc>
              </a:tr>
              <a:tr h="583921">
                <a:tc>
                  <a:txBody>
                    <a:bodyPr/>
                    <a:lstStyle/>
                    <a:p>
                      <a:pPr algn="just">
                        <a:lnSpc>
                          <a:spcPct val="115000"/>
                        </a:lnSpc>
                        <a:spcAft>
                          <a:spcPts val="0"/>
                        </a:spcAft>
                      </a:pP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Формирование функциональной грамотности</a:t>
                      </a:r>
                    </a:p>
                  </a:txBody>
                  <a:tcPr marL="68580" marR="68580" marT="0" marB="0"/>
                </a:tc>
                <a:tc>
                  <a:txBody>
                    <a:bodyPr/>
                    <a:lstStyle/>
                    <a:p>
                      <a:pPr algn="just">
                        <a:lnSpc>
                          <a:spcPct val="115000"/>
                        </a:lnSpc>
                        <a:spcAft>
                          <a:spcPts val="0"/>
                        </a:spcAft>
                      </a:pP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час</a:t>
                      </a:r>
                    </a:p>
                  </a:txBody>
                  <a:tcPr marL="68580" marR="68580" marT="0" marB="0"/>
                </a:tc>
              </a:tr>
              <a:tr h="583921">
                <a:tc>
                  <a:txBody>
                    <a:bodyPr/>
                    <a:lstStyle/>
                    <a:p>
                      <a:pPr algn="just">
                        <a:lnSpc>
                          <a:spcPct val="115000"/>
                        </a:lnSpc>
                        <a:spcAft>
                          <a:spcPts val="0"/>
                        </a:spcAft>
                      </a:pP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Профориентационная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работа/ предпринимательство/финансовая грамотность</a:t>
                      </a:r>
                    </a:p>
                  </a:txBody>
                  <a:tcPr marL="68580" marR="68580" marT="0" marB="0"/>
                </a:tc>
                <a:tc>
                  <a:txBody>
                    <a:bodyPr/>
                    <a:lstStyle/>
                    <a:p>
                      <a:pPr algn="just">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1 час</a:t>
                      </a:r>
                    </a:p>
                  </a:txBody>
                  <a:tcPr marL="68580" marR="68580" marT="0" marB="0"/>
                </a:tc>
              </a:tr>
              <a:tr h="662311">
                <a:tc>
                  <a:txBody>
                    <a:bodyPr/>
                    <a:lstStyle/>
                    <a:p>
                      <a:pPr algn="just">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Развитие личности и самореализация обучающихся (занятия в хоре, школьном театре, участие в спортивных мероприятиях и др.)</a:t>
                      </a:r>
                    </a:p>
                  </a:txBody>
                  <a:tcPr marL="68580" marR="68580" marT="0" marB="0"/>
                </a:tc>
                <a:tc>
                  <a:txBody>
                    <a:bodyPr/>
                    <a:lstStyle/>
                    <a:p>
                      <a:pPr algn="just">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2 час</a:t>
                      </a:r>
                    </a:p>
                  </a:txBody>
                  <a:tcPr marL="68580" marR="68580" marT="0" marB="0"/>
                </a:tc>
              </a:tr>
              <a:tr h="699222">
                <a:tc>
                  <a:txBody>
                    <a:bodyPr/>
                    <a:lstStyle/>
                    <a:p>
                      <a:pPr algn="just">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Комплекс воспитательных мероприятий, деятельность ученических сообществ, педагогическая поддержка обучающихся и обеспечение их благополучия в пространстве школе</a:t>
                      </a:r>
                    </a:p>
                  </a:txBody>
                  <a:tcPr marL="68580" marR="68580" marT="0" marB="0"/>
                </a:tc>
                <a:tc>
                  <a:txBody>
                    <a:bodyPr/>
                    <a:lstStyle/>
                    <a:p>
                      <a:pPr algn="just">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2 час</a:t>
                      </a:r>
                    </a:p>
                  </a:txBody>
                  <a:tcPr marL="68580" marR="68580" marT="0" marB="0"/>
                </a:tc>
              </a:tr>
            </a:tbl>
          </a:graphicData>
        </a:graphic>
      </p:graphicFrame>
    </p:spTree>
    <p:extLst>
      <p:ext uri="{BB962C8B-B14F-4D97-AF65-F5344CB8AC3E}">
        <p14:creationId xmlns:p14="http://schemas.microsoft.com/office/powerpoint/2010/main" val="411227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АКТУАЛЬНОСТЬ</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614149" y="2133599"/>
            <a:ext cx="10890463" cy="4417325"/>
          </a:xfrm>
        </p:spPr>
        <p:txBody>
          <a:bodyPr/>
          <a:lstStyle/>
          <a:p>
            <a:pPr marL="0" indent="0">
              <a:buNone/>
            </a:pPr>
            <a:r>
              <a:rPr lang="ru-RU" b="1" dirty="0">
                <a:solidFill>
                  <a:srgbClr val="FFFF00"/>
                </a:solidFill>
              </a:rPr>
              <a:t>Для успешного функционирования в </a:t>
            </a:r>
            <a:r>
              <a:rPr lang="ru-RU" b="1" dirty="0" smtClean="0">
                <a:solidFill>
                  <a:srgbClr val="FFFF00"/>
                </a:solidFill>
              </a:rPr>
              <a:t>обществе нужно </a:t>
            </a:r>
            <a:r>
              <a:rPr lang="ru-RU" b="1" dirty="0">
                <a:solidFill>
                  <a:srgbClr val="FFFF00"/>
                </a:solidFill>
              </a:rPr>
              <a:t>уметь использовать получаемые знания, умения и </a:t>
            </a:r>
            <a:r>
              <a:rPr lang="ru-RU" b="1" dirty="0" smtClean="0">
                <a:solidFill>
                  <a:srgbClr val="FFFF00"/>
                </a:solidFill>
              </a:rPr>
              <a:t>навыки </a:t>
            </a:r>
            <a:r>
              <a:rPr lang="ru-RU" b="1" dirty="0">
                <a:solidFill>
                  <a:srgbClr val="FFFF00"/>
                </a:solidFill>
              </a:rPr>
              <a:t>для решения важных задач в изменяющихся условиях,</a:t>
            </a:r>
          </a:p>
          <a:p>
            <a:pPr marL="0" indent="0">
              <a:buNone/>
            </a:pPr>
            <a:r>
              <a:rPr lang="ru-RU" b="1" dirty="0">
                <a:solidFill>
                  <a:srgbClr val="FFFF00"/>
                </a:solidFill>
              </a:rPr>
              <a:t>а для этого находить, сопоставлять, интерпретировать, </a:t>
            </a:r>
            <a:r>
              <a:rPr lang="ru-RU" b="1" dirty="0" smtClean="0">
                <a:solidFill>
                  <a:srgbClr val="FFFF00"/>
                </a:solidFill>
              </a:rPr>
              <a:t>анализировать </a:t>
            </a:r>
            <a:r>
              <a:rPr lang="ru-RU" b="1" dirty="0">
                <a:solidFill>
                  <a:srgbClr val="FFFF00"/>
                </a:solidFill>
              </a:rPr>
              <a:t>факты, смотреть на одни и те же явления с </a:t>
            </a:r>
            <a:r>
              <a:rPr lang="ru-RU" b="1" dirty="0" smtClean="0">
                <a:solidFill>
                  <a:srgbClr val="FFFF00"/>
                </a:solidFill>
              </a:rPr>
              <a:t>разных сторон</a:t>
            </a:r>
            <a:r>
              <a:rPr lang="ru-RU" b="1" dirty="0">
                <a:solidFill>
                  <a:srgbClr val="FFFF00"/>
                </a:solidFill>
              </a:rPr>
              <a:t>, осмысливать информацию, чтобы делать </a:t>
            </a:r>
            <a:r>
              <a:rPr lang="ru-RU" b="1" dirty="0" smtClean="0">
                <a:solidFill>
                  <a:srgbClr val="FFFF00"/>
                </a:solidFill>
              </a:rPr>
              <a:t>правильный выбор</a:t>
            </a:r>
            <a:r>
              <a:rPr lang="ru-RU" b="1" dirty="0">
                <a:solidFill>
                  <a:srgbClr val="FFFF00"/>
                </a:solidFill>
              </a:rPr>
              <a:t>, принимать конструктивные решения  </a:t>
            </a:r>
            <a:endParaRPr lang="ru-RU" b="1" dirty="0" smtClean="0">
              <a:solidFill>
                <a:srgbClr val="FFFF00"/>
              </a:solidFill>
            </a:endParaRPr>
          </a:p>
          <a:p>
            <a:pPr marL="0" indent="0">
              <a:buNone/>
            </a:pPr>
            <a:r>
              <a:rPr lang="ru-RU" b="1" dirty="0" smtClean="0">
                <a:solidFill>
                  <a:srgbClr val="FFFF00"/>
                </a:solidFill>
              </a:rPr>
              <a:t>Необходимо планировать </a:t>
            </a:r>
            <a:r>
              <a:rPr lang="ru-RU" b="1" dirty="0">
                <a:solidFill>
                  <a:srgbClr val="FFFF00"/>
                </a:solidFill>
              </a:rPr>
              <a:t>свою деятельность, осуществлять ее контроль и </a:t>
            </a:r>
            <a:r>
              <a:rPr lang="ru-RU" b="1" dirty="0" smtClean="0">
                <a:solidFill>
                  <a:srgbClr val="FFFF00"/>
                </a:solidFill>
              </a:rPr>
              <a:t>оценку</a:t>
            </a:r>
            <a:r>
              <a:rPr lang="ru-RU" b="1" dirty="0">
                <a:solidFill>
                  <a:srgbClr val="FFFF00"/>
                </a:solidFill>
              </a:rPr>
              <a:t>, взаимодействовать с другими, действовать в ситуации </a:t>
            </a:r>
            <a:r>
              <a:rPr lang="ru-RU" b="1" dirty="0" smtClean="0">
                <a:solidFill>
                  <a:srgbClr val="FFFF00"/>
                </a:solidFill>
              </a:rPr>
              <a:t>неопределенности </a:t>
            </a:r>
            <a:endParaRPr lang="ru-RU" b="1" dirty="0">
              <a:solidFill>
                <a:srgbClr val="FFFF00"/>
              </a:solidFill>
            </a:endParaRPr>
          </a:p>
        </p:txBody>
      </p:sp>
    </p:spTree>
    <p:extLst>
      <p:ext uri="{BB962C8B-B14F-4D97-AF65-F5344CB8AC3E}">
        <p14:creationId xmlns:p14="http://schemas.microsoft.com/office/powerpoint/2010/main" val="2234951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2277</TotalTime>
  <Words>1789</Words>
  <Application>Microsoft Office PowerPoint</Application>
  <PresentationFormat>Произвольный</PresentationFormat>
  <Paragraphs>152</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Ион</vt:lpstr>
      <vt:lpstr>Формирование функциональной грамотности у обучающихся</vt:lpstr>
      <vt:lpstr>Банк заданий </vt:lpstr>
      <vt:lpstr>Банк заданий </vt:lpstr>
      <vt:lpstr>Банк заданий </vt:lpstr>
      <vt:lpstr>на портале «Единое содержание общего образования» (раздел «Внеурочная деятельность»: «Разговор о важном»).   </vt:lpstr>
      <vt:lpstr>Содержание</vt:lpstr>
      <vt:lpstr>Содержание</vt:lpstr>
      <vt:lpstr>Место при реализации ООП</vt:lpstr>
      <vt:lpstr>АКТУАЛЬНОСТЬ  </vt:lpstr>
      <vt:lpstr>Цель курса  </vt:lpstr>
      <vt:lpstr>Презентация PowerPoint</vt:lpstr>
      <vt:lpstr>Содержание курса  </vt:lpstr>
      <vt:lpstr>Презентация PowerPoint</vt:lpstr>
      <vt:lpstr>ВАРИАНТЫ РЕАЛИЗАЦИИ ПРОГРАММЫ И ФОРМЫ ПРОВЕДЕНИЯ ЗАНЯТИЙ </vt:lpstr>
      <vt:lpstr>Методическим обеспечением курса являются </vt:lpstr>
      <vt:lpstr>СОДЕРЖАНИЕ КУРСА  </vt:lpstr>
      <vt:lpstr>Содержание курса внеурочной деятельности «Функциональная грамотность: учимся для жизни» </vt:lpstr>
      <vt:lpstr>Читательская грамотность  </vt:lpstr>
      <vt:lpstr>Читательская грамотность  </vt:lpstr>
      <vt:lpstr>Читательская грамотность</vt:lpstr>
      <vt:lpstr>Читательская грамотность</vt:lpstr>
      <vt:lpstr>Обновлен подход к отбору текстов</vt:lpstr>
      <vt:lpstr>тексты можно разделить </vt:lpstr>
      <vt:lpstr>Правило Глогера </vt:lpstr>
      <vt:lpstr>Читательские действия, связанные с нахождением и извлечением информации из текста </vt:lpstr>
      <vt:lpstr>Извлечение информации – это процесс выбора и предъявления конкретной информации, запрашиваемой в вопросе.</vt:lpstr>
      <vt:lpstr>Читательские действия, связанные с интеграцией и интерпретацией текста</vt:lpstr>
      <vt:lpstr>Читательские действия, связанные с интеграцией и интерпретацией текста</vt:lpstr>
      <vt:lpstr>Читательские действия, связанные с интеграцией и интерпретацией текста</vt:lpstr>
      <vt:lpstr>Читательские действия, связанные с осмыслением и оценкой текста</vt:lpstr>
      <vt:lpstr>Читательские действия, связанные с осмыслением и оценкой текста</vt:lpstr>
      <vt:lpstr>Изучение жизненных форм животных</vt:lpstr>
      <vt:lpstr>Читательские действия, связанные с использованием информации из текста</vt:lpstr>
      <vt:lpstr>«Фиторемедиационные свойства аборигенных для Приморского края видов растений и их использование для очистки почв, загрязненных тяжелыми металлами» </vt:lpstr>
      <vt:lpstr>Формат заданий</vt:lpstr>
      <vt:lpstr>Оценивание выполнения заданий</vt:lpstr>
      <vt:lpstr>В дополнение предлагаем обратить внимание на: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Фрпмипрвание</dc:title>
  <dc:creator>Home</dc:creator>
  <cp:lastModifiedBy>Наталья М. Белоусова</cp:lastModifiedBy>
  <cp:revision>53</cp:revision>
  <dcterms:created xsi:type="dcterms:W3CDTF">2022-10-14T07:01:21Z</dcterms:created>
  <dcterms:modified xsi:type="dcterms:W3CDTF">2022-10-19T01:49:11Z</dcterms:modified>
</cp:coreProperties>
</file>