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99" r:id="rId2"/>
    <p:sldId id="257" r:id="rId3"/>
    <p:sldId id="258" r:id="rId4"/>
    <p:sldId id="291" r:id="rId5"/>
    <p:sldId id="292" r:id="rId6"/>
    <p:sldId id="264" r:id="rId7"/>
    <p:sldId id="294" r:id="rId8"/>
    <p:sldId id="293" r:id="rId9"/>
    <p:sldId id="295" r:id="rId10"/>
    <p:sldId id="296" r:id="rId11"/>
    <p:sldId id="297" r:id="rId12"/>
    <p:sldId id="298" r:id="rId13"/>
  </p:sldIdLst>
  <p:sldSz cx="9599613" cy="71993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78B"/>
    <a:srgbClr val="18626E"/>
    <a:srgbClr val="228C9E"/>
    <a:srgbClr val="990033"/>
    <a:srgbClr val="630A0A"/>
    <a:srgbClr val="1E7B8A"/>
    <a:srgbClr val="4472C4"/>
    <a:srgbClr val="7D9DDE"/>
    <a:srgbClr val="E88C1F"/>
    <a:srgbClr val="23A2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-1104" y="198"/>
      </p:cViewPr>
      <p:guideLst>
        <p:guide orient="horz" pos="2268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FCF6-7DB2-48BA-BA79-6079328E40A3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3E2EC-7C48-40E8-B40F-8C5F9E772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0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1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60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1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8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3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7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123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97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3E2EC-7C48-40E8-B40F-8C5F9E772A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09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971" y="1178222"/>
            <a:ext cx="8159671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9952" y="3781306"/>
            <a:ext cx="719971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64751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90863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9723" y="383297"/>
            <a:ext cx="2069917" cy="61010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9974" y="383297"/>
            <a:ext cx="6089754" cy="610108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654635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29850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974" y="1794831"/>
            <a:ext cx="8279666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974" y="4817876"/>
            <a:ext cx="8279666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56666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973" y="1916484"/>
            <a:ext cx="4079836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804" y="1916484"/>
            <a:ext cx="4079836" cy="45678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07838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383299"/>
            <a:ext cx="8279666" cy="1391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225" y="1764832"/>
            <a:ext cx="406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225" y="2629749"/>
            <a:ext cx="406108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805" y="1764832"/>
            <a:ext cx="4081086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9805" y="2629749"/>
            <a:ext cx="4081086" cy="3867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50823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71396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96514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086" y="1036570"/>
            <a:ext cx="4859804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92424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24" y="479954"/>
            <a:ext cx="3096125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086" y="1036570"/>
            <a:ext cx="4859804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224" y="2159794"/>
            <a:ext cx="3096125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15274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9974" y="383299"/>
            <a:ext cx="8279666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974" y="1916484"/>
            <a:ext cx="8279666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973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6143-945B-41AE-B9D2-D298B2AF2F17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9872" y="6672698"/>
            <a:ext cx="323986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9727" y="6672698"/>
            <a:ext cx="21599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E78C-5DD9-4A0D-82D3-9BC80836B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9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5000">
    <p:wipe/>
  </p:transition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599613" cy="71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932280"/>
      </p:ext>
    </p:extLst>
  </p:cSld>
  <p:clrMapOvr>
    <a:masterClrMapping/>
  </p:clrMapOvr>
  <p:transition spd="slow" advClick="0" advTm="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69966" y="211932"/>
            <a:ext cx="8271455" cy="170064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 - это пространство, где развивается творчество, образное мышление </a:t>
            </a: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09" y="1759383"/>
            <a:ext cx="4899658" cy="5100086"/>
          </a:xfrm>
          <a:prstGeom prst="rect">
            <a:avLst/>
          </a:prstGeom>
        </p:spPr>
      </p:pic>
      <p:sp>
        <p:nvSpPr>
          <p:cNvPr id="22" name="Объект 3"/>
          <p:cNvSpPr>
            <a:spLocks noGrp="1"/>
          </p:cNvSpPr>
          <p:nvPr>
            <p:ph idx="1"/>
          </p:nvPr>
        </p:nvSpPr>
        <p:spPr>
          <a:xfrm>
            <a:off x="5279701" y="2133757"/>
            <a:ext cx="3951385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может стать не просто Кабинетом № 1, 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надпредметным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кабинетом в школе, где развивается системное мышление школьников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может стать комфортной образовательной средой для развития индивидуальных образовательных способностей, связанных, прежде всего, с индивидуальными особенностями мыслительной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34956830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322" y="570770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66436" y="252705"/>
            <a:ext cx="6162964" cy="94643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бъект 2"/>
          <p:cNvSpPr>
            <a:spLocks noGrp="1"/>
          </p:cNvSpPr>
          <p:nvPr>
            <p:ph idx="1"/>
          </p:nvPr>
        </p:nvSpPr>
        <p:spPr>
          <a:xfrm>
            <a:off x="542636" y="1302328"/>
            <a:ext cx="4936015" cy="524651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УЧЕНИКОВ: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личностно-развивающей среды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ключевых психологических потребностей ребенка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личностной зрелости и гибкости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налаживание гармоничных отношений с педагогами, родителями, друзьями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внутренней мотивации к познанию, достижению, саморазвитию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и профессиональное развитие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передовые методики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для работы с детьми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ГИМНАЗИИ: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внутренней культуры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перезапуск профессиональной инициативы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работы с родителями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обучающиеся сообщества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506" y="252705"/>
            <a:ext cx="3472334" cy="151513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5600086" y="1975937"/>
            <a:ext cx="3758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yriadPro-Regular"/>
              </a:rPr>
              <a:t>повышение </a:t>
            </a:r>
            <a:r>
              <a:rPr lang="ru-RU" sz="1600" dirty="0">
                <a:latin typeface="MyriadPro-Regular"/>
              </a:rPr>
              <a:t>интереса к </a:t>
            </a:r>
            <a:r>
              <a:rPr lang="ru-RU" sz="1600" dirty="0" smtClean="0">
                <a:latin typeface="MyriadPro-Regular"/>
              </a:rPr>
              <a:t>чтению;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yriadPro-Regular"/>
              </a:rPr>
              <a:t>повышения </a:t>
            </a:r>
            <a:r>
              <a:rPr lang="ru-RU" sz="1600" dirty="0">
                <a:latin typeface="MyriadPro-Regular"/>
              </a:rPr>
              <a:t>уровня читательской </a:t>
            </a:r>
            <a:r>
              <a:rPr lang="ru-RU" sz="1600" dirty="0" smtClean="0">
                <a:latin typeface="MyriadPro-Regular"/>
              </a:rPr>
              <a:t>грамотности школьников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MyriadPro-Regular"/>
              </a:rPr>
              <a:t>воспитания </a:t>
            </a:r>
            <a:r>
              <a:rPr lang="ru-RU" sz="1600" dirty="0">
                <a:latin typeface="MyriadPro-Regular"/>
              </a:rPr>
              <a:t>культуры семейного чтения</a:t>
            </a:r>
            <a:endParaRPr lang="ru-RU" sz="1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03521" y="1666159"/>
            <a:ext cx="35059" cy="36777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629373" y="3474778"/>
            <a:ext cx="3758467" cy="36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95160" y="3747636"/>
            <a:ext cx="35633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РОЛЬ БИБЛИОТЕЧНОГО ЦЕНТРА</a:t>
            </a:r>
          </a:p>
          <a:p>
            <a:pPr algn="ctr"/>
            <a:r>
              <a:rPr lang="ru-RU" sz="2000" dirty="0" smtClean="0"/>
              <a:t>Комплексная поддержка образовательной деятельности гимназии по достижению личностных и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 обучающихся в соответствии с требованием ФГОС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648759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3194" y="659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1026" name="Picture 2" descr="Рабочее место с ПК в библиоте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" y="363620"/>
            <a:ext cx="3928746" cy="25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Лекционны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75" y="1203852"/>
            <a:ext cx="4043954" cy="26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Оформление школьной библиоте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4" y="3060687"/>
            <a:ext cx="3928746" cy="255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иблиотека в школе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75" y="4029062"/>
            <a:ext cx="4043954" cy="26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68458" y="141553"/>
            <a:ext cx="39422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«Пока жива библиотека, жив </a:t>
            </a:r>
            <a:r>
              <a:rPr lang="ru-RU" sz="1600" dirty="0" smtClean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народ.</a:t>
            </a:r>
            <a:br>
              <a:rPr lang="ru-RU" sz="1600" dirty="0" smtClean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Умрет </a:t>
            </a:r>
            <a:r>
              <a:rPr lang="ru-RU" sz="1600" dirty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– умрет наше прошлое и будущее».</a:t>
            </a:r>
          </a:p>
          <a:p>
            <a:r>
              <a:rPr lang="ru-RU" sz="1600" dirty="0" smtClean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Дмитрий </a:t>
            </a:r>
            <a:r>
              <a:rPr lang="ru-RU" sz="1600" dirty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Лихачев</a:t>
            </a:r>
            <a:endParaRPr lang="ru-RU" sz="1600" b="0" i="0" dirty="0">
              <a:solidFill>
                <a:srgbClr val="18626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032" y="5611382"/>
            <a:ext cx="44840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862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«Каждая картина, взятая в галерею, и каждая порядочная книга, попавшая в библиотеку, как бы они малы ни были, служат великому делу – скоплению в стране богатств».</a:t>
            </a:r>
          </a:p>
          <a:p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Антон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</a:t>
            </a:r>
            <a:endParaRPr lang="ru-RU" sz="16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78072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BC9EBF4-3FFE-4D97-BDCA-D14638C3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878" y="5586026"/>
            <a:ext cx="2205735" cy="1613287"/>
          </a:xfrm>
          <a:prstGeom prst="rect">
            <a:avLst/>
          </a:prstGeom>
          <a:effectLst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664E819-4904-4D85-9917-D0794CC19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95" y="4996826"/>
            <a:ext cx="1386483" cy="2202487"/>
          </a:xfrm>
          <a:prstGeom prst="rect">
            <a:avLst/>
          </a:prstGeom>
          <a:effectLst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6F46B6D-3ED0-445E-95BB-6A9551245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770" y="5840192"/>
            <a:ext cx="1819625" cy="1345371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4B54A7C-6F60-44B2-A1B7-430470D84A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52" r="21311"/>
          <a:stretch/>
        </p:blipFill>
        <p:spPr>
          <a:xfrm>
            <a:off x="-1" y="5273992"/>
            <a:ext cx="2126511" cy="1933554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FEEB12C-2A86-480B-A119-0083762D57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6510" y="4577695"/>
            <a:ext cx="2067097" cy="2692928"/>
          </a:xfrm>
          <a:prstGeom prst="rect">
            <a:avLst/>
          </a:prstGeom>
          <a:effectLst/>
        </p:spPr>
      </p:pic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72F71DEF-78CB-45D7-8D96-767FF2BDE4BE}"/>
              </a:ext>
            </a:extLst>
          </p:cNvPr>
          <p:cNvSpPr txBox="1">
            <a:spLocks/>
          </p:cNvSpPr>
          <p:nvPr/>
        </p:nvSpPr>
        <p:spPr>
          <a:xfrm>
            <a:off x="2679404" y="2082895"/>
            <a:ext cx="7133534" cy="1667219"/>
          </a:xfrm>
          <a:prstGeom prst="rect">
            <a:avLst/>
          </a:prstGeom>
        </p:spPr>
        <p:txBody>
          <a:bodyPr vert="horz" lIns="82741" tIns="41371" rIns="82741" bIns="41371" rtlCol="0">
            <a:normAutofit/>
          </a:bodyPr>
          <a:lstStyle>
            <a:lvl1pPr marL="0" indent="0" algn="ctr" defTabSz="540045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2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45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67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8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11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134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156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17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dirty="0">
              <a:solidFill>
                <a:srgbClr val="228C9E"/>
              </a:solidFill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532" y="72940"/>
            <a:ext cx="1510350" cy="1894565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52E36C3D-4C1C-4871-A8F7-051BDEAA805A}"/>
              </a:ext>
            </a:extLst>
          </p:cNvPr>
          <p:cNvSpPr/>
          <p:nvPr/>
        </p:nvSpPr>
        <p:spPr>
          <a:xfrm>
            <a:off x="2957689" y="220354"/>
            <a:ext cx="6390040" cy="45719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0C2D187-642C-4C03-8A8D-BB3D08214BB7}"/>
              </a:ext>
            </a:extLst>
          </p:cNvPr>
          <p:cNvSpPr/>
          <p:nvPr/>
        </p:nvSpPr>
        <p:spPr>
          <a:xfrm rot="5400000">
            <a:off x="7014153" y="2553927"/>
            <a:ext cx="4712864" cy="45721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CB4E47E-DF13-463C-9D5D-F5D893AFF8CB}"/>
              </a:ext>
            </a:extLst>
          </p:cNvPr>
          <p:cNvSpPr/>
          <p:nvPr/>
        </p:nvSpPr>
        <p:spPr>
          <a:xfrm>
            <a:off x="3275484" y="371672"/>
            <a:ext cx="5955283" cy="45719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DEEB1F6-7F34-43A5-A34D-D9E99B52F00F}"/>
              </a:ext>
            </a:extLst>
          </p:cNvPr>
          <p:cNvSpPr/>
          <p:nvPr/>
        </p:nvSpPr>
        <p:spPr>
          <a:xfrm rot="5400000">
            <a:off x="7107376" y="2495071"/>
            <a:ext cx="4201066" cy="45719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90D6E36-46DD-4E6C-BFC8-C078A889C4CA}"/>
              </a:ext>
            </a:extLst>
          </p:cNvPr>
          <p:cNvSpPr/>
          <p:nvPr/>
        </p:nvSpPr>
        <p:spPr>
          <a:xfrm rot="5400000" flipV="1">
            <a:off x="-1574480" y="3692867"/>
            <a:ext cx="3728684" cy="45719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A376FE9-4140-4259-B67C-B7C55DCD6EF4}"/>
              </a:ext>
            </a:extLst>
          </p:cNvPr>
          <p:cNvSpPr/>
          <p:nvPr/>
        </p:nvSpPr>
        <p:spPr>
          <a:xfrm rot="5400000">
            <a:off x="-984143" y="3697316"/>
            <a:ext cx="2885052" cy="45719"/>
          </a:xfrm>
          <a:prstGeom prst="rect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2E51A5B5-D6A0-4225-B35C-B0EA335AC45D}"/>
              </a:ext>
            </a:extLst>
          </p:cNvPr>
          <p:cNvSpPr txBox="1">
            <a:spLocks/>
          </p:cNvSpPr>
          <p:nvPr/>
        </p:nvSpPr>
        <p:spPr>
          <a:xfrm>
            <a:off x="6540082" y="3692765"/>
            <a:ext cx="1633988" cy="709257"/>
          </a:xfrm>
          <a:prstGeom prst="rect">
            <a:avLst/>
          </a:prstGeom>
        </p:spPr>
        <p:txBody>
          <a:bodyPr vert="horz" lIns="82741" tIns="41371" rIns="82741" bIns="41371" rtlCol="0">
            <a:normAutofit fontScale="92500" lnSpcReduction="10000"/>
          </a:bodyPr>
          <a:lstStyle>
            <a:lvl1pPr marL="0" indent="0" algn="ctr" defTabSz="540045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2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45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67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8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11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134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156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17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5400" dirty="0">
              <a:solidFill>
                <a:srgbClr val="228C9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77972" y="408477"/>
            <a:ext cx="650564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4478B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Уссурийский городской округ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44478B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9340" y="1967505"/>
            <a:ext cx="7456483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современного библиотечного центра в </a:t>
            </a:r>
            <a: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</a:t>
            </a:r>
            <a:b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b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</a:t>
            </a:r>
            <a:r>
              <a:rPr lang="ru-RU" sz="3200" b="1" dirty="0">
                <a:solidFill>
                  <a:srgbClr val="228C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обучающегося 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228C9E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411" y="4436356"/>
            <a:ext cx="445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Нижник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Владимировна, директор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«Гимназия № 29 г. Уссурийска»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0592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3" y="940652"/>
            <a:ext cx="6696672" cy="2102566"/>
          </a:xfrm>
          <a:prstGeom prst="rect">
            <a:avLst/>
          </a:prstGeom>
        </p:spPr>
      </p:pic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8A07A7D4-FB89-448B-A92F-7285F8D2A8ED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9211885" y="363620"/>
            <a:ext cx="16042" cy="4354351"/>
          </a:xfrm>
          <a:prstGeom prst="line">
            <a:avLst/>
          </a:prstGeom>
          <a:ln w="9525">
            <a:solidFill>
              <a:srgbClr val="228C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5F40420D-F301-4774-A3AC-F0C4924AA6E5}"/>
              </a:ext>
            </a:extLst>
          </p:cNvPr>
          <p:cNvSpPr/>
          <p:nvPr/>
        </p:nvSpPr>
        <p:spPr>
          <a:xfrm>
            <a:off x="9189025" y="317901"/>
            <a:ext cx="45719" cy="45719"/>
          </a:xfrm>
          <a:prstGeom prst="ellipse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D892DC42-0341-4F46-A30B-A9B196F80C6A}"/>
              </a:ext>
            </a:extLst>
          </p:cNvPr>
          <p:cNvSpPr/>
          <p:nvPr/>
        </p:nvSpPr>
        <p:spPr>
          <a:xfrm>
            <a:off x="9205067" y="4678946"/>
            <a:ext cx="45719" cy="45719"/>
          </a:xfrm>
          <a:prstGeom prst="ellipse">
            <a:avLst/>
          </a:prstGeom>
          <a:solidFill>
            <a:srgbClr val="228C9E"/>
          </a:solidFill>
          <a:ln>
            <a:solidFill>
              <a:srgbClr val="228C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Объект 14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7344" y="156754"/>
            <a:ext cx="1228822" cy="1541417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72F71DEF-78CB-45D7-8D96-767FF2BDE4BE}"/>
              </a:ext>
            </a:extLst>
          </p:cNvPr>
          <p:cNvSpPr txBox="1">
            <a:spLocks/>
          </p:cNvSpPr>
          <p:nvPr/>
        </p:nvSpPr>
        <p:spPr>
          <a:xfrm>
            <a:off x="510988" y="1650483"/>
            <a:ext cx="8655178" cy="3067488"/>
          </a:xfrm>
          <a:prstGeom prst="rect">
            <a:avLst/>
          </a:prstGeom>
        </p:spPr>
        <p:txBody>
          <a:bodyPr vert="horz" lIns="82741" tIns="41371" rIns="82741" bIns="41371" rtlCol="0">
            <a:normAutofit/>
          </a:bodyPr>
          <a:lstStyle>
            <a:lvl1pPr marL="0" indent="0" algn="ctr" defTabSz="540045" rtl="0" eaLnBrk="1" latinLnBrk="0" hangingPunct="1">
              <a:lnSpc>
                <a:spcPct val="90000"/>
              </a:lnSpc>
              <a:spcBef>
                <a:spcPts val="591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2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1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45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10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67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8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50112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20134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90156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179" indent="0" algn="ctr" defTabSz="540045" rtl="0" eaLnBrk="1" latinLnBrk="0" hangingPunct="1">
              <a:lnSpc>
                <a:spcPct val="90000"/>
              </a:lnSpc>
              <a:spcBef>
                <a:spcPts val="295"/>
              </a:spcBef>
              <a:buFont typeface="Arial" panose="020B0604020202020204" pitchFamily="34" charset="0"/>
              <a:buNone/>
              <a:defRPr sz="9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3600" dirty="0" smtClean="0">
              <a:solidFill>
                <a:srgbClr val="228C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907" y="139337"/>
            <a:ext cx="6285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ВЕКТОРЫ РАЗВИТИЯ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5742" y="2675095"/>
            <a:ext cx="2945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«</a:t>
            </a:r>
            <a:r>
              <a:rPr lang="ru-RU" sz="2000" b="1" dirty="0" smtClean="0">
                <a:solidFill>
                  <a:srgbClr val="0070C0"/>
                </a:solidFill>
              </a:rPr>
              <a:t>Новая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философия </a:t>
            </a:r>
            <a:r>
              <a:rPr lang="ru-RU" sz="2000" b="1" dirty="0">
                <a:solidFill>
                  <a:srgbClr val="0070C0"/>
                </a:solidFill>
              </a:rPr>
              <a:t>воспитания»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0734" y="2655516"/>
            <a:ext cx="38040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«Единое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образовательное пространство»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838024" y="3043217"/>
            <a:ext cx="0" cy="39323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882" y="3352948"/>
            <a:ext cx="3374950" cy="17279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9311" y="5080863"/>
            <a:ext cx="3560790" cy="1866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155" y="3712145"/>
            <a:ext cx="3790922" cy="27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9954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186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186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pic>
        <p:nvPicPr>
          <p:cNvPr id="52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5" y="141018"/>
            <a:ext cx="2187269" cy="2958283"/>
          </a:xfrm>
        </p:spPr>
      </p:pic>
      <p:sp>
        <p:nvSpPr>
          <p:cNvPr id="58" name="Прямоугольник 57"/>
          <p:cNvSpPr/>
          <p:nvPr/>
        </p:nvSpPr>
        <p:spPr>
          <a:xfrm>
            <a:off x="2642444" y="6677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открытый стол идей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приглашается каждый…»</a:t>
            </a:r>
          </a:p>
          <a:p>
            <a:pPr algn="r"/>
            <a:r>
              <a:rPr lang="ru-RU" sz="32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А.И. Герцен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169842" y="2975014"/>
            <a:ext cx="7212490" cy="900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314035" y="3344504"/>
            <a:ext cx="55984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преувеличения можно сказать, что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детства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это,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воспитание.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Слово, раскрывающее благородные идеи,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навсегда откладывает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сердце крупинки человечности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складывается личность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81" y="3710865"/>
            <a:ext cx="3313751" cy="22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5183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186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18626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1862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323225" y="1541927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2020</a:t>
            </a:r>
            <a:endParaRPr lang="ru-RU" sz="2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10831" y="1541927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2021</a:t>
            </a:r>
            <a:endParaRPr lang="ru-RU" sz="20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05166" y="1541927"/>
            <a:ext cx="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ru-RU" sz="2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23225" y="2321860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8 765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23225" y="3490264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21 318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3225" y="4658668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250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23225" y="5827073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11 607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10831" y="3490264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21 735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10831" y="2321860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9 252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010831" y="4658668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188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10831" y="5827073"/>
            <a:ext cx="977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10 760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05166" y="2321860"/>
            <a:ext cx="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9 282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05166" y="3490264"/>
            <a:ext cx="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22 236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705166" y="5827073"/>
            <a:ext cx="97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9 198</a:t>
            </a:r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918447" y="3021106"/>
            <a:ext cx="2404778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1936371" y="4105850"/>
            <a:ext cx="24048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909473" y="6490470"/>
            <a:ext cx="240480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бъект 2"/>
          <p:cNvSpPr>
            <a:spLocks noGrp="1"/>
          </p:cNvSpPr>
          <p:nvPr>
            <p:ph idx="1"/>
          </p:nvPr>
        </p:nvSpPr>
        <p:spPr>
          <a:xfrm>
            <a:off x="429785" y="1091588"/>
            <a:ext cx="6805516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поддержка учебного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учеников и учителей учебниками, пособиями и методической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литературой)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расширенного репертуара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справочных, научно-популярных и периодических изданий 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полного справочно-библиографического аппарата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(каталоги, тематические картотеки на книжный фонд и другие носители информации, рекомендательные списки, роспись периодики и т.п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регулярного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информационных 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обзоров литературы и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периодики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информационной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библиотечных уроков или их фрагментов, систематически проводимых библиотекарями на занятиях по каким-либо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просветительства и привлечения к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(специальных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привлечение к внеклассному, внепрограммному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часов и внеклассных мероприятий, сотрудничая с классными руководителями,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завуча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962" y="164496"/>
            <a:ext cx="83893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библиотеки в гимназии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68" y="1488146"/>
            <a:ext cx="2072553" cy="2501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368" y="4105850"/>
            <a:ext cx="2104140" cy="275361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43063" y="5600577"/>
            <a:ext cx="5778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библиотека - активный участник образовательной среды гимназии, но в основном выполняет стандартные типизированные функции.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07868" y="5482659"/>
            <a:ext cx="591415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360640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751115" y="317901"/>
            <a:ext cx="7504611" cy="91873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ФГОС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>
            <a:spLocks noGrp="1"/>
          </p:cNvSpPr>
          <p:nvPr>
            <p:ph idx="1"/>
          </p:nvPr>
        </p:nvSpPr>
        <p:spPr>
          <a:xfrm>
            <a:off x="838200" y="1117601"/>
            <a:ext cx="7940040" cy="261389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уникальности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возможностях каждого обучающегося и ученического сообщества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подход, обеспечивающий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и гармоничное развитие личности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компетенций, необходимых как для жизни в современном обществе, так и для успешного обучения на следующем уровне образования, а также в течение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751115" y="3731491"/>
            <a:ext cx="83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образовательной организации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38200" y="4531191"/>
            <a:ext cx="80878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максимально полного обеспечения образовательных потребностей и интересов обучающихся в рамках единого образовательного пространства на территории Российской Федерации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О переходе на обучение по федеральным государственным образовательным  стандартам третьего поколения с 01.09.2022 года – Официальный сайт  муниципального общеобразовательного учреждения &quot;Средняя школа № 55 &quot;Долина  знаний&quot; Советского района Волгоград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31" y="5527818"/>
            <a:ext cx="3656734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42079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61" y="644527"/>
            <a:ext cx="8279666" cy="12324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проект гимназии: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личностного потенциала обучающихся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251" y="3117694"/>
            <a:ext cx="4026885" cy="24722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87165" y="5589991"/>
            <a:ext cx="7469155" cy="74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17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поведения…» </a:t>
            </a:r>
            <a:endParaRPr lang="ru-RU" sz="1417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6370" y="2526348"/>
            <a:ext cx="184901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dirty="0">
                <a:solidFill>
                  <a:srgbClr val="20A249"/>
                </a:solidFill>
                <a:latin typeface="Verdana" panose="020B0604030504040204" pitchFamily="34" charset="0"/>
              </a:rPr>
              <a:t>Формирующая</a:t>
            </a:r>
          </a:p>
          <a:p>
            <a:pPr algn="ctr"/>
            <a:r>
              <a:rPr lang="ru-RU" sz="1260" dirty="0">
                <a:solidFill>
                  <a:srgbClr val="20A249"/>
                </a:solidFill>
                <a:latin typeface="Verdana" panose="020B0604030504040204" pitchFamily="34" charset="0"/>
              </a:rPr>
              <a:t>образовательная</a:t>
            </a:r>
          </a:p>
          <a:p>
            <a:pPr algn="ctr"/>
            <a:r>
              <a:rPr lang="ru-RU" sz="1260" dirty="0">
                <a:solidFill>
                  <a:srgbClr val="20A249"/>
                </a:solidFill>
                <a:latin typeface="Verdana" panose="020B0604030504040204" pitchFamily="34" charset="0"/>
              </a:rPr>
              <a:t>среда</a:t>
            </a:r>
            <a:endParaRPr lang="ru-RU" sz="126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575" y="3485913"/>
            <a:ext cx="303260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dirty="0">
                <a:solidFill>
                  <a:srgbClr val="002060"/>
                </a:solidFill>
                <a:latin typeface="Verdana" panose="020B0604030504040204" pitchFamily="34" charset="0"/>
              </a:rPr>
              <a:t>Профессиональный рост</a:t>
            </a:r>
            <a:br>
              <a:rPr lang="ru-RU" sz="1260" dirty="0">
                <a:solidFill>
                  <a:srgbClr val="002060"/>
                </a:solidFill>
                <a:latin typeface="Verdana" panose="020B0604030504040204" pitchFamily="34" charset="0"/>
              </a:rPr>
            </a:br>
            <a:r>
              <a:rPr lang="ru-RU" sz="1260" dirty="0">
                <a:solidFill>
                  <a:srgbClr val="002060"/>
                </a:solidFill>
                <a:latin typeface="Verdana" panose="020B0604030504040204" pitchFamily="34" charset="0"/>
              </a:rPr>
              <a:t>учителя, развитие его методологической культуры и методических компетенций</a:t>
            </a:r>
            <a:endParaRPr lang="ru-RU" sz="126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7310" y="2504088"/>
            <a:ext cx="313958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dirty="0">
                <a:solidFill>
                  <a:srgbClr val="1FA048"/>
                </a:solidFill>
                <a:latin typeface="Verdana" panose="020B0604030504040204" pitchFamily="34" charset="0"/>
              </a:rPr>
              <a:t>Образовательная модель для формирования высокой мотивации у обучающихся </a:t>
            </a:r>
            <a:endParaRPr lang="ru-RU" sz="126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88972" y="2503085"/>
            <a:ext cx="216144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dirty="0">
                <a:solidFill>
                  <a:srgbClr val="002060"/>
                </a:solidFill>
                <a:latin typeface="Verdana" panose="020B0604030504040204" pitchFamily="34" charset="0"/>
              </a:rPr>
              <a:t>Развитие и применение способностей каждого ребенка</a:t>
            </a:r>
            <a:endParaRPr lang="ru-RU" sz="126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25171" y="3485912"/>
            <a:ext cx="215474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dirty="0">
                <a:solidFill>
                  <a:srgbClr val="002060"/>
                </a:solidFill>
                <a:latin typeface="Verdana" panose="020B0604030504040204" pitchFamily="34" charset="0"/>
              </a:rPr>
              <a:t>Изменение пространственно-семантического компонента образовательного пространства </a:t>
            </a:r>
            <a:endParaRPr lang="ru-RU" sz="1260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546" y="180971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12187" y="6350576"/>
            <a:ext cx="70191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44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N </a:t>
            </a:r>
            <a:r>
              <a:rPr lang="ru-RU" sz="1400" i="1" u="sng" dirty="0" smtClean="0">
                <a:solidFill>
                  <a:srgbClr val="44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 «Об </a:t>
            </a:r>
            <a:r>
              <a:rPr lang="ru-RU" sz="1400" i="1" u="sng" dirty="0">
                <a:solidFill>
                  <a:srgbClr val="44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1400" i="1" u="sng" dirty="0" smtClean="0">
                <a:solidFill>
                  <a:srgbClr val="4447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  <a:endParaRPr lang="ru-RU" sz="1400" i="1" dirty="0">
              <a:solidFill>
                <a:srgbClr val="4447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3732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03031" y="363620"/>
            <a:ext cx="3994384" cy="752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3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реальность</a:t>
            </a:r>
          </a:p>
        </p:txBody>
      </p:sp>
      <p:sp>
        <p:nvSpPr>
          <p:cNvPr id="21" name="Объект 2"/>
          <p:cNvSpPr>
            <a:spLocks noGrp="1"/>
          </p:cNvSpPr>
          <p:nvPr>
            <p:ph idx="1"/>
          </p:nvPr>
        </p:nvSpPr>
        <p:spPr>
          <a:xfrm>
            <a:off x="403031" y="1325096"/>
            <a:ext cx="3994385" cy="4448687"/>
          </a:xfrm>
        </p:spPr>
        <p:txBody>
          <a:bodyPr>
            <a:noAutofit/>
          </a:bodyPr>
          <a:lstStyle/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Загруженность площадей образовательной организации (две смены, количество обучающихся сверх норматива)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занятия — сидя за партой, перемещаться нельзя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учебные задания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«учитель-ученик» — авторитарность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Субъективная оценка выполненных заданий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«учитель-родитель» — мессенджеры, родительские собрания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работа — типовые мероприятия по одному сценарию из года в год</a:t>
            </a:r>
          </a:p>
          <a:p>
            <a:r>
              <a:rPr lang="ru-RU" sz="1417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Учиться — не интересно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759189" y="739855"/>
            <a:ext cx="32726" cy="47813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5048045" y="363620"/>
            <a:ext cx="3994384" cy="752470"/>
          </a:xfrm>
          <a:prstGeom prst="rect">
            <a:avLst/>
          </a:prstGeom>
        </p:spPr>
        <p:txBody>
          <a:bodyPr vert="horz" lIns="71997" tIns="35999" rIns="71997" bIns="3599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35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13314" y="1649656"/>
            <a:ext cx="4445275" cy="379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17" b="1" dirty="0">
                <a:solidFill>
                  <a:srgbClr val="2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 НА ЗОНУ БЛИЖАЙШЕГО РАЗВИТИЯ РЕБЕНКА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ребенка, его эмоциональная и психолого-педагогическая поддержка,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в решении задач,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формы совместной деятельности</a:t>
            </a:r>
          </a:p>
          <a:p>
            <a:pPr algn="ctr"/>
            <a:endParaRPr lang="ru-RU" sz="1417" dirty="0">
              <a:solidFill>
                <a:srgbClr val="20A249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sz="1417" b="1" dirty="0">
                <a:solidFill>
                  <a:srgbClr val="20A2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ОБРАЗОВАТЕЛЬНОЙ СРЕДЫ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способы организации взаимодействия с участниками образовательных отношений,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микроклимат,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среда,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технологии, регламенты школьной жизни,</a:t>
            </a:r>
          </a:p>
          <a:p>
            <a:pPr marL="225000" indent="-225000">
              <a:buFont typeface="Arial" panose="020B0604020202020204" pitchFamily="34" charset="0"/>
              <a:buChar char="•"/>
            </a:pPr>
            <a:r>
              <a:rPr lang="ru-RU" sz="1417" b="1" dirty="0">
                <a:solidFill>
                  <a:srgbClr val="3440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администрация, педагоги, родители — партнеры, единомышленники</a:t>
            </a:r>
          </a:p>
        </p:txBody>
      </p:sp>
    </p:spTree>
    <p:extLst>
      <p:ext uri="{BB962C8B-B14F-4D97-AF65-F5344CB8AC3E}">
        <p14:creationId xmlns:p14="http://schemas.microsoft.com/office/powerpoint/2010/main" val="448784936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91313" y="317901"/>
            <a:ext cx="45720" cy="4406764"/>
            <a:chOff x="378192" y="317902"/>
            <a:chExt cx="45720" cy="4406764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457127" y="2498424"/>
            <a:ext cx="45720" cy="4406764"/>
            <a:chOff x="378192" y="317902"/>
            <a:chExt cx="45720" cy="440676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10364A60-0CD8-4A5D-BD8C-C755851C352E}"/>
                </a:ext>
              </a:extLst>
            </p:cNvPr>
            <p:cNvCxnSpPr/>
            <p:nvPr/>
          </p:nvCxnSpPr>
          <p:spPr>
            <a:xfrm>
              <a:off x="401053" y="363621"/>
              <a:ext cx="0" cy="4315326"/>
            </a:xfrm>
            <a:prstGeom prst="line">
              <a:avLst/>
            </a:prstGeom>
            <a:ln w="9525">
              <a:solidFill>
                <a:srgbClr val="228C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>
              <a:extLst>
                <a:ext uri="{FF2B5EF4-FFF2-40B4-BE49-F238E27FC236}">
                  <a16:creationId xmlns="" xmlns:a16="http://schemas.microsoft.com/office/drawing/2014/main" id="{4E768CC5-C0A0-46C2-9F87-D03FB4AD6601}"/>
                </a:ext>
              </a:extLst>
            </p:cNvPr>
            <p:cNvSpPr/>
            <p:nvPr/>
          </p:nvSpPr>
          <p:spPr>
            <a:xfrm>
              <a:off x="378193" y="317902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="" xmlns:a16="http://schemas.microsoft.com/office/drawing/2014/main" id="{28E8AF91-C5EE-4D61-BFA5-2779D42A4AB2}"/>
                </a:ext>
              </a:extLst>
            </p:cNvPr>
            <p:cNvSpPr/>
            <p:nvPr/>
          </p:nvSpPr>
          <p:spPr>
            <a:xfrm>
              <a:off x="378192" y="4678947"/>
              <a:ext cx="45719" cy="45719"/>
            </a:xfrm>
            <a:prstGeom prst="ellipse">
              <a:avLst/>
            </a:prstGeom>
            <a:solidFill>
              <a:srgbClr val="228C9E"/>
            </a:solidFill>
            <a:ln>
              <a:solidFill>
                <a:srgbClr val="228C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70744BA-8C5E-483A-96B4-5292CA5AE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00"/>
                    </a14:imgEffect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8563" y="141018"/>
            <a:ext cx="1073933" cy="1347128"/>
          </a:xfrm>
          <a:prstGeom prst="rect">
            <a:avLst/>
          </a:prstGeom>
          <a:noFill/>
          <a:ln w="34925">
            <a:noFill/>
          </a:ln>
          <a:effectLst>
            <a:reflection endPos="0" dist="50800" dir="5400000" sy="-100000" algn="bl" rotWithShape="0"/>
          </a:effectLst>
        </p:spPr>
      </p:pic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680286" y="171536"/>
            <a:ext cx="7861135" cy="19254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гимназии, как ключевой инструмент формируемой образовательной среды и активный субъект развития личностного потенциала обучающихся</a:t>
            </a:r>
            <a:endParaRPr lang="ru-RU" sz="2800" dirty="0"/>
          </a:p>
        </p:txBody>
      </p:sp>
      <p:sp>
        <p:nvSpPr>
          <p:cNvPr id="26" name="Объект 2"/>
          <p:cNvSpPr>
            <a:spLocks noGrp="1"/>
          </p:cNvSpPr>
          <p:nvPr>
            <p:ph idx="1"/>
          </p:nvPr>
        </p:nvSpPr>
        <p:spPr>
          <a:xfrm>
            <a:off x="680286" y="2097029"/>
            <a:ext cx="8407927" cy="22721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равительства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от 29 мая 2015 года № 996-р «Об утверждении стратегии развития воспитания в Российской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едерации на период до2025 года»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15.07.016 № 715 «Об утверждении Концепции развития школьных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информационно-библиотечных центров»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23.07.2018 № ТС-1627/08 «О школьных информационно-библиотечных центрах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581892" y="4414893"/>
            <a:ext cx="8506321" cy="8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28807" y="4498109"/>
            <a:ext cx="85594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читательской культуры школьников и их активности, формирование традиций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посредством создания культурно-образовательной, развивающей, творческой среды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гимназии.</a:t>
            </a: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многоуровневого информационного творческого, развивающего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в гимназии;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педагогических идей, активных форм и методов воздействия на читательские интересы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7"/>
      </p:ext>
    </p:extLst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2819</TotalTime>
  <Words>742</Words>
  <Application>Microsoft Office PowerPoint</Application>
  <PresentationFormat>Произвольный</PresentationFormat>
  <Paragraphs>121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Основа ФГОС</vt:lpstr>
      <vt:lpstr>Образовательный проект гимназии: Развитие личностного потенциала обучающихся</vt:lpstr>
      <vt:lpstr>Фактическая реальность</vt:lpstr>
      <vt:lpstr>Библиотека гимназии, как ключевой инструмент формируемой образовательной среды и активный субъект развития личностного потенциала обучающихся</vt:lpstr>
      <vt:lpstr>Школьная библиотека - это пространство, где развивается творчество, образное мышление школьников</vt:lpstr>
      <vt:lpstr>Результаты реализации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Касацкий</dc:creator>
  <cp:lastModifiedBy>Ирина В. Терехова</cp:lastModifiedBy>
  <cp:revision>292</cp:revision>
  <cp:lastPrinted>2022-08-01T05:28:55Z</cp:lastPrinted>
  <dcterms:created xsi:type="dcterms:W3CDTF">2022-06-14T02:44:26Z</dcterms:created>
  <dcterms:modified xsi:type="dcterms:W3CDTF">2023-05-12T06:15:06Z</dcterms:modified>
</cp:coreProperties>
</file>