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3672407"/>
          </a:xfrm>
        </p:spPr>
        <p:txBody>
          <a:bodyPr>
            <a:norm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200" b="1" dirty="0" smtClean="0"/>
              <a:t>Педагогический дизайн современного урока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201688"/>
          </a:xfrm>
        </p:spPr>
        <p:txBody>
          <a:bodyPr>
            <a:normAutofit fontScale="70000" lnSpcReduction="20000"/>
          </a:bodyPr>
          <a:lstStyle/>
          <a:p>
            <a:endParaRPr lang="ru-RU" sz="2000" dirty="0" smtClean="0"/>
          </a:p>
          <a:p>
            <a:endParaRPr lang="ru-RU" sz="2000" dirty="0"/>
          </a:p>
          <a:p>
            <a:endParaRPr lang="ru-RU" sz="2000" dirty="0" smtClean="0"/>
          </a:p>
          <a:p>
            <a:pPr algn="r"/>
            <a:r>
              <a:rPr lang="ru-RU" sz="2000" dirty="0" smtClean="0"/>
              <a:t>Гл. эксперт ЦНППМ ГАУ ДПО ПК ИРО </a:t>
            </a:r>
            <a:br>
              <a:rPr lang="ru-RU" sz="2000" dirty="0" smtClean="0"/>
            </a:br>
            <a:r>
              <a:rPr lang="ru-RU" sz="2000" dirty="0" smtClean="0"/>
              <a:t>Лебедева Ю.Г.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4176464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874498"/>
            <a:ext cx="3600400" cy="1330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7684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871325"/>
              </p:ext>
            </p:extLst>
          </p:nvPr>
        </p:nvGraphicFramePr>
        <p:xfrm>
          <a:off x="250825" y="1700809"/>
          <a:ext cx="8642349" cy="4958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015"/>
                <a:gridCol w="2880551"/>
                <a:gridCol w="2880783"/>
              </a:tblGrid>
              <a:tr h="1080120">
                <a:tc>
                  <a:txBody>
                    <a:bodyPr/>
                    <a:lstStyle/>
                    <a:p>
                      <a:r>
                        <a:rPr lang="ru-RU" dirty="0" smtClean="0"/>
                        <a:t>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Непосредственное общение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Индивидуально или в группах</a:t>
                      </a:r>
                      <a:endParaRPr lang="ru-RU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r>
                        <a:rPr lang="ru-RU" dirty="0" smtClean="0"/>
                        <a:t>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Система чатов и сообщений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Электронный журнал и мессенджеры (программа для смартфона)</a:t>
                      </a:r>
                      <a:endParaRPr lang="ru-RU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Короткие видео-встречи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 учениками и родителями</a:t>
                      </a:r>
                      <a:endParaRPr lang="ru-RU" dirty="0"/>
                    </a:p>
                  </a:txBody>
                  <a:tcPr/>
                </a:tc>
              </a:tr>
              <a:tr h="114204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Системы правил и жестов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уроке или вне его</a:t>
                      </a:r>
                      <a:endParaRPr lang="ru-RU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Система обратной связи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Оценивания, опросы, обсуждения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Организация общения учителя и ученика с учётом принципов педагогического дизайна и </a:t>
            </a:r>
            <a:r>
              <a:rPr lang="ru-RU" sz="3200" dirty="0" err="1" smtClean="0"/>
              <a:t>цифровизации</a:t>
            </a:r>
            <a:r>
              <a:rPr lang="ru-RU" sz="3200" dirty="0" smtClean="0"/>
              <a:t> образования</a:t>
            </a:r>
            <a:endParaRPr lang="ru-RU" sz="3200" dirty="0"/>
          </a:p>
        </p:txBody>
      </p:sp>
      <p:pic>
        <p:nvPicPr>
          <p:cNvPr id="6" name="Рисунок 5" descr="C:\Users\lebedeva_yug\Desktop\обратная связь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909032"/>
            <a:ext cx="1933575" cy="751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lebedeva_yug\Desktop\короткие встречи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3810086"/>
            <a:ext cx="1933575" cy="915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lebedeva_yug\Desktop\индивидуальное общение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1700808"/>
            <a:ext cx="1933576" cy="10801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C:\Users\lebedeva_yug\Desktop\чаты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80930"/>
            <a:ext cx="1933575" cy="93610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:\Users\lebedeva_yug\Desktop\жесты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97152"/>
            <a:ext cx="193357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3725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36912"/>
            <a:ext cx="8640959" cy="381642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800" dirty="0" smtClean="0"/>
              <a:t>Отдельные игры на уроке.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Использование дидактических игр.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Урок как динамическая игра (например, урок-</a:t>
            </a:r>
            <a:r>
              <a:rPr lang="ru-RU" sz="2800" dirty="0" err="1" smtClean="0"/>
              <a:t>квест</a:t>
            </a:r>
            <a:r>
              <a:rPr lang="ru-RU" sz="2800" dirty="0" smtClean="0"/>
              <a:t>).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Самостоятельное создание заданий учениками.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Задания с мгновенной обратной связью.</a:t>
            </a:r>
          </a:p>
          <a:p>
            <a:pPr marL="457200" indent="-457200">
              <a:buAutoNum type="arabicPeriod"/>
            </a:pPr>
            <a:r>
              <a:rPr lang="ru-RU" sz="2800" dirty="0" smtClean="0"/>
              <a:t>Использование специализированных порталов.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362480"/>
          </a:xfrm>
        </p:spPr>
        <p:txBody>
          <a:bodyPr>
            <a:noAutofit/>
          </a:bodyPr>
          <a:lstStyle/>
          <a:p>
            <a:r>
              <a:rPr lang="ru-RU" sz="2800" dirty="0" smtClean="0"/>
              <a:t>Включение в образовательный процесс игровых форм и интерактивных заданий, в том числе цифровых (</a:t>
            </a:r>
            <a:r>
              <a:rPr lang="ru-RU" sz="2800" dirty="0" err="1" smtClean="0"/>
              <a:t>геймификация</a:t>
            </a:r>
            <a:r>
              <a:rPr lang="ru-RU" sz="2800" dirty="0" smtClean="0"/>
              <a:t>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24899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C:\Users\lebedeva_yug\Desktop\благодарю за внимание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712968" cy="6336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3876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143114"/>
              </p:ext>
            </p:extLst>
          </p:nvPr>
        </p:nvGraphicFramePr>
        <p:xfrm>
          <a:off x="215516" y="2492896"/>
          <a:ext cx="8640960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536504"/>
              </a:tblGrid>
              <a:tr h="4176464">
                <a:tc>
                  <a:txBody>
                    <a:bodyPr/>
                    <a:lstStyle/>
                    <a:p>
                      <a:pPr algn="just"/>
                      <a:r>
                        <a:rPr lang="ru-RU" sz="19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«справедливость, то есть доступность качественного образования для каждого ребенка в соответствии с его интересами и способностями. причем независимо от того, где он живет – в городе или деревне, в Москве или любом другом регионе страны, независимо от того, где учится – в государственной школе или частной, и, конечно, независимо от социального статуса и доходов </a:t>
                      </a:r>
                      <a:r>
                        <a:rPr lang="ru-RU" sz="1900" b="1" i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родителей» (</a:t>
                      </a:r>
                      <a:r>
                        <a:rPr lang="ru-RU" sz="1200" b="1" i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Заседание президиума Гос. Совета по вопросу о задачах субъектов</a:t>
                      </a:r>
                      <a:r>
                        <a:rPr lang="ru-RU" sz="1200" b="1" i="0" kern="1200" baseline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РФ в сфере общего образования. 25 .08.2021 г)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900" dirty="0" smtClean="0"/>
                        <a:t>Главная цель проекта «Школа </a:t>
                      </a:r>
                      <a:r>
                        <a:rPr lang="ru-RU" sz="1900" dirty="0" err="1" smtClean="0"/>
                        <a:t>Минпросвещения</a:t>
                      </a:r>
                      <a:r>
                        <a:rPr lang="ru-RU" sz="1900" dirty="0" smtClean="0"/>
                        <a:t> России» - создание равных условий для реализации идеологии единого образовательного пространства для каждого школьника, независимо от социальных и экономических факторов, его места проживания, достатка семьи, укомплектованности образовательной организации, её материальной обеспеченности.</a:t>
                      </a:r>
                      <a:endParaRPr lang="ru-RU" sz="1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8328"/>
            <a:ext cx="8363272" cy="2370592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5" descr="C:\Users\lebedeva_yug\Desktop\Путин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03379"/>
            <a:ext cx="2952329" cy="2189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3633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495350"/>
              </p:ext>
            </p:extLst>
          </p:nvPr>
        </p:nvGraphicFramePr>
        <p:xfrm>
          <a:off x="250825" y="1052736"/>
          <a:ext cx="8642352" cy="5646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903"/>
                <a:gridCol w="2448273"/>
                <a:gridCol w="2160588"/>
                <a:gridCol w="2160588"/>
              </a:tblGrid>
              <a:tr h="1648399">
                <a:tc gridSpan="4">
                  <a:txBody>
                    <a:bodyPr/>
                    <a:lstStyle/>
                    <a:p>
                      <a:pPr algn="just"/>
                      <a:r>
                        <a:rPr lang="ru-RU" sz="2400" dirty="0" smtClean="0"/>
                        <a:t>систематизированный подход к созданию образовательных решений, в котором используются педагогические принципы и теории для обеспечения высокого качества обучения.</a:t>
                      </a:r>
                    </a:p>
                    <a:p>
                      <a:pPr algn="just"/>
                      <a:r>
                        <a:rPr lang="ru-RU" sz="2000" b="0" dirty="0" smtClean="0"/>
                        <a:t>Принципы </a:t>
                      </a:r>
                      <a:r>
                        <a:rPr lang="ru-RU" sz="2000" b="0" dirty="0" err="1" smtClean="0"/>
                        <a:t>пед</a:t>
                      </a:r>
                      <a:r>
                        <a:rPr lang="ru-RU" sz="2000" b="0" dirty="0" smtClean="0"/>
                        <a:t>. дизайна определены Робертом </a:t>
                      </a:r>
                      <a:r>
                        <a:rPr lang="ru-RU" sz="2000" b="0" dirty="0" err="1" smtClean="0"/>
                        <a:t>Ганьи</a:t>
                      </a:r>
                      <a:r>
                        <a:rPr lang="ru-RU" sz="2000" b="0" dirty="0" smtClean="0"/>
                        <a:t> («Условия</a:t>
                      </a:r>
                      <a:r>
                        <a:rPr lang="ru-RU" sz="2000" b="0" baseline="0" dirty="0" smtClean="0"/>
                        <a:t> обучения»)</a:t>
                      </a:r>
                      <a:endParaRPr lang="ru-RU" sz="20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7327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1.Привлечение</a:t>
                      </a:r>
                      <a:r>
                        <a:rPr lang="ru-RU" sz="2000" b="1" baseline="0" dirty="0" smtClean="0"/>
                        <a:t> внимания через содержание или формы работы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3.Обращение к имеющимся знаниям учеников</a:t>
                      </a:r>
                      <a:endParaRPr lang="ru-RU" sz="2000" b="1" dirty="0"/>
                    </a:p>
                  </a:txBody>
                  <a:tcPr/>
                </a:tc>
              </a:tr>
              <a:tr h="212293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b="1" dirty="0" smtClean="0"/>
                    </a:p>
                    <a:p>
                      <a:r>
                        <a:rPr lang="ru-RU" sz="2000" b="1" dirty="0" smtClean="0"/>
                        <a:t>2.Объяснение задач и целей обучения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4. Учёт особенностей восприятия (визуальная, аудиальная и практическая информация)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Педагогический дизайн - </a:t>
            </a:r>
            <a:endParaRPr lang="ru-RU" sz="3200" dirty="0"/>
          </a:p>
        </p:txBody>
      </p:sp>
      <p:pic>
        <p:nvPicPr>
          <p:cNvPr id="5" name="Рисунок 4" descr="C:\Users\lebedeva_yug\Desktop\внимание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2924944"/>
            <a:ext cx="1728191" cy="1584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lebedeva_yug\Desktop\original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4725144"/>
            <a:ext cx="1728191" cy="1872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lebedeva_yug\Desktop\имеющиеся знания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924944"/>
            <a:ext cx="1800199" cy="1584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lebedeva_yug\Desktop\восприятие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653136"/>
            <a:ext cx="1800199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936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874485"/>
              </p:ext>
            </p:extLst>
          </p:nvPr>
        </p:nvGraphicFramePr>
        <p:xfrm>
          <a:off x="250825" y="1628799"/>
          <a:ext cx="8642352" cy="4968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588"/>
                <a:gridCol w="2160588"/>
                <a:gridCol w="2160588"/>
                <a:gridCol w="2160588"/>
              </a:tblGrid>
              <a:tr h="16561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/>
                        <a:t>5. Выбор метода донесения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8. Оценка успеваемости</a:t>
                      </a:r>
                      <a:endParaRPr lang="ru-RU" sz="2000" b="1" dirty="0"/>
                    </a:p>
                  </a:txBody>
                  <a:tcPr/>
                </a:tc>
              </a:tr>
              <a:tr h="16561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6. Закрепление знаний на практике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9. Перевод в практическую плоскость.</a:t>
                      </a:r>
                      <a:endParaRPr lang="ru-RU" sz="2000" b="1" dirty="0"/>
                    </a:p>
                  </a:txBody>
                  <a:tcPr/>
                </a:tc>
              </a:tr>
              <a:tr h="16561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7.Обратная связь</a:t>
                      </a:r>
                      <a:endParaRPr lang="ru-RU" sz="2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ru-RU" sz="2000" b="1" dirty="0" smtClean="0"/>
                        <a:t>Перечисленные принципы могут быть использованы как с использованием цифровой</a:t>
                      </a:r>
                      <a:r>
                        <a:rPr lang="ru-RU" sz="2000" b="1" baseline="0" dirty="0" smtClean="0"/>
                        <a:t> образовательной среды, так и вне </a:t>
                      </a:r>
                      <a:r>
                        <a:rPr lang="ru-RU" sz="2000" b="1" baseline="0" dirty="0" err="1" smtClean="0"/>
                        <a:t>ёё</a:t>
                      </a:r>
                      <a:r>
                        <a:rPr lang="ru-RU" sz="2000" b="1" baseline="0" dirty="0" smtClean="0"/>
                        <a:t>.</a:t>
                      </a:r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Принципы педагогического дизайна</a:t>
            </a:r>
            <a:endParaRPr lang="ru-RU" sz="2800" dirty="0"/>
          </a:p>
        </p:txBody>
      </p:sp>
      <p:pic>
        <p:nvPicPr>
          <p:cNvPr id="5" name="Рисунок 4" descr="C:\Users\lebedeva_yug\Desktop\метод донесения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628800"/>
            <a:ext cx="2160240" cy="16561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lebedeva_yug\Desktop\закрепление знаний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56992"/>
            <a:ext cx="1872208" cy="1584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lebedeva_yug\Desktop\обр связь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941167"/>
            <a:ext cx="1872208" cy="15841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lebedeva_yug\Desktop\оцека успеваемости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628801"/>
            <a:ext cx="2088232" cy="165618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C:\Users\lebedeva_yug\Desktop\практическая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356991"/>
            <a:ext cx="2088232" cy="15121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7408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442387"/>
              </p:ext>
            </p:extLst>
          </p:nvPr>
        </p:nvGraphicFramePr>
        <p:xfrm>
          <a:off x="250825" y="1556793"/>
          <a:ext cx="8642349" cy="5040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783"/>
                <a:gridCol w="2880783"/>
                <a:gridCol w="2880783"/>
              </a:tblGrid>
              <a:tr h="1680186">
                <a:tc>
                  <a:txBody>
                    <a:bodyPr/>
                    <a:lstStyle/>
                    <a:p>
                      <a:r>
                        <a:rPr lang="ru-RU" dirty="0" smtClean="0"/>
                        <a:t>Учитель становится консультантом и коллегой</a:t>
                      </a:r>
                      <a:endParaRPr lang="ru-RU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Ученики взаимодействуют в группах</a:t>
                      </a:r>
                      <a:endParaRPr lang="ru-RU" dirty="0"/>
                    </a:p>
                  </a:txBody>
                  <a:tcPr/>
                </a:tc>
              </a:tr>
              <a:tr h="1680186">
                <a:tc>
                  <a:txBody>
                    <a:bodyPr/>
                    <a:lstStyle/>
                    <a:p>
                      <a:r>
                        <a:rPr lang="ru-RU" dirty="0" smtClean="0"/>
                        <a:t>Учитель создаёт учебные ситуации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Ученики работают с информационными ресурсами</a:t>
                      </a:r>
                      <a:endParaRPr lang="ru-RU" dirty="0"/>
                    </a:p>
                  </a:txBody>
                  <a:tcPr/>
                </a:tc>
              </a:tr>
              <a:tr h="1680186">
                <a:tc>
                  <a:txBody>
                    <a:bodyPr/>
                    <a:lstStyle/>
                    <a:p>
                      <a:r>
                        <a:rPr lang="ru-RU" dirty="0" smtClean="0"/>
                        <a:t>Учитель использует возможности современных устройств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Ученики экспериментируют и проводят исследования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>
            <a:noAutofit/>
          </a:bodyPr>
          <a:lstStyle/>
          <a:p>
            <a:r>
              <a:rPr lang="ru-RU" sz="3600" dirty="0" smtClean="0"/>
              <a:t>Трансформация привычного стиля работы</a:t>
            </a:r>
            <a:endParaRPr lang="ru-RU" sz="3600" dirty="0"/>
          </a:p>
        </p:txBody>
      </p:sp>
      <p:pic>
        <p:nvPicPr>
          <p:cNvPr id="5" name="Рисунок 4" descr="C:\Users\lebedeva_yug\Desktop\коллективная работа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132856"/>
            <a:ext cx="2808312" cy="33843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8665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2182851"/>
              </p:ext>
            </p:extLst>
          </p:nvPr>
        </p:nvGraphicFramePr>
        <p:xfrm>
          <a:off x="251520" y="2276872"/>
          <a:ext cx="8642350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1175"/>
                <a:gridCol w="4321175"/>
              </a:tblGrid>
              <a:tr h="41764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Цифровая образовательная среда </a:t>
                      </a:r>
                    </a:p>
                    <a:p>
                      <a:pPr algn="ctr"/>
                      <a:r>
                        <a:rPr lang="ru-RU" sz="2800" dirty="0" smtClean="0"/>
                        <a:t> </a:t>
                      </a:r>
                    </a:p>
                    <a:p>
                      <a:pPr algn="just"/>
                      <a:r>
                        <a:rPr lang="ru-RU" sz="2400" dirty="0" smtClean="0"/>
                        <a:t>Цифровое пространство, состоящее из открытой совокупности информационных систем, которые объединяют всех участников образовательного процесса.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Цифровая дидактика</a:t>
                      </a:r>
                    </a:p>
                    <a:p>
                      <a:pPr algn="ctr"/>
                      <a:endParaRPr lang="ru-RU" sz="2800" dirty="0" smtClean="0"/>
                    </a:p>
                    <a:p>
                      <a:pPr algn="just"/>
                      <a:r>
                        <a:rPr lang="ru-RU" sz="2400" dirty="0" smtClean="0"/>
                        <a:t>Закономерности,</a:t>
                      </a:r>
                      <a:r>
                        <a:rPr lang="ru-RU" sz="2400" baseline="0" dirty="0" smtClean="0"/>
                        <a:t> принципы, цели, содержание, организационные формы и методы, образовательные средства, образовательные технологии и результаты обучения в условиях цифровой трансформации образования.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Инструменты педагогического дизайна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8477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492896"/>
            <a:ext cx="8712967" cy="403244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000" dirty="0" smtClean="0"/>
              <a:t>Управление образовательным процессом.</a:t>
            </a:r>
          </a:p>
          <a:p>
            <a:pPr marL="457200" indent="-457200">
              <a:buAutoNum type="arabicPeriod"/>
            </a:pPr>
            <a:r>
              <a:rPr lang="ru-RU" sz="3000" dirty="0" smtClean="0"/>
              <a:t>Создание образовательных ресурсов.</a:t>
            </a:r>
          </a:p>
          <a:p>
            <a:pPr marL="457200" indent="-457200">
              <a:buAutoNum type="arabicPeriod"/>
            </a:pPr>
            <a:r>
              <a:rPr lang="ru-RU" sz="3000" dirty="0" smtClean="0"/>
              <a:t>Информационно-методическое обеспечение учебного процесса.</a:t>
            </a:r>
          </a:p>
          <a:p>
            <a:pPr marL="457200" indent="-457200">
              <a:buAutoNum type="arabicPeriod"/>
            </a:pPr>
            <a:r>
              <a:rPr lang="ru-RU" sz="3000" dirty="0" smtClean="0"/>
              <a:t>Информационно-учебная деятельность.</a:t>
            </a:r>
          </a:p>
          <a:p>
            <a:pPr marL="457200" indent="-457200">
              <a:buAutoNum type="arabicPeriod"/>
            </a:pPr>
            <a:r>
              <a:rPr lang="ru-RU" sz="3000" dirty="0" smtClean="0"/>
              <a:t>Управление деятельностью образовательной организации.</a:t>
            </a:r>
            <a:endParaRPr lang="ru-RU" sz="3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Процессы, подвергающиеся цифровой трансформации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614686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742746"/>
              </p:ext>
            </p:extLst>
          </p:nvPr>
        </p:nvGraphicFramePr>
        <p:xfrm>
          <a:off x="250825" y="2636911"/>
          <a:ext cx="8642349" cy="4102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783"/>
                <a:gridCol w="2880783"/>
                <a:gridCol w="2880783"/>
              </a:tblGrid>
              <a:tr h="1080121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Интернет вещей</a:t>
                      </a:r>
                      <a:endParaRPr lang="ru-RU" sz="28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4000" dirty="0" smtClean="0"/>
                        <a:t>Одно-</a:t>
                      </a:r>
                    </a:p>
                    <a:p>
                      <a:r>
                        <a:rPr lang="ru-RU" sz="4000" dirty="0" smtClean="0"/>
                        <a:t>временно и предмет, и средство обучения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Робототехника</a:t>
                      </a:r>
                      <a:endParaRPr lang="ru-RU" sz="2800" dirty="0"/>
                    </a:p>
                  </a:txBody>
                  <a:tcPr/>
                </a:tc>
              </a:tr>
              <a:tr h="1224136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Дополненная реальность</a:t>
                      </a:r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Облачные технологии</a:t>
                      </a:r>
                      <a:endParaRPr lang="ru-RU" sz="2800" dirty="0"/>
                    </a:p>
                  </a:txBody>
                  <a:tcPr/>
                </a:tc>
              </a:tr>
              <a:tr h="158417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Машинное обучение и искусственный интеллект</a:t>
                      </a:r>
                      <a:endParaRPr lang="ru-RU" sz="2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З</a:t>
                      </a:r>
                      <a:r>
                        <a:rPr lang="en-US" sz="2800" dirty="0" smtClean="0"/>
                        <a:t>D</a:t>
                      </a:r>
                      <a:r>
                        <a:rPr lang="ru-RU" sz="2800" dirty="0" smtClean="0"/>
                        <a:t>-моделирование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Цифровые технологии в системе образования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63018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0990593"/>
              </p:ext>
            </p:extLst>
          </p:nvPr>
        </p:nvGraphicFramePr>
        <p:xfrm>
          <a:off x="323850" y="2349500"/>
          <a:ext cx="8569326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7910"/>
                <a:gridCol w="2088232"/>
                <a:gridCol w="439318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Ротация станций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Перевёрнутый класс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Дифференцированный подход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Расширение форм работы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Ученики в качестве домашнего задания изучают новый материал.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Увеличение продуктивности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Навыки самостоятельной и групповой работы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В классе ученики совместно с учителем обсуждают изученное.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Станция 1. Учитель объясняет новый материал </a:t>
                      </a:r>
                      <a:r>
                        <a:rPr lang="ru-RU" sz="1400" dirty="0" smtClean="0"/>
                        <a:t>(запись ключевых понятий и дат)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3.Продуктивная деятельность.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Станция 2. Самостоятельная работа</a:t>
                      </a:r>
                    </a:p>
                    <a:p>
                      <a:r>
                        <a:rPr lang="ru-RU" sz="1400" dirty="0" smtClean="0"/>
                        <a:t> (карточки, учебники,</a:t>
                      </a:r>
                      <a:r>
                        <a:rPr lang="ru-RU" sz="1400" baseline="0" dirty="0" smtClean="0"/>
                        <a:t> цифровые устройства)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4.Подходит для учеников старшей и средней школы.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Станция 3. Групповая работа </a:t>
                      </a:r>
                      <a:r>
                        <a:rPr lang="ru-RU" sz="1400" dirty="0" smtClean="0"/>
                        <a:t>(ранее изученный материал)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5. Подходит для больших объёмов несложной информации.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Смешанное обучение</a:t>
            </a:r>
            <a:br>
              <a:rPr lang="ru-RU" dirty="0" smtClean="0"/>
            </a:br>
            <a:r>
              <a:rPr lang="ru-RU" sz="2700" dirty="0" smtClean="0"/>
              <a:t>сочетание онлайн- и </a:t>
            </a:r>
            <a:r>
              <a:rPr lang="ru-RU" sz="2700" dirty="0" err="1" smtClean="0"/>
              <a:t>оффлайн</a:t>
            </a:r>
            <a:r>
              <a:rPr lang="ru-RU" sz="2700" dirty="0" smtClean="0"/>
              <a:t>-технологий, индивидуальных и коллективных форм работы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6652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254</TotalTime>
  <Words>592</Words>
  <Application>Microsoft Office PowerPoint</Application>
  <PresentationFormat>Экран (4:3)</PresentationFormat>
  <Paragraphs>88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      Педагогический дизайн современного урока</vt:lpstr>
      <vt:lpstr>  </vt:lpstr>
      <vt:lpstr>Педагогический дизайн - </vt:lpstr>
      <vt:lpstr>Принципы педагогического дизайна</vt:lpstr>
      <vt:lpstr>Трансформация привычного стиля работы</vt:lpstr>
      <vt:lpstr>Инструменты педагогического дизайна</vt:lpstr>
      <vt:lpstr>Процессы, подвергающиеся цифровой трансформации</vt:lpstr>
      <vt:lpstr>Цифровые технологии в системе образования</vt:lpstr>
      <vt:lpstr>Смешанное обучение сочетание онлайн- и оффлайн-технологий, индивидуальных и коллективных форм работы</vt:lpstr>
      <vt:lpstr>Организация общения учителя и ученика с учётом принципов педагогического дизайна и цифровизации образования</vt:lpstr>
      <vt:lpstr>Включение в образовательный процесс игровых форм и интерактивных заданий, в том числе цифровых (геймификация)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Педагогический дизайн современного урока</dc:title>
  <dc:creator>Юлия Г. Лебедева</dc:creator>
  <cp:lastModifiedBy>Юлия Г. Лебедева</cp:lastModifiedBy>
  <cp:revision>37</cp:revision>
  <dcterms:created xsi:type="dcterms:W3CDTF">2022-11-23T23:02:40Z</dcterms:created>
  <dcterms:modified xsi:type="dcterms:W3CDTF">2022-11-24T03:30:15Z</dcterms:modified>
</cp:coreProperties>
</file>