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445" r:id="rId3"/>
    <p:sldId id="462" r:id="rId4"/>
    <p:sldId id="468" r:id="rId5"/>
    <p:sldId id="463" r:id="rId6"/>
    <p:sldId id="464" r:id="rId7"/>
    <p:sldId id="470" r:id="rId8"/>
    <p:sldId id="471" r:id="rId9"/>
    <p:sldId id="472" r:id="rId10"/>
    <p:sldId id="466" r:id="rId11"/>
    <p:sldId id="467" r:id="rId12"/>
    <p:sldId id="465" r:id="rId13"/>
    <p:sldId id="473" r:id="rId14"/>
    <p:sldId id="474" r:id="rId15"/>
    <p:sldId id="469" r:id="rId16"/>
    <p:sldId id="475" r:id="rId17"/>
  </p:sldIdLst>
  <p:sldSz cx="9144000" cy="6858000" type="screen4x3"/>
  <p:notesSz cx="9872663" cy="67421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B12E0-2617-4735-B910-84A5C99A1640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43A32-27E6-46A8-B87E-CD68EB4DD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9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80360-AB45-4464-8B56-9E85DDB46B14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41084-CDDD-437B-AE50-67F554F59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1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41084-CDDD-437B-AE50-67F554F5951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7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1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lvl="0">
              <a:defRPr/>
            </a:pPr>
            <a:fld id="{30C6EAE5-F4E0-42F4-B555-7EACBFF94179}" type="datetime1">
              <a:rPr lang="ru-RU"/>
              <a:pPr lvl="0">
                <a:defRPr/>
              </a:pPr>
              <a:t>25.12.2022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7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1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lvl="0">
              <a:defRPr/>
            </a:pPr>
            <a:fld id="{30C6EAE5-F4E0-42F4-B555-7EACBFF94179}" type="datetime1">
              <a:rPr lang="ru-RU"/>
              <a:pPr lvl="0">
                <a:defRPr/>
              </a:pPr>
              <a:t>25.12.2022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0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23F84694-15D5-454C-AE65-2D12CF52F6E9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F9566AB-7450-4611-8AC0-E637CAE86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0947F-4709-4A5B-AC98-23E75EAC0C42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781EF-D3BF-498A-A412-0FDF9A857C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2D5D2-0EEE-4B78-8F5B-169C6590120D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A8270-BFB3-453B-9BF4-EF6FA5AA9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EB1F46-F6E9-44EE-8E29-C01387739BEE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819A8-F98B-4025-94F8-330F13060E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DEFD3-E963-46A7-A458-1841DA76B583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52BE6-34DE-453D-93CC-29707C1004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7737-5DD8-4448-AEBE-FAC4AAE5B727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E5983-DB5E-4C83-B170-92D44E104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5EF83-2B89-4509-B7F9-1703E17FCBE1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0176-B779-423A-908F-121BB3844E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2A9AA-405A-4A39-9C5D-CCFE25544BB2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0CC81-B96E-42A8-B0B3-03D2A74D2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E6907-9B76-4614-8FAE-C859AA183C4E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45477-F6DC-4472-A1CD-C7896F4D35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8C37BDB7-475C-4959-893C-6304E335E36F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E2D6BBC2-B39C-4DE3-A74F-C0B7A31F14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1E1BA394-A06C-4333-9C54-041EA2C9C3D9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D0B8064C-C67E-4A28-87AE-420838FAD4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08E872A4-9AE7-4CBA-87EE-B546D67D9749}" type="datetimeFigureOut">
              <a:rPr lang="ru-RU" smtClean="0"/>
              <a:pPr>
                <a:defRPr/>
              </a:pPr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1CDA960-5FA7-479F-A08B-5AF571D2F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kiro.ru/activities/proekty/speczializirovannye-klassy/proekt-agroklass-v-primorskoj-shkol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kiro.ru/activities/proekty/speczializirovannye-klassy/proekt-agroklass-v-primorskoj-shkol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kiro.ru/2022/12/14/v-vebinare-programmy-elektivnyh-kursov-dlya-agroklassov-s-regionalnoj-sostavlyayushhej-prinyali-uchastie-38-uchitelej-shkol-primory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utGvTQy2alxFvy-zWklbHKgYG7QUWy9q/view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kiro.ru/activities/proekty/speczializirovannye-klassy/proekt-agroklass-v-primorskoj-shkol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kiro.ru/activities/proekty/speczializirovannye-klassy/proekt-agroklass-v-primorskoj-shko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5" Type="http://schemas.openxmlformats.org/officeDocument/2006/relationships/image" Target="../media/image17.emf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4294967295"/>
          </p:nvPr>
        </p:nvSpPr>
        <p:spPr>
          <a:xfrm>
            <a:off x="1259632" y="2348880"/>
            <a:ext cx="6624736" cy="29120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О выполнении региональной дорожной </a:t>
            </a:r>
            <a:r>
              <a:rPr lang="ru-RU" sz="2300" dirty="0" smtClean="0">
                <a:solidFill>
                  <a:srgbClr val="002060"/>
                </a:solidFill>
              </a:rPr>
              <a:t>карты</a:t>
            </a:r>
          </a:p>
          <a:p>
            <a:pPr marL="0" indent="0" algn="ctr"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2022 год</a:t>
            </a:r>
            <a:endParaRPr lang="ru-RU" sz="19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3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300" smtClean="0">
                <a:solidFill>
                  <a:srgbClr val="002060"/>
                </a:solidFill>
              </a:rPr>
              <a:t>АГРОКЛАСТЕР</a:t>
            </a:r>
            <a:endParaRPr lang="ru-RU" sz="1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Меделян </a:t>
            </a:r>
            <a:r>
              <a:rPr lang="ru-RU" sz="1400" i="1" dirty="0">
                <a:solidFill>
                  <a:srgbClr val="002060"/>
                </a:solidFill>
              </a:rPr>
              <a:t>Елена </a:t>
            </a:r>
            <a:r>
              <a:rPr lang="ru-RU" sz="1400" i="1" dirty="0" smtClean="0">
                <a:solidFill>
                  <a:srgbClr val="002060"/>
                </a:solidFill>
              </a:rPr>
              <a:t>Викторовна</a:t>
            </a:r>
            <a:r>
              <a:rPr lang="ru-RU" sz="1400" i="1" dirty="0">
                <a:solidFill>
                  <a:srgbClr val="002060"/>
                </a:solidFill>
              </a:rPr>
              <a:t>,</a:t>
            </a:r>
            <a:endParaRPr lang="ru-RU" sz="1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главный эксперт Центра непрерывного повышения педагогического мастерства ПКИРО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1272266"/>
            <a:ext cx="4212468" cy="41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764705"/>
            <a:ext cx="937208" cy="11076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764705"/>
            <a:ext cx="532859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2060"/>
                </a:solidFill>
              </a:rPr>
              <a:t>Министерство </a:t>
            </a:r>
            <a:r>
              <a:rPr lang="ru-RU" sz="1900" b="1" dirty="0">
                <a:solidFill>
                  <a:srgbClr val="002060"/>
                </a:solidFill>
              </a:rPr>
              <a:t>образования Приморского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3167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Пункт 7. Создание банка типовых программ внеучебной и внеурочной деятельности,  дополнительных  общеобразовательных общеразвивающих программ, программ факультативных и элективных курсов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5"/>
            <a:ext cx="6196405" cy="3878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https://pkiro.ru/activities/proekty/speczializirovannye-klassy/proekt-agroklass-v-primorskoj-shkole</a:t>
            </a:r>
            <a:r>
              <a:rPr lang="en-US" sz="1600" dirty="0" smtClean="0">
                <a:hlinkClick r:id="rId2"/>
              </a:rPr>
              <a:t>/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6" y="2492896"/>
            <a:ext cx="6173549" cy="36004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4747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144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Пункт 7. Создание банка типовых программ внеучебной и внеурочной деятельности,  дополнительных  общеобразовательных общеразвивающих программ, программ </a:t>
            </a:r>
            <a:r>
              <a:rPr lang="ru-RU" sz="1600" dirty="0" smtClean="0">
                <a:solidFill>
                  <a:srgbClr val="002060"/>
                </a:solidFill>
              </a:rPr>
              <a:t>ФК, и ЭК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https://pkiro.ru/activities/proekty/speczializirovannye-klassy/proekt-agroklass-v-primorskoj-shkole</a:t>
            </a:r>
            <a:r>
              <a:rPr lang="en-US" sz="1600" dirty="0" smtClean="0">
                <a:hlinkClick r:id="rId2"/>
              </a:rPr>
              <a:t>/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6408712" cy="381642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986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Авторские программы для ФК, ЭК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597228" cy="387824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>
                <a:solidFill>
                  <a:srgbClr val="002060"/>
                </a:solidFill>
              </a:rPr>
              <a:t>Инновационные укрывные материалы российского производства для сельского хозяйства</a:t>
            </a:r>
            <a:r>
              <a:rPr lang="ru-RU" sz="1800" dirty="0" smtClean="0">
                <a:solidFill>
                  <a:srgbClr val="002060"/>
                </a:solidFill>
              </a:rPr>
              <a:t>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>
                <a:solidFill>
                  <a:srgbClr val="002060"/>
                </a:solidFill>
              </a:rPr>
              <a:t>Пленочные теплицы в сельском хозяйстве Приморского края</a:t>
            </a:r>
            <a:r>
              <a:rPr lang="ru-RU" sz="1800" dirty="0" smtClean="0">
                <a:solidFill>
                  <a:srgbClr val="002060"/>
                </a:solidFill>
              </a:rPr>
              <a:t>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>
                <a:solidFill>
                  <a:srgbClr val="002060"/>
                </a:solidFill>
              </a:rPr>
              <a:t>Выращивание земляники садовой в открытом и защищенном грунте в Приморском крае</a:t>
            </a:r>
            <a:r>
              <a:rPr lang="ru-RU" sz="1800" dirty="0" smtClean="0">
                <a:solidFill>
                  <a:srgbClr val="002060"/>
                </a:solidFill>
              </a:rPr>
              <a:t>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«</a:t>
            </a:r>
            <a:r>
              <a:rPr lang="ru-RU" sz="1800" dirty="0">
                <a:solidFill>
                  <a:srgbClr val="002060"/>
                </a:solidFill>
              </a:rPr>
              <a:t>Грибы в пищевой и лекарственной промышленности. Культивирование мицелия и основы </a:t>
            </a:r>
            <a:r>
              <a:rPr lang="ru-RU" sz="1800" dirty="0" err="1">
                <a:solidFill>
                  <a:srgbClr val="002060"/>
                </a:solidFill>
              </a:rPr>
              <a:t>грибоводства</a:t>
            </a:r>
            <a:r>
              <a:rPr lang="ru-RU" sz="1800" dirty="0" smtClean="0">
                <a:solidFill>
                  <a:srgbClr val="002060"/>
                </a:solidFill>
              </a:rPr>
              <a:t>» и др.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Разработаны гл</a:t>
            </a:r>
            <a:r>
              <a:rPr lang="ru-RU" sz="1800" dirty="0">
                <a:solidFill>
                  <a:srgbClr val="002060"/>
                </a:solidFill>
              </a:rPr>
              <a:t>. специалистом сектора ЕНО ЦУМР ПК ИРО, к.б.н. Белоусовой Н.М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hlinkClick r:id="rId2"/>
              </a:rPr>
              <a:t>https://pkiro.ru/2022/12/14/v-vebinare-programmy-elektivnyh-kursov-dlya-agroklassov-s-regionalnoj-sostavlyayushhej-prinyali-uchastie-38-uchitelej-shkol-primorya</a:t>
            </a:r>
            <a:r>
              <a:rPr lang="en-US" sz="1800" dirty="0" smtClean="0">
                <a:solidFill>
                  <a:srgbClr val="002060"/>
                </a:solidFill>
                <a:hlinkClick r:id="rId2"/>
              </a:rPr>
              <a:t>/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2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Пункт 4. План </a:t>
            </a:r>
            <a:r>
              <a:rPr lang="ru-RU" sz="2300" dirty="0">
                <a:solidFill>
                  <a:srgbClr val="002060"/>
                </a:solidFill>
              </a:rPr>
              <a:t>мероприятий по </a:t>
            </a:r>
            <a:r>
              <a:rPr lang="ru-RU" sz="2300" dirty="0" smtClean="0">
                <a:solidFill>
                  <a:srgbClr val="002060"/>
                </a:solidFill>
              </a:rPr>
              <a:t>реализации</a:t>
            </a:r>
            <a:r>
              <a:rPr lang="ru-RU" sz="2300" dirty="0">
                <a:solidFill>
                  <a:srgbClr val="002060"/>
                </a:solidFill>
              </a:rPr>
              <a:t/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 smtClean="0">
                <a:solidFill>
                  <a:srgbClr val="002060"/>
                </a:solidFill>
              </a:rPr>
              <a:t>агрокластера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10" y="1628800"/>
            <a:ext cx="6326135" cy="4104456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4393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План мероприятий по реализации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агрокластера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3204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8 направлений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Проведение </a:t>
            </a:r>
            <a:r>
              <a:rPr lang="ru-RU" sz="2200" dirty="0">
                <a:solidFill>
                  <a:srgbClr val="002060"/>
                </a:solidFill>
              </a:rPr>
              <a:t>совместных мероприятий для обучающихся и педагогических </a:t>
            </a:r>
            <a:r>
              <a:rPr lang="ru-RU" sz="2200" dirty="0" smtClean="0">
                <a:solidFill>
                  <a:srgbClr val="002060"/>
                </a:solidFill>
              </a:rPr>
              <a:t>работников (2 – январь, март 2023 г.);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</a:rPr>
              <a:t>Организация   региональных мероприятий по обмену опытом </a:t>
            </a:r>
            <a:r>
              <a:rPr lang="ru-RU" sz="2200" dirty="0" smtClean="0">
                <a:solidFill>
                  <a:srgbClr val="002060"/>
                </a:solidFill>
              </a:rPr>
              <a:t>работы (8 семинаров, 1- установочный, </a:t>
            </a:r>
            <a:r>
              <a:rPr lang="ru-RU" sz="2200" dirty="0" err="1" smtClean="0">
                <a:solidFill>
                  <a:srgbClr val="002060"/>
                </a:solidFill>
              </a:rPr>
              <a:t>авг</a:t>
            </a:r>
            <a:r>
              <a:rPr lang="ru-RU" sz="2200" dirty="0" smtClean="0">
                <a:solidFill>
                  <a:srgbClr val="002060"/>
                </a:solidFill>
              </a:rPr>
              <a:t>; 1 проведен в МБОУ СОШ с. Центральное, директор </a:t>
            </a:r>
            <a:r>
              <a:rPr lang="ru-RU" sz="2200" dirty="0" err="1" smtClean="0">
                <a:solidFill>
                  <a:srgbClr val="002060"/>
                </a:solidFill>
              </a:rPr>
              <a:t>Касилова</a:t>
            </a:r>
            <a:r>
              <a:rPr lang="ru-RU" sz="2200" dirty="0" smtClean="0">
                <a:solidFill>
                  <a:srgbClr val="002060"/>
                </a:solidFill>
              </a:rPr>
              <a:t> Е.А.);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</a:rPr>
              <a:t>Мероприятия, организуемые Министерством образования </a:t>
            </a:r>
            <a:r>
              <a:rPr lang="ru-RU" sz="2200" dirty="0" smtClean="0">
                <a:solidFill>
                  <a:srgbClr val="002060"/>
                </a:solidFill>
              </a:rPr>
              <a:t>АПК;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Популяризация </a:t>
            </a:r>
            <a:r>
              <a:rPr lang="ru-RU" sz="2200" dirty="0">
                <a:solidFill>
                  <a:srgbClr val="002060"/>
                </a:solidFill>
              </a:rPr>
              <a:t>регионального проекта «</a:t>
            </a:r>
            <a:r>
              <a:rPr lang="ru-RU" sz="2200" dirty="0" err="1">
                <a:solidFill>
                  <a:srgbClr val="002060"/>
                </a:solidFill>
              </a:rPr>
              <a:t>Агрокластер</a:t>
            </a:r>
            <a:r>
              <a:rPr lang="ru-RU" sz="2200" dirty="0" smtClean="0">
                <a:solidFill>
                  <a:srgbClr val="002060"/>
                </a:solidFill>
              </a:rPr>
              <a:t>» (</a:t>
            </a:r>
            <a:r>
              <a:rPr lang="ru-RU" sz="2200" dirty="0" err="1" smtClean="0">
                <a:solidFill>
                  <a:srgbClr val="002060"/>
                </a:solidFill>
              </a:rPr>
              <a:t>торж</a:t>
            </a:r>
            <a:r>
              <a:rPr lang="ru-RU" sz="2200" dirty="0" smtClean="0">
                <a:solidFill>
                  <a:srgbClr val="002060"/>
                </a:solidFill>
              </a:rPr>
              <a:t>. Открытия, дни открытых дверей, родит. </a:t>
            </a:r>
            <a:r>
              <a:rPr lang="ru-RU" sz="2200" dirty="0">
                <a:solidFill>
                  <a:srgbClr val="002060"/>
                </a:solidFill>
              </a:rPr>
              <a:t>с</a:t>
            </a:r>
            <a:r>
              <a:rPr lang="ru-RU" sz="2200" dirty="0" smtClean="0">
                <a:solidFill>
                  <a:srgbClr val="002060"/>
                </a:solidFill>
              </a:rPr>
              <a:t>обрания);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</a:rPr>
              <a:t>Поддержка сетевого взаимодействия по реализации профильных образовательных </a:t>
            </a:r>
            <a:r>
              <a:rPr lang="ru-RU" sz="2200" dirty="0" smtClean="0">
                <a:solidFill>
                  <a:srgbClr val="002060"/>
                </a:solidFill>
              </a:rPr>
              <a:t>программ (</a:t>
            </a:r>
            <a:r>
              <a:rPr lang="ru-RU" sz="2200" dirty="0" err="1" smtClean="0">
                <a:solidFill>
                  <a:srgbClr val="002060"/>
                </a:solidFill>
              </a:rPr>
              <a:t>вебинары</a:t>
            </a:r>
            <a:r>
              <a:rPr lang="ru-RU" sz="2200" dirty="0" smtClean="0">
                <a:solidFill>
                  <a:srgbClr val="002060"/>
                </a:solidFill>
              </a:rPr>
              <a:t> – более 20, 1 – СОШ 19 АГО; семинар, июнь, 2023</a:t>
            </a:r>
            <a:r>
              <a:rPr lang="ru-RU" sz="2200" dirty="0">
                <a:solidFill>
                  <a:srgbClr val="002060"/>
                </a:solidFill>
              </a:rPr>
              <a:t>);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2200" dirty="0">
                <a:solidFill>
                  <a:srgbClr val="002060"/>
                </a:solidFill>
              </a:rPr>
              <a:t>профориентационной и предметно-ориентированной деятельности </a:t>
            </a:r>
            <a:r>
              <a:rPr lang="ru-RU" sz="2200" dirty="0" smtClean="0">
                <a:solidFill>
                  <a:srgbClr val="002060"/>
                </a:solidFill>
              </a:rPr>
              <a:t>обучающихся (олимпиады, конкурсы; разные уровни, партнеры – пробно для Точек роста, 21.12);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</a:rPr>
              <a:t>Организация и проведение мероприятий по повышению квалификации педагогических </a:t>
            </a:r>
            <a:r>
              <a:rPr lang="ru-RU" sz="2200" dirty="0" smtClean="0">
                <a:solidFill>
                  <a:srgbClr val="002060"/>
                </a:solidFill>
              </a:rPr>
              <a:t>работников (</a:t>
            </a:r>
            <a:r>
              <a:rPr lang="ru-RU" sz="2200" dirty="0" err="1" smtClean="0">
                <a:solidFill>
                  <a:srgbClr val="002060"/>
                </a:solidFill>
              </a:rPr>
              <a:t>вебинары</a:t>
            </a:r>
            <a:r>
              <a:rPr lang="ru-RU" sz="2200" dirty="0" smtClean="0">
                <a:solidFill>
                  <a:srgbClr val="002060"/>
                </a:solidFill>
              </a:rPr>
              <a:t>, ДПП, ИОМЫ);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</a:rPr>
              <a:t>Демонстрация эффективного опыта реализации проекта образовательными организациями и профильными образовательными </a:t>
            </a:r>
            <a:r>
              <a:rPr lang="ru-RU" sz="2200" dirty="0" smtClean="0">
                <a:solidFill>
                  <a:srgbClr val="002060"/>
                </a:solidFill>
              </a:rPr>
              <a:t>организациями (более 20 заметок; онлайн-марафон – февраль; банк лучших практик).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5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Пункт 4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dirty="0">
                <a:solidFill>
                  <a:srgbClr val="002060"/>
                </a:solidFill>
              </a:rPr>
              <a:t>Реализация плана мероприятий </a:t>
            </a:r>
            <a:r>
              <a:rPr lang="ru-RU" sz="1800" dirty="0" smtClean="0">
                <a:solidFill>
                  <a:srgbClr val="002060"/>
                </a:solidFill>
              </a:rPr>
              <a:t>на </a:t>
            </a:r>
            <a:r>
              <a:rPr lang="ru-RU" sz="1800" dirty="0">
                <a:solidFill>
                  <a:srgbClr val="002060"/>
                </a:solidFill>
              </a:rPr>
              <a:t>2022 </a:t>
            </a:r>
            <a:r>
              <a:rPr lang="ru-RU" sz="1800" dirty="0" smtClean="0">
                <a:solidFill>
                  <a:srgbClr val="002060"/>
                </a:solidFill>
              </a:rPr>
              <a:t>год: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организационно-методическое – ДК, УП;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учебно-методическое – УМК, РП;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предметно-методическое – ГИА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120680" cy="3999107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8826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srgbClr val="002060"/>
                </a:solidFill>
              </a:rPr>
              <a:t>Ближайшие </a:t>
            </a:r>
            <a:r>
              <a:rPr lang="ru-RU" sz="2600" dirty="0" smtClean="0">
                <a:solidFill>
                  <a:srgbClr val="002060"/>
                </a:solidFill>
              </a:rPr>
              <a:t>и текущие планы 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Мониторинг, самодиагностика </a:t>
            </a:r>
            <a:r>
              <a:rPr lang="ru-RU" dirty="0">
                <a:solidFill>
                  <a:srgbClr val="002060"/>
                </a:solidFill>
              </a:rPr>
              <a:t>достижения показателей по итогам </a:t>
            </a:r>
            <a:r>
              <a:rPr lang="ru-RU" dirty="0" smtClean="0">
                <a:solidFill>
                  <a:srgbClr val="002060"/>
                </a:solidFill>
              </a:rPr>
              <a:t> I </a:t>
            </a:r>
            <a:r>
              <a:rPr lang="ru-RU" dirty="0">
                <a:solidFill>
                  <a:srgbClr val="002060"/>
                </a:solidFill>
              </a:rPr>
              <a:t>полугодия 2022-2023 учебного </a:t>
            </a:r>
            <a:r>
              <a:rPr lang="ru-RU" dirty="0" smtClean="0">
                <a:solidFill>
                  <a:srgbClr val="002060"/>
                </a:solidFill>
              </a:rPr>
              <a:t>года (до 15.01.23);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Сквозная работа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Повышение предметных результатов (ВПР, ГИА, олимпиады), выбор </a:t>
            </a:r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ИА по профилю;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Профориентационная работа: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внеурочная деятельность; исследовательские и проектные работы в соответствии с профилем;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выбор профессии по профилю;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укрепление партнерских связей.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26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Региональная дорожная карта по организации работы образовательных кластеров на 2022-2023 учебный </a:t>
            </a:r>
            <a:r>
              <a:rPr lang="ru-RU" sz="2000" b="1" dirty="0" smtClean="0">
                <a:solidFill>
                  <a:srgbClr val="002060"/>
                </a:solidFill>
              </a:rPr>
              <a:t>год  от </a:t>
            </a:r>
            <a:r>
              <a:rPr lang="ru-RU" sz="2000" b="1" dirty="0">
                <a:solidFill>
                  <a:srgbClr val="002060"/>
                </a:solidFill>
              </a:rPr>
              <a:t>26.09.2022 № 1064-а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Пункт 5</a:t>
            </a:r>
            <a:r>
              <a:rPr lang="ru-RU" sz="2100" b="1" dirty="0">
                <a:solidFill>
                  <a:srgbClr val="002060"/>
                </a:solidFill>
              </a:rPr>
              <a:t>. Разработка методических писем для организации деятельности администрации ОО</a:t>
            </a:r>
            <a:r>
              <a:rPr lang="ru-RU" sz="21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Разработаны и направлены в МОУО и ОО инструктивно-методические письма: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1. «Об организации работы специализированного класса в школе</a:t>
            </a:r>
            <a:r>
              <a:rPr lang="ru-RU" sz="2000" dirty="0" smtClean="0">
                <a:solidFill>
                  <a:srgbClr val="002060"/>
                </a:solidFill>
              </a:rPr>
              <a:t>»;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2. «О перечне документов ОО, рекомендуемых для размещения на сайте</a:t>
            </a:r>
            <a:r>
              <a:rPr lang="ru-RU" sz="2000" dirty="0" smtClean="0">
                <a:solidFill>
                  <a:srgbClr val="002060"/>
                </a:solidFill>
              </a:rPr>
              <a:t>»;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3. «Об организации внеурочной деятельности</a:t>
            </a:r>
            <a:r>
              <a:rPr lang="ru-RU" sz="2000" dirty="0" smtClean="0">
                <a:solidFill>
                  <a:srgbClr val="002060"/>
                </a:solidFill>
              </a:rPr>
              <a:t>»;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4. «Об организации внеучебной деятельности</a:t>
            </a:r>
            <a:r>
              <a:rPr lang="ru-RU" sz="2000" dirty="0" smtClean="0">
                <a:solidFill>
                  <a:srgbClr val="002060"/>
                </a:solidFill>
              </a:rPr>
              <a:t>»;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5. «Об организации работы по развитию предметной и методической компетентности учителей-предметников</a:t>
            </a:r>
            <a:r>
              <a:rPr lang="ru-RU" sz="2000" dirty="0" smtClean="0">
                <a:solidFill>
                  <a:srgbClr val="002060"/>
                </a:solidFill>
              </a:rPr>
              <a:t>»;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6. </a:t>
            </a:r>
            <a:r>
              <a:rPr lang="ru-RU" sz="2000" b="1" dirty="0">
                <a:solidFill>
                  <a:srgbClr val="002060"/>
                </a:solidFill>
              </a:rPr>
              <a:t>«О порядке разработки и применения кейсов в практике работы школьного учителя</a:t>
            </a:r>
            <a:r>
              <a:rPr lang="ru-RU" sz="2000" b="1" dirty="0" smtClean="0">
                <a:solidFill>
                  <a:srgbClr val="002060"/>
                </a:solidFill>
              </a:rPr>
              <a:t>»;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Сборник в помощь: </a:t>
            </a:r>
            <a:r>
              <a:rPr lang="ru-RU" sz="2000" b="1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ru-RU" sz="2000" b="1" dirty="0">
                <a:solidFill>
                  <a:srgbClr val="002060"/>
                </a:solidFill>
                <a:hlinkClick r:id="rId2"/>
              </a:rPr>
              <a:t>://</a:t>
            </a:r>
            <a:r>
              <a:rPr lang="ru-RU" sz="2000" b="1" dirty="0" smtClean="0">
                <a:solidFill>
                  <a:srgbClr val="002060"/>
                </a:solidFill>
                <a:hlinkClick r:id="rId2"/>
              </a:rPr>
              <a:t>drive.google.com/file/d/1utGvTQy2alxFvy-zWklbHKgYG7QUWy9q/view?usp=sharing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7</a:t>
            </a:r>
            <a:r>
              <a:rPr lang="ru-RU" sz="2000" dirty="0">
                <a:solidFill>
                  <a:srgbClr val="002060"/>
                </a:solidFill>
              </a:rPr>
              <a:t>. «О порядке взаимодействия с партнерами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3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Пункт 6. Информационное </a:t>
            </a:r>
            <a:r>
              <a:rPr lang="ru-RU" sz="2600" dirty="0">
                <a:solidFill>
                  <a:srgbClr val="002060"/>
                </a:solidFill>
              </a:rPr>
              <a:t>сопровождение деятельности специализированных классов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</a:rPr>
              <a:t>На сайтах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ОО </a:t>
            </a:r>
            <a:r>
              <a:rPr lang="ru-RU" sz="1600" dirty="0">
                <a:solidFill>
                  <a:srgbClr val="002060"/>
                </a:solidFill>
              </a:rPr>
              <a:t>- создана и размещена фирменная </a:t>
            </a:r>
            <a:r>
              <a:rPr lang="ru-RU" sz="1600" dirty="0" smtClean="0">
                <a:solidFill>
                  <a:srgbClr val="002060"/>
                </a:solidFill>
              </a:rPr>
              <a:t>ссылка;</a:t>
            </a:r>
            <a:endParaRPr lang="ru-RU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ПК ИРО - создана страница на сайте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hlinkClick r:id="rId2"/>
              </a:rPr>
              <a:t>https://pkiro.ru/activities/proekty/speczializirovannye-klassy/proekt-agroklass-v-primorskoj-shkole</a:t>
            </a:r>
            <a:r>
              <a:rPr lang="en-US" sz="1600" dirty="0" smtClean="0">
                <a:solidFill>
                  <a:srgbClr val="002060"/>
                </a:solidFill>
                <a:hlinkClick r:id="rId2"/>
              </a:rPr>
              <a:t>/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80" y="3789041"/>
            <a:ext cx="3214023" cy="20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893372" cy="5008687"/>
          </a:xfr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0855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Пункт </a:t>
            </a:r>
            <a:r>
              <a:rPr lang="ru-RU" sz="2200" dirty="0" smtClean="0">
                <a:solidFill>
                  <a:srgbClr val="002060"/>
                </a:solidFill>
              </a:rPr>
              <a:t>6. На </a:t>
            </a:r>
            <a:r>
              <a:rPr lang="ru-RU" sz="2200" dirty="0">
                <a:solidFill>
                  <a:srgbClr val="002060"/>
                </a:solidFill>
              </a:rPr>
              <a:t>официальных сайтах ОО, МО ПК, ПК ИРО, РМЦ размещены актуальные новости по теме реализации </a:t>
            </a:r>
            <a:r>
              <a:rPr lang="ru-RU" sz="2200" dirty="0" smtClean="0">
                <a:solidFill>
                  <a:srgbClr val="002060"/>
                </a:solidFill>
              </a:rPr>
              <a:t>проекта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020067"/>
            <a:ext cx="6196405" cy="370300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Размещено более 20 новостных заметок по Агроклассам на сайте ПК ИРО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5328592" cy="303173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5546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Пункт 7. Создание банка типовых программ внеучебной и внеурочной деятельности,  дополнительных  общеобразовательных общеразвивающих программ, программ факультативных и элективных курсов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https://pkiro.ru/activities/proekty/speczializirovannye-klassy/proekt-agroklass-v-primorskoj-shkole</a:t>
            </a:r>
            <a:r>
              <a:rPr lang="en-US" sz="1600" dirty="0" smtClean="0">
                <a:hlinkClick r:id="rId2"/>
              </a:rPr>
              <a:t>/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39" y="2348880"/>
            <a:ext cx="6327805" cy="381642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0002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ъект 2"/>
          <p:cNvSpPr>
            <a:spLocks noGrp="1"/>
          </p:cNvSpPr>
          <p:nvPr>
            <p:ph idx="4294967295"/>
          </p:nvPr>
        </p:nvSpPr>
        <p:spPr>
          <a:xfrm>
            <a:off x="3779912" y="1268760"/>
            <a:ext cx="4176464" cy="4536504"/>
          </a:xfrm>
        </p:spPr>
        <p:txBody>
          <a:bodyPr>
            <a:noAutofit/>
          </a:bodyPr>
          <a:lstStyle/>
          <a:p>
            <a:pPr algn="just"/>
            <a:r>
              <a:rPr lang="ru-RU" altLang="ru-RU" sz="1300" b="1" dirty="0">
                <a:solidFill>
                  <a:srgbClr val="002060"/>
                </a:solidFill>
              </a:rPr>
              <a:t>Серия обеспечивает</a:t>
            </a:r>
            <a:r>
              <a:rPr lang="ru-RU" altLang="ru-RU" sz="1300" dirty="0">
                <a:solidFill>
                  <a:srgbClr val="002060"/>
                </a:solidFill>
              </a:rPr>
              <a:t> поддержку успешного профильного обучения и профессионального самоопределения старшеклассников.</a:t>
            </a:r>
          </a:p>
          <a:p>
            <a:pPr algn="just"/>
            <a:r>
              <a:rPr lang="ru-RU" altLang="ru-RU" sz="1300" dirty="0">
                <a:solidFill>
                  <a:srgbClr val="002060"/>
                </a:solidFill>
              </a:rPr>
              <a:t>Пособия серии могут использоваться как при реализации учебного плана технологического, естественнонаучного, социально-экономического, гуманитарного, универсального и других профилей на уровне среднего общего образования, так и в рамках внеурочной деятельности.</a:t>
            </a:r>
          </a:p>
          <a:p>
            <a:pPr algn="just"/>
            <a:r>
              <a:rPr lang="ru-RU" altLang="ru-RU" sz="1300" dirty="0">
                <a:solidFill>
                  <a:srgbClr val="002060"/>
                </a:solidFill>
              </a:rPr>
              <a:t>Целесообразное сочетание содержания, форм и технологий обучения способствует воплощению личностных и профессиональных устремлений обучающихся, создает условия для саморазвития потенциала каждого ученика. </a:t>
            </a:r>
          </a:p>
          <a:p>
            <a:pPr algn="just"/>
            <a:r>
              <a:rPr lang="ru-RU" altLang="ru-RU" sz="1300" dirty="0">
                <a:solidFill>
                  <a:srgbClr val="002060"/>
                </a:solidFill>
              </a:rPr>
              <a:t>Структура учебного материала представлена в пропорции: </a:t>
            </a:r>
          </a:p>
          <a:p>
            <a:pPr algn="just"/>
            <a:r>
              <a:rPr lang="ru-RU" altLang="ru-RU" sz="1300" b="1" dirty="0">
                <a:solidFill>
                  <a:srgbClr val="002060"/>
                </a:solidFill>
              </a:rPr>
              <a:t>40%</a:t>
            </a:r>
            <a:r>
              <a:rPr lang="ru-RU" altLang="ru-RU" sz="1300" dirty="0">
                <a:solidFill>
                  <a:srgbClr val="002060"/>
                </a:solidFill>
              </a:rPr>
              <a:t> - теоретический блок; </a:t>
            </a:r>
            <a:r>
              <a:rPr lang="ru-RU" altLang="ru-RU" sz="1300" b="1" dirty="0">
                <a:solidFill>
                  <a:srgbClr val="002060"/>
                </a:solidFill>
              </a:rPr>
              <a:t>60%</a:t>
            </a:r>
            <a:r>
              <a:rPr lang="ru-RU" altLang="ru-RU" sz="1300" dirty="0">
                <a:solidFill>
                  <a:srgbClr val="002060"/>
                </a:solidFill>
              </a:rPr>
              <a:t> - блок практических работ.</a:t>
            </a:r>
          </a:p>
          <a:p>
            <a:endParaRPr lang="ru-RU" altLang="ru-RU" sz="1300" dirty="0" smtClean="0"/>
          </a:p>
        </p:txBody>
      </p:sp>
      <p:pic>
        <p:nvPicPr>
          <p:cNvPr id="6144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616200" cy="35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043608" y="857250"/>
            <a:ext cx="7344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100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«Профильная школа» для организации </a:t>
            </a:r>
            <a:r>
              <a:rPr lang="ru-RU" sz="2100" b="1" spc="-3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естественно-научного</a:t>
            </a:r>
            <a:r>
              <a:rPr lang="en-US" sz="2100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100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технологического и медицинского профиля</a:t>
            </a:r>
            <a:r>
              <a:rPr lang="ru-RU" sz="2400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" y="4661922"/>
            <a:ext cx="36431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sp>
        <p:nvSpPr>
          <p:cNvPr id="29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8307344" y="5611192"/>
            <a:ext cx="464493" cy="267494"/>
          </a:xfrm>
          <a:prstGeom prst="rect">
            <a:avLst/>
          </a:prstGeom>
        </p:spPr>
        <p:txBody>
          <a:bodyPr/>
          <a:lstStyle/>
          <a:p>
            <a:r>
              <a:rPr lang="ru-RU" sz="825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44</a:t>
            </a:r>
            <a:endParaRPr lang="en" sz="825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09" y="1965042"/>
            <a:ext cx="5073899" cy="231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Объект 9"/>
          <p:cNvPicPr>
            <a:picLocks noChangeAspect="1"/>
          </p:cNvPicPr>
          <p:nvPr/>
        </p:nvPicPr>
        <p:blipFill rotWithShape="1">
          <a:blip r:embed="rId4" cstate="print"/>
          <a:srcRect l="35916" t="18209" r="37339" b="18396"/>
          <a:stretch/>
        </p:blipFill>
        <p:spPr>
          <a:xfrm>
            <a:off x="4977126" y="3775063"/>
            <a:ext cx="1464936" cy="19532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8" name="Объект 4"/>
          <p:cNvPicPr>
            <a:picLocks noChangeAspect="1"/>
          </p:cNvPicPr>
          <p:nvPr/>
        </p:nvPicPr>
        <p:blipFill rotWithShape="1">
          <a:blip r:embed="rId5" cstate="print"/>
          <a:srcRect l="36507" t="13362" r="37339" b="18396"/>
          <a:stretch/>
        </p:blipFill>
        <p:spPr>
          <a:xfrm>
            <a:off x="978445" y="1834878"/>
            <a:ext cx="2106234" cy="2854476"/>
          </a:xfrm>
          <a:prstGeom prst="rect">
            <a:avLst/>
          </a:prstGeom>
        </p:spPr>
      </p:pic>
      <p:pic>
        <p:nvPicPr>
          <p:cNvPr id="39" name="Объект 4"/>
          <p:cNvPicPr>
            <a:picLocks noChangeAspect="1"/>
          </p:cNvPicPr>
          <p:nvPr/>
        </p:nvPicPr>
        <p:blipFill rotWithShape="1">
          <a:blip r:embed="rId6" cstate="print"/>
          <a:srcRect l="37699" t="18209" r="37339" b="24734"/>
          <a:stretch/>
        </p:blipFill>
        <p:spPr>
          <a:xfrm>
            <a:off x="6616722" y="3847194"/>
            <a:ext cx="1515961" cy="1949093"/>
          </a:xfrm>
          <a:prstGeom prst="rect">
            <a:avLst/>
          </a:prstGeom>
        </p:spPr>
      </p:pic>
      <p:pic>
        <p:nvPicPr>
          <p:cNvPr id="13" name="Picture 2" descr="Сборник примерных рабочих программ по внеурочной деятельн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84" y="3870786"/>
            <a:ext cx="1404156" cy="18354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68625" y="5706285"/>
            <a:ext cx="7954161" cy="80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25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«Просвещение», 2020педагов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1600" y="85725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«Профильная школа»/«</a:t>
            </a:r>
            <a:r>
              <a:rPr lang="ru-RU" b="1" spc="-3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Задачники»для</a:t>
            </a:r>
            <a:r>
              <a:rPr lang="ru-RU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spc="-3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реализации программ </a:t>
            </a:r>
            <a:r>
              <a:rPr lang="ru-RU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естественно-научного</a:t>
            </a:r>
            <a:r>
              <a:rPr lang="en-US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b="1" spc="-3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технологического и медицинского профиля </a:t>
            </a:r>
          </a:p>
        </p:txBody>
      </p:sp>
      <p:sp>
        <p:nvSpPr>
          <p:cNvPr id="29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8307344" y="5611192"/>
            <a:ext cx="464493" cy="267494"/>
          </a:xfrm>
          <a:prstGeom prst="rect">
            <a:avLst/>
          </a:prstGeom>
        </p:spPr>
        <p:txBody>
          <a:bodyPr/>
          <a:lstStyle/>
          <a:p>
            <a:r>
              <a:rPr lang="ru-RU" sz="825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44</a:t>
            </a:r>
            <a:endParaRPr lang="en" sz="825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7" name="Объект 9"/>
          <p:cNvPicPr>
            <a:picLocks noChangeAspect="1"/>
          </p:cNvPicPr>
          <p:nvPr/>
        </p:nvPicPr>
        <p:blipFill rotWithShape="1">
          <a:blip r:embed="rId4" cstate="print"/>
          <a:srcRect l="35916" t="18209" r="37339" b="18396"/>
          <a:stretch/>
        </p:blipFill>
        <p:spPr>
          <a:xfrm>
            <a:off x="3437874" y="1916833"/>
            <a:ext cx="1350150" cy="18002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8" name="Объект 4"/>
          <p:cNvPicPr>
            <a:picLocks noChangeAspect="1"/>
          </p:cNvPicPr>
          <p:nvPr/>
        </p:nvPicPr>
        <p:blipFill rotWithShape="1">
          <a:blip r:embed="rId5" cstate="print"/>
          <a:srcRect l="36507" t="13362" r="37339" b="18396"/>
          <a:stretch/>
        </p:blipFill>
        <p:spPr>
          <a:xfrm>
            <a:off x="887311" y="1908760"/>
            <a:ext cx="1296144" cy="1756601"/>
          </a:xfrm>
          <a:prstGeom prst="rect">
            <a:avLst/>
          </a:prstGeom>
        </p:spPr>
      </p:pic>
      <p:pic>
        <p:nvPicPr>
          <p:cNvPr id="39" name="Объект 4"/>
          <p:cNvPicPr>
            <a:picLocks noChangeAspect="1"/>
          </p:cNvPicPr>
          <p:nvPr/>
        </p:nvPicPr>
        <p:blipFill rotWithShape="1">
          <a:blip r:embed="rId6" cstate="print"/>
          <a:srcRect l="37699" t="18209" r="37339" b="24734"/>
          <a:stretch/>
        </p:blipFill>
        <p:spPr>
          <a:xfrm>
            <a:off x="4626006" y="1808820"/>
            <a:ext cx="1350150" cy="1836204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25" y="3906427"/>
            <a:ext cx="1327797" cy="177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 descr="C:\Users\OSamsonova\Downloads\(cover) Химия. 10 -11 класс. Сборник задач и упражнений (Червина В. В., Варламова А. В., Хасянова Т. В.)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807042"/>
            <a:ext cx="1404178" cy="187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Samsonova\Downloads\(cover) Биология. Физика. Химия. 10-11 класс. Сборник задач и упражнений (Автрский коллектив)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861048"/>
            <a:ext cx="1320368" cy="183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8" t="7231" r="18449" b="14755"/>
          <a:stretch>
            <a:fillRect/>
          </a:stretch>
        </p:blipFill>
        <p:spPr bwMode="auto">
          <a:xfrm>
            <a:off x="7022927" y="3940286"/>
            <a:ext cx="1242138" cy="173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430" y="3967694"/>
            <a:ext cx="1419664" cy="177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Изображение Экологическая безопасность. Школьный экологический мониторинг.Практикум. 10-11 классы.">
            <a:extLst>
              <a:ext uri="{FF2B5EF4-FFF2-40B4-BE49-F238E27FC236}">
                <a16:creationId xmlns:a16="http://schemas.microsoft.com/office/drawing/2014/main" xmlns="" id="{96B32615-7A00-4CB3-8DDD-D98E8E92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06" y="1922045"/>
            <a:ext cx="1319608" cy="186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Объект 4"/>
          <p:cNvPicPr>
            <a:picLocks noChangeAspect="1"/>
          </p:cNvPicPr>
          <p:nvPr/>
        </p:nvPicPr>
        <p:blipFill rotWithShape="1">
          <a:blip r:embed="rId13" cstate="print"/>
          <a:srcRect l="37699" t="18208" r="37339" b="24735"/>
          <a:stretch/>
        </p:blipFill>
        <p:spPr>
          <a:xfrm>
            <a:off x="6956738" y="1916833"/>
            <a:ext cx="1391817" cy="1789510"/>
          </a:xfrm>
          <a:prstGeom prst="rect">
            <a:avLst/>
          </a:prstGeom>
        </p:spPr>
      </p:pic>
      <p:graphicFrame>
        <p:nvGraphicFramePr>
          <p:cNvPr id="354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648385"/>
              </p:ext>
            </p:extLst>
          </p:nvPr>
        </p:nvGraphicFramePr>
        <p:xfrm>
          <a:off x="1927909" y="3867438"/>
          <a:ext cx="1393800" cy="189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14" imgW="1685776" imgH="2285905" progId="AcroExch.Document.7">
                  <p:embed/>
                </p:oleObj>
              </mc:Choice>
              <mc:Fallback>
                <p:oleObj name="Acrobat Document" r:id="rId14" imgW="1685776" imgH="228590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909" y="3867438"/>
                        <a:ext cx="1393800" cy="1890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80" y="1917842"/>
            <a:ext cx="1288768" cy="17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2502</TotalTime>
  <Words>652</Words>
  <Application>Microsoft Office PowerPoint</Application>
  <PresentationFormat>Экран (4:3)</PresentationFormat>
  <Paragraphs>79</Paragraphs>
  <Slides>16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Brush Script MT</vt:lpstr>
      <vt:lpstr>Calibri</vt:lpstr>
      <vt:lpstr>Constantia</vt:lpstr>
      <vt:lpstr>Franklin Gothic Book</vt:lpstr>
      <vt:lpstr>Open Sans</vt:lpstr>
      <vt:lpstr>Open Sans Light</vt:lpstr>
      <vt:lpstr>Rage Italic</vt:lpstr>
      <vt:lpstr>Кнопка</vt:lpstr>
      <vt:lpstr>Acrobat Document</vt:lpstr>
      <vt:lpstr>Презентация PowerPoint</vt:lpstr>
      <vt:lpstr>Региональная дорожная карта по организации работы образовательных кластеров на 2022-2023 учебный год  от 26.09.2022 № 1064-а </vt:lpstr>
      <vt:lpstr>Пункт 6. Информационное сопровождение деятельности специализированных классов</vt:lpstr>
      <vt:lpstr>Презентация PowerPoint</vt:lpstr>
      <vt:lpstr>Пункт 6. На официальных сайтах ОО, МО ПК, ПК ИРО, РМЦ размещены актуальные новости по теме реализации проекта</vt:lpstr>
      <vt:lpstr>Пункт 7. Создание банка типовых программ внеучебной и внеурочной деятельности,  дополнительных  общеобразовательных общеразвивающих программ, программ факультативных и элективных курсов</vt:lpstr>
      <vt:lpstr>Презентация PowerPoint</vt:lpstr>
      <vt:lpstr>Презентация PowerPoint</vt:lpstr>
      <vt:lpstr>Презентация PowerPoint</vt:lpstr>
      <vt:lpstr>Пункт 7. Создание банка типовых программ внеучебной и внеурочной деятельности,  дополнительных  общеобразовательных общеразвивающих программ, программ факультативных и элективных курсов</vt:lpstr>
      <vt:lpstr>Пункт 7. Создание банка типовых программ внеучебной и внеурочной деятельности,  дополнительных  общеобразовательных общеразвивающих программ, программ ФК, и ЭК</vt:lpstr>
      <vt:lpstr>Авторские программы для ФК, ЭК</vt:lpstr>
      <vt:lpstr>Пункт 4. План мероприятий по реализации агрокластера </vt:lpstr>
      <vt:lpstr>План мероприятий по реализации агрокластера </vt:lpstr>
      <vt:lpstr>Пункт 4. Реализация плана мероприятий на 2022 год:  организационно-методическое – ДК, УП;  учебно-методическое – УМК, РП;  предметно-методическое – ГИА</vt:lpstr>
      <vt:lpstr>Ближайшие и текущие планы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Никитична</dc:creator>
  <cp:lastModifiedBy>Пользователь</cp:lastModifiedBy>
  <cp:revision>229</cp:revision>
  <dcterms:created xsi:type="dcterms:W3CDTF">2012-11-04T04:42:58Z</dcterms:created>
  <dcterms:modified xsi:type="dcterms:W3CDTF">2022-12-25T11:32:08Z</dcterms:modified>
</cp:coreProperties>
</file>