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0" r:id="rId2"/>
    <p:sldId id="269" r:id="rId3"/>
    <p:sldId id="258" r:id="rId4"/>
    <p:sldId id="270" r:id="rId5"/>
    <p:sldId id="271" r:id="rId6"/>
    <p:sldId id="272" r:id="rId7"/>
    <p:sldId id="273" r:id="rId8"/>
    <p:sldId id="274" r:id="rId9"/>
    <p:sldId id="275" r:id="rId10"/>
    <p:sldId id="276" r:id="rId11"/>
    <p:sldId id="277" r:id="rId12"/>
    <p:sldId id="278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80" d="100"/>
          <a:sy n="80" d="100"/>
        </p:scale>
        <p:origin x="-1086" y="13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06.11.2022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06.11.2022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06.11.2022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06.11.2022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06.11.2022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06.11.2022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06.11.2022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5736" y="5373216"/>
            <a:ext cx="6552729" cy="1143000"/>
          </a:xfrm>
        </p:spPr>
        <p:txBody>
          <a:bodyPr>
            <a:noAutofit/>
          </a:bodyPr>
          <a:lstStyle/>
          <a:p>
            <a:pPr algn="l"/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Михайлова 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Е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катерина Юрьевна, </a:t>
            </a:r>
            <a:br>
              <a:rPr lang="ru-RU" sz="3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учитель изобразительного искусства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27584" y="548680"/>
            <a:ext cx="7992888" cy="4525963"/>
          </a:xfrm>
        </p:spPr>
        <p:txBody>
          <a:bodyPr>
            <a:normAutofit/>
          </a:bodyPr>
          <a:lstStyle/>
          <a:p>
            <a:pPr marL="0" lvl="0" indent="0" algn="ctr">
              <a:spcBef>
                <a:spcPts val="0"/>
              </a:spcBef>
              <a:buNone/>
            </a:pPr>
            <a:r>
              <a:rPr lang="ru-RU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Образовательный </a:t>
            </a:r>
            <a:r>
              <a:rPr lang="ru-RU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проект</a:t>
            </a:r>
          </a:p>
          <a:p>
            <a:pPr marL="0" lvl="0" indent="0" algn="ctr">
              <a:spcBef>
                <a:spcPts val="0"/>
              </a:spcBef>
              <a:buNone/>
            </a:pPr>
            <a:r>
              <a:rPr lang="ru-RU" sz="6000" dirty="0">
                <a:solidFill>
                  <a:srgbClr val="C00000"/>
                </a:solidFill>
                <a:latin typeface="Monotype Corsiva" pitchFamily="66" charset="0"/>
              </a:rPr>
              <a:t>«Развитие творческих способностей учащихся </a:t>
            </a:r>
          </a:p>
          <a:p>
            <a:pPr marL="0" lvl="0" indent="0" algn="ctr">
              <a:spcBef>
                <a:spcPts val="0"/>
              </a:spcBef>
              <a:buNone/>
            </a:pPr>
            <a:r>
              <a:rPr lang="ru-RU" sz="6000" dirty="0">
                <a:solidFill>
                  <a:srgbClr val="C00000"/>
                </a:solidFill>
                <a:latin typeface="Monotype Corsiva" pitchFamily="66" charset="0"/>
              </a:rPr>
              <a:t>с ограниченными возможностями здоровья»</a:t>
            </a:r>
          </a:p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50884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926366" y="404664"/>
            <a:ext cx="794538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ru-RU" sz="4400" b="1" dirty="0" smtClean="0">
                <a:solidFill>
                  <a:schemeClr val="accent1">
                    <a:lumMod val="50000"/>
                  </a:schemeClr>
                </a:solidFill>
                <a:latin typeface="Monotype Corsiva" pitchFamily="66" charset="0"/>
              </a:rPr>
              <a:t>«Тематические </a:t>
            </a:r>
            <a:r>
              <a:rPr lang="ru-RU" sz="4400" b="1" dirty="0" smtClean="0">
                <a:solidFill>
                  <a:schemeClr val="accent1">
                    <a:lumMod val="50000"/>
                  </a:schemeClr>
                </a:solidFill>
                <a:latin typeface="Monotype Corsiva" pitchFamily="66" charset="0"/>
              </a:rPr>
              <a:t>выставки»</a:t>
            </a:r>
            <a:endParaRPr lang="ru-RU" sz="3200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AutoShape 2" descr="blob:https://web.whatsapp.com/1a951e29-6043-454b-810c-3605dbf2fd9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0258" y="2780928"/>
            <a:ext cx="4043143" cy="39233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6" y="1174105"/>
            <a:ext cx="4200657" cy="26304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242759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008738" y="620688"/>
            <a:ext cx="7945387" cy="61247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ru-RU" sz="4400" b="1" dirty="0" smtClean="0">
                <a:solidFill>
                  <a:schemeClr val="accent1">
                    <a:lumMod val="50000"/>
                  </a:schemeClr>
                </a:solidFill>
                <a:latin typeface="Monotype Corsiva" pitchFamily="66" charset="0"/>
              </a:rPr>
              <a:t>Оценка результативности проекта:</a:t>
            </a:r>
          </a:p>
          <a:p>
            <a:pPr lvl="0"/>
            <a:endParaRPr lang="ru-RU" sz="800" b="1" dirty="0" smtClean="0">
              <a:solidFill>
                <a:schemeClr val="accent1">
                  <a:lumMod val="50000"/>
                </a:schemeClr>
              </a:solidFill>
              <a:latin typeface="Monotype Corsiva" pitchFamily="66" charset="0"/>
            </a:endParaRPr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ru-RU" sz="32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рост </a:t>
            </a:r>
            <a:r>
              <a:rPr lang="ru-RU" sz="32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положительной мотивации к  урокам изобразительного искусства, технологии и внеурочной деятельности</a:t>
            </a:r>
            <a:r>
              <a:rPr lang="ru-RU" sz="32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457200" lvl="0" indent="-457200">
              <a:buFont typeface="Arial" panose="020B0604020202020204" pitchFamily="34" charset="0"/>
              <a:buChar char="•"/>
            </a:pPr>
            <a:endParaRPr lang="ru-RU" sz="800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ru-RU" sz="32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качественное изменение взаимоотношений  </a:t>
            </a:r>
            <a:r>
              <a:rPr lang="ru-RU" sz="32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между участниками проектной работы</a:t>
            </a:r>
            <a:r>
              <a:rPr lang="ru-RU" sz="32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457200" lvl="0" indent="-457200">
              <a:buFont typeface="Arial" panose="020B0604020202020204" pitchFamily="34" charset="0"/>
              <a:buChar char="•"/>
            </a:pPr>
            <a:endParaRPr lang="ru-RU" sz="800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ru-RU" sz="32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рост качества </a:t>
            </a:r>
            <a:r>
              <a:rPr lang="ru-RU" sz="32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знаний, умений и навыков</a:t>
            </a:r>
            <a:r>
              <a:rPr lang="ru-RU" sz="32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457200" lvl="0" indent="-457200">
              <a:buFont typeface="Arial" panose="020B0604020202020204" pitchFamily="34" charset="0"/>
              <a:buChar char="•"/>
            </a:pPr>
            <a:endParaRPr lang="ru-RU" sz="800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ru-RU" sz="32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повышение </a:t>
            </a:r>
            <a:r>
              <a:rPr lang="ru-RU" sz="32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уровня творческих способностей учащихся.</a:t>
            </a:r>
          </a:p>
          <a:p>
            <a:pPr lvl="0"/>
            <a:endParaRPr lang="ru-RU" sz="2800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691742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926366" y="404664"/>
            <a:ext cx="794538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ru-RU" sz="4400" b="1" dirty="0" smtClean="0">
                <a:solidFill>
                  <a:schemeClr val="accent1">
                    <a:lumMod val="50000"/>
                  </a:schemeClr>
                </a:solidFill>
                <a:latin typeface="Monotype Corsiva" pitchFamily="66" charset="0"/>
              </a:rPr>
              <a:t>Оформление школьной столовой</a:t>
            </a:r>
            <a:endParaRPr lang="ru-RU" sz="3200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AutoShape 2" descr="blob:https://web.whatsapp.com/1a951e29-6043-454b-810c-3605dbf2fd9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6148" name="Picture 4" descr="C:\Users\Учитель\Downloads\WhatsApp Image 2022-11-03 at 11.49.41.jpe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88" t="9811" b="25894"/>
          <a:stretch/>
        </p:blipFill>
        <p:spPr bwMode="auto">
          <a:xfrm>
            <a:off x="5889313" y="1583676"/>
            <a:ext cx="2376264" cy="22286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9" name="Picture 5" descr="C:\Users\Учитель\Downloads\WhatsApp Image 2022-11-06 at 15.30.28.jpe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021" r="10317" b="19581"/>
          <a:stretch/>
        </p:blipFill>
        <p:spPr bwMode="auto">
          <a:xfrm>
            <a:off x="1331640" y="1554284"/>
            <a:ext cx="4141611" cy="2287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C:\Users\Учитель\Downloads\WhatsApp Image 2022-11-06 at 15.30.29.jpe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62" t="23354" b="29160"/>
          <a:stretch/>
        </p:blipFill>
        <p:spPr bwMode="auto">
          <a:xfrm>
            <a:off x="1609223" y="4084153"/>
            <a:ext cx="6459222" cy="24003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756016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Учитель\Downloads\WhatsApp Image 2022-11-06 at 13.36.42.jpe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578" r="2848" b="6775"/>
          <a:stretch/>
        </p:blipFill>
        <p:spPr bwMode="auto">
          <a:xfrm>
            <a:off x="1907704" y="332655"/>
            <a:ext cx="5733193" cy="36942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971600" y="4170883"/>
            <a:ext cx="8064896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ru-RU" sz="3600" b="1" dirty="0" smtClean="0">
                <a:solidFill>
                  <a:schemeClr val="accent1">
                    <a:lumMod val="50000"/>
                  </a:schemeClr>
                </a:solidFill>
                <a:latin typeface="Monotype Corsiva" pitchFamily="66" charset="0"/>
              </a:rPr>
              <a:t>Цель моей работы: </a:t>
            </a:r>
            <a:r>
              <a:rPr lang="ru-RU" sz="2800" dirty="0" smtClean="0">
                <a:latin typeface="Times New Roman"/>
                <a:ea typeface="Calibri"/>
                <a:cs typeface="Times New Roman"/>
              </a:rPr>
              <a:t>подготовить </a:t>
            </a:r>
            <a:r>
              <a:rPr lang="ru-RU" sz="2800" dirty="0">
                <a:latin typeface="Times New Roman"/>
                <a:ea typeface="Calibri"/>
                <a:cs typeface="Times New Roman"/>
              </a:rPr>
              <a:t>профессионально ориентированного выпускника, </a:t>
            </a:r>
            <a:r>
              <a:rPr lang="ru-RU" sz="2800" dirty="0" smtClean="0">
                <a:latin typeface="Times New Roman"/>
                <a:ea typeface="Calibri"/>
                <a:cs typeface="Times New Roman"/>
              </a:rPr>
              <a:t>научить </a:t>
            </a:r>
            <a:r>
              <a:rPr lang="ru-RU" sz="2800" dirty="0">
                <a:latin typeface="Times New Roman"/>
                <a:ea typeface="Calibri"/>
                <a:cs typeface="Times New Roman"/>
              </a:rPr>
              <a:t>его строить отношения с другими людьми, принимать самостоятельные решения, быть красивым и душой и внешним обликом. </a:t>
            </a:r>
            <a:endParaRPr lang="ru-RU" sz="2800" dirty="0">
              <a:ea typeface="Calibri"/>
              <a:cs typeface="Times New Roman"/>
            </a:endParaRPr>
          </a:p>
          <a:p>
            <a:pPr lvl="0"/>
            <a:endParaRPr lang="ru-RU" sz="2800" b="1" dirty="0" smtClean="0">
              <a:solidFill>
                <a:schemeClr val="accent1">
                  <a:lumMod val="50000"/>
                </a:schemeClr>
              </a:solidFill>
              <a:latin typeface="Monotype Corsiva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93031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956700" y="404664"/>
            <a:ext cx="7848872" cy="37240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ru-RU" sz="4400" b="1" dirty="0" smtClean="0">
                <a:solidFill>
                  <a:schemeClr val="accent1">
                    <a:lumMod val="50000"/>
                  </a:schemeClr>
                </a:solidFill>
                <a:latin typeface="Monotype Corsiva" pitchFamily="66" charset="0"/>
              </a:rPr>
              <a:t>    Проблема: </a:t>
            </a:r>
            <a:endParaRPr lang="ru-RU" sz="800" b="1" dirty="0" smtClean="0">
              <a:solidFill>
                <a:schemeClr val="accent1">
                  <a:lumMod val="50000"/>
                </a:schemeClr>
              </a:solidFill>
              <a:latin typeface="Monotype Corsiva" pitchFamily="66" charset="0"/>
            </a:endParaRPr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ru-RU" sz="28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вовлечь </a:t>
            </a:r>
            <a:r>
              <a:rPr lang="ru-RU" sz="28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максимальное количество детей в процесс самостоятельного художественного </a:t>
            </a:r>
            <a:r>
              <a:rPr lang="ru-RU" sz="28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творчества; </a:t>
            </a:r>
          </a:p>
          <a:p>
            <a:pPr marL="457200" lvl="0" indent="-457200">
              <a:buFont typeface="Arial" panose="020B0604020202020204" pitchFamily="34" charset="0"/>
              <a:buChar char="•"/>
            </a:pPr>
            <a:endParaRPr lang="ru-RU" sz="800" dirty="0" smtClean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ru-RU" sz="28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показать   </a:t>
            </a:r>
            <a:r>
              <a:rPr lang="ru-RU" sz="28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практическое применение  полученных  знании</a:t>
            </a:r>
            <a:r>
              <a:rPr lang="ru-RU" sz="28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̆;  </a:t>
            </a:r>
          </a:p>
          <a:p>
            <a:pPr marL="457200" lvl="0" indent="-457200">
              <a:buFont typeface="Arial" panose="020B0604020202020204" pitchFamily="34" charset="0"/>
              <a:buChar char="•"/>
            </a:pPr>
            <a:endParaRPr lang="ru-RU" sz="800" dirty="0" smtClean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lvl="0" indent="-514350">
              <a:buFont typeface="Arial" panose="020B0604020202020204" pitchFamily="34" charset="0"/>
              <a:buChar char="•"/>
            </a:pPr>
            <a:r>
              <a:rPr lang="ru-RU" sz="28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повысить    </a:t>
            </a:r>
            <a:r>
              <a:rPr lang="ru-RU" sz="28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самооценку обучающихся.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635896" y="4260882"/>
            <a:ext cx="5027862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ru-RU" sz="28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Эстетическое воспитание</a:t>
            </a:r>
          </a:p>
          <a:p>
            <a:pPr lvl="0" algn="ctr"/>
            <a:r>
              <a:rPr lang="ru-RU" sz="28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        </a:t>
            </a:r>
          </a:p>
          <a:p>
            <a:pPr lvl="0" algn="ctr"/>
            <a:r>
              <a:rPr lang="ru-RU" sz="28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Художественное образование                         = </a:t>
            </a:r>
          </a:p>
          <a:p>
            <a:pPr lvl="0" algn="ctr"/>
            <a:r>
              <a:rPr lang="ru-RU" sz="28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Творческие проекты</a:t>
            </a:r>
            <a:endParaRPr lang="ru-RU" sz="2800" dirty="0" smtClean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324788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019101" y="476672"/>
            <a:ext cx="7848872" cy="21852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ru-RU" sz="4400" b="1" dirty="0" smtClean="0">
                <a:solidFill>
                  <a:schemeClr val="accent1">
                    <a:lumMod val="50000"/>
                  </a:schemeClr>
                </a:solidFill>
                <a:latin typeface="Monotype Corsiva" pitchFamily="66" charset="0"/>
              </a:rPr>
              <a:t>    Актуальность: </a:t>
            </a:r>
          </a:p>
          <a:p>
            <a:pPr lvl="0"/>
            <a:endParaRPr lang="ru-RU" sz="800" b="1" dirty="0" smtClean="0">
              <a:solidFill>
                <a:schemeClr val="accent1">
                  <a:lumMod val="50000"/>
                </a:schemeClr>
              </a:solidFill>
              <a:latin typeface="Monotype Corsiva" pitchFamily="66" charset="0"/>
            </a:endParaRPr>
          </a:p>
          <a:p>
            <a:pPr lvl="0"/>
            <a:r>
              <a:rPr lang="ru-RU" sz="28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развитие </a:t>
            </a:r>
            <a:r>
              <a:rPr lang="ru-RU" sz="28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творческих способностей учащихся с ограниченными возможностями здоровья,  </a:t>
            </a:r>
            <a:endParaRPr lang="ru-RU" sz="2800" dirty="0" smtClean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ru-RU" sz="28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их </a:t>
            </a:r>
            <a:r>
              <a:rPr lang="ru-RU" sz="28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изобретательности и самореализации.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035579" y="3041484"/>
            <a:ext cx="7749266" cy="3293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ru-RU" sz="4400" b="1" dirty="0" smtClean="0">
                <a:solidFill>
                  <a:schemeClr val="accent1">
                    <a:lumMod val="50000"/>
                  </a:schemeClr>
                </a:solidFill>
                <a:latin typeface="Monotype Corsiva" pitchFamily="66" charset="0"/>
              </a:rPr>
              <a:t>    Цель: </a:t>
            </a:r>
          </a:p>
          <a:p>
            <a:pPr lvl="0"/>
            <a:endParaRPr lang="ru-RU" sz="800" b="1" dirty="0" smtClean="0">
              <a:solidFill>
                <a:schemeClr val="accent1">
                  <a:lumMod val="50000"/>
                </a:schemeClr>
              </a:solidFill>
              <a:latin typeface="Monotype Corsiva" pitchFamily="66" charset="0"/>
            </a:endParaRPr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ru-RU" sz="28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формирование ценностного отношения к коллективному труду, </a:t>
            </a:r>
            <a:endParaRPr lang="ru-RU" sz="2800" dirty="0" smtClean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lvl="0" indent="-457200">
              <a:buFont typeface="Arial" panose="020B0604020202020204" pitchFamily="34" charset="0"/>
              <a:buChar char="•"/>
            </a:pPr>
            <a:endParaRPr lang="ru-RU" sz="800" dirty="0" smtClean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ru-RU" sz="28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воспитание </a:t>
            </a:r>
            <a:r>
              <a:rPr lang="ru-RU" sz="28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эстетического вкуса, </a:t>
            </a:r>
            <a:endParaRPr lang="ru-RU" sz="2800" dirty="0" smtClean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lvl="0" indent="-457200">
              <a:buFont typeface="Arial" panose="020B0604020202020204" pitchFamily="34" charset="0"/>
              <a:buChar char="•"/>
            </a:pPr>
            <a:endParaRPr lang="ru-RU" sz="800" dirty="0" smtClean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ru-RU" sz="28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развитие </a:t>
            </a:r>
            <a:r>
              <a:rPr lang="ru-RU" sz="28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творческих способностей и фантазии учащихся.</a:t>
            </a:r>
          </a:p>
        </p:txBody>
      </p:sp>
    </p:spTree>
    <p:extLst>
      <p:ext uri="{BB962C8B-B14F-4D97-AF65-F5344CB8AC3E}">
        <p14:creationId xmlns:p14="http://schemas.microsoft.com/office/powerpoint/2010/main" val="3269823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019101" y="476672"/>
            <a:ext cx="7729363" cy="56477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ru-RU" sz="4400" b="1" dirty="0" smtClean="0">
                <a:solidFill>
                  <a:schemeClr val="accent1">
                    <a:lumMod val="50000"/>
                  </a:schemeClr>
                </a:solidFill>
                <a:latin typeface="Monotype Corsiva" pitchFamily="66" charset="0"/>
              </a:rPr>
              <a:t>    Задачи: </a:t>
            </a:r>
          </a:p>
          <a:p>
            <a:pPr lvl="0"/>
            <a:endParaRPr lang="ru-RU" sz="800" b="1" dirty="0" smtClean="0">
              <a:solidFill>
                <a:schemeClr val="accent1">
                  <a:lumMod val="50000"/>
                </a:schemeClr>
              </a:solidFill>
              <a:latin typeface="Monotype Corsiva" pitchFamily="66" charset="0"/>
            </a:endParaRPr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ru-RU" sz="28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решать проблему социализации учащихся путём активного участия в общешкольных  мероприятиях</a:t>
            </a:r>
            <a:r>
              <a:rPr lang="ru-RU" sz="28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457200" lvl="0" indent="-457200">
              <a:buFont typeface="Arial" panose="020B0604020202020204" pitchFamily="34" charset="0"/>
              <a:buChar char="•"/>
            </a:pPr>
            <a:endParaRPr lang="ru-RU" sz="800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ru-RU" sz="28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прививать </a:t>
            </a:r>
            <a:r>
              <a:rPr lang="ru-RU" sz="28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навыки работы в группе, поощрять доброжелательное отношение друг к другу</a:t>
            </a:r>
            <a:r>
              <a:rPr lang="ru-RU" sz="28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457200" lvl="0" indent="-457200">
              <a:buFont typeface="Arial" panose="020B0604020202020204" pitchFamily="34" charset="0"/>
              <a:buChar char="•"/>
            </a:pPr>
            <a:endParaRPr lang="ru-RU" sz="800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ru-RU" sz="28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развивать </a:t>
            </a:r>
            <a:r>
              <a:rPr lang="ru-RU" sz="28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способности в области изобразительного искусства, технологии и дизайна; </a:t>
            </a:r>
            <a:endParaRPr lang="ru-RU" sz="2800" dirty="0" smtClean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lvl="0" indent="-457200">
              <a:buFont typeface="Arial" panose="020B0604020202020204" pitchFamily="34" charset="0"/>
              <a:buChar char="•"/>
            </a:pPr>
            <a:endParaRPr lang="ru-RU" sz="800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ru-RU" sz="28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развивать  </a:t>
            </a:r>
            <a:r>
              <a:rPr lang="ru-RU" sz="28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эмоциональную сферу </a:t>
            </a:r>
            <a:r>
              <a:rPr lang="ru-RU" sz="28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детей;</a:t>
            </a:r>
          </a:p>
          <a:p>
            <a:pPr marL="457200" lvl="0" indent="-457200">
              <a:buFont typeface="Arial" panose="020B0604020202020204" pitchFamily="34" charset="0"/>
              <a:buChar char="•"/>
            </a:pPr>
            <a:endParaRPr lang="ru-RU" sz="800" dirty="0" smtClean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ru-RU" sz="28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создать </a:t>
            </a:r>
            <a:r>
              <a:rPr lang="ru-RU" sz="28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свой оригинальный продукт.</a:t>
            </a:r>
          </a:p>
        </p:txBody>
      </p:sp>
    </p:spTree>
    <p:extLst>
      <p:ext uri="{BB962C8B-B14F-4D97-AF65-F5344CB8AC3E}">
        <p14:creationId xmlns:p14="http://schemas.microsoft.com/office/powerpoint/2010/main" val="26688159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008738" y="620688"/>
            <a:ext cx="7945387" cy="44319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ru-RU" sz="4400" b="1" dirty="0" smtClean="0">
                <a:solidFill>
                  <a:schemeClr val="accent1">
                    <a:lumMod val="50000"/>
                  </a:schemeClr>
                </a:solidFill>
                <a:latin typeface="Monotype Corsiva" pitchFamily="66" charset="0"/>
              </a:rPr>
              <a:t>    Принципы реализации проекта:</a:t>
            </a:r>
          </a:p>
          <a:p>
            <a:pPr lvl="0"/>
            <a:endParaRPr lang="ru-RU" sz="800" b="1" dirty="0" smtClean="0">
              <a:solidFill>
                <a:schemeClr val="accent1">
                  <a:lumMod val="50000"/>
                </a:schemeClr>
              </a:solidFill>
              <a:latin typeface="Monotype Corsiva" pitchFamily="66" charset="0"/>
            </a:endParaRPr>
          </a:p>
          <a:p>
            <a:pPr marL="571500" lvl="0" indent="-571500">
              <a:buFont typeface="Arial" panose="020B0604020202020204" pitchFamily="34" charset="0"/>
              <a:buChar char="•"/>
            </a:pPr>
            <a:r>
              <a:rPr lang="ru-RU" sz="32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Принцип воспитывающего </a:t>
            </a:r>
            <a:r>
              <a:rPr lang="ru-RU" sz="32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обучения.</a:t>
            </a:r>
          </a:p>
          <a:p>
            <a:pPr marL="571500" lvl="0" indent="-571500">
              <a:buFont typeface="Arial" panose="020B0604020202020204" pitchFamily="34" charset="0"/>
              <a:buChar char="•"/>
            </a:pPr>
            <a:endParaRPr lang="ru-RU" sz="1400" dirty="0" smtClean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71500" lvl="0" indent="-571500">
              <a:buFont typeface="Arial" panose="020B0604020202020204" pitchFamily="34" charset="0"/>
              <a:buChar char="•"/>
            </a:pPr>
            <a:r>
              <a:rPr lang="ru-RU" sz="32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Принцип развивающего </a:t>
            </a:r>
            <a:r>
              <a:rPr lang="ru-RU" sz="32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обучения. </a:t>
            </a:r>
          </a:p>
          <a:p>
            <a:pPr marL="571500" lvl="0" indent="-571500">
              <a:buFont typeface="Arial" panose="020B0604020202020204" pitchFamily="34" charset="0"/>
              <a:buChar char="•"/>
            </a:pPr>
            <a:endParaRPr lang="ru-RU" sz="1400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71500" lvl="0" indent="-571500">
              <a:buFont typeface="Arial" panose="020B0604020202020204" pitchFamily="34" charset="0"/>
              <a:buChar char="•"/>
            </a:pPr>
            <a:r>
              <a:rPr lang="ru-RU" sz="32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Принцип </a:t>
            </a:r>
            <a:r>
              <a:rPr lang="ru-RU" sz="32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гуманизации</a:t>
            </a:r>
            <a:r>
              <a:rPr lang="ru-RU" sz="32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и </a:t>
            </a:r>
            <a:r>
              <a:rPr lang="ru-RU" sz="32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сотрудничества.</a:t>
            </a:r>
          </a:p>
          <a:p>
            <a:pPr marL="571500" lvl="0" indent="-571500">
              <a:buFont typeface="Arial" panose="020B0604020202020204" pitchFamily="34" charset="0"/>
              <a:buChar char="•"/>
            </a:pPr>
            <a:endParaRPr lang="ru-RU" sz="1400" dirty="0" smtClean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71500" lvl="0" indent="-571500">
              <a:buFont typeface="Arial" panose="020B0604020202020204" pitchFamily="34" charset="0"/>
              <a:buChar char="•"/>
            </a:pPr>
            <a:r>
              <a:rPr lang="ru-RU" sz="32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Принцип дифференциации и индивидуального </a:t>
            </a:r>
            <a:r>
              <a:rPr lang="ru-RU" sz="32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подхода</a:t>
            </a:r>
            <a:r>
              <a:rPr lang="ru-RU" sz="32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lvl="0"/>
            <a:endParaRPr lang="ru-RU" sz="2800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65947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926366" y="404664"/>
            <a:ext cx="7945387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ru-RU" sz="4400" b="1" dirty="0" smtClean="0">
                <a:solidFill>
                  <a:schemeClr val="accent1">
                    <a:lumMod val="50000"/>
                  </a:schemeClr>
                </a:solidFill>
                <a:latin typeface="Monotype Corsiva" pitchFamily="66" charset="0"/>
              </a:rPr>
              <a:t>Модель творческого проекта</a:t>
            </a:r>
          </a:p>
          <a:p>
            <a:pPr lvl="0" algn="ctr"/>
            <a:r>
              <a:rPr lang="ru-RU" sz="4400" b="1" dirty="0" smtClean="0">
                <a:solidFill>
                  <a:schemeClr val="accent1">
                    <a:lumMod val="50000"/>
                  </a:schemeClr>
                </a:solidFill>
                <a:latin typeface="Monotype Corsiva" pitchFamily="66" charset="0"/>
              </a:rPr>
              <a:t>«Тематические фотозоны»</a:t>
            </a:r>
            <a:endParaRPr lang="ru-RU" sz="3200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045120" y="1988840"/>
            <a:ext cx="784887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ru-RU" sz="36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Первый </a:t>
            </a:r>
            <a:r>
              <a:rPr lang="ru-RU" sz="36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этап. Проектировочный.</a:t>
            </a:r>
            <a:endParaRPr lang="ru-RU" sz="3600" dirty="0" smtClean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ru-RU" sz="28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pic>
        <p:nvPicPr>
          <p:cNvPr id="2050" name="Picture 2" descr="C:\Users\Учитель\Downloads\WhatsApp Image 2022-11-06 at 11.21.48.jpe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25" t="13469" r="3666" b="5014"/>
          <a:stretch/>
        </p:blipFill>
        <p:spPr bwMode="auto">
          <a:xfrm>
            <a:off x="1001849" y="2701323"/>
            <a:ext cx="3967706" cy="26596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Учитель\Downloads\WhatsApp Image 2022-11-06 at 11.36.43.jpe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39" t="14130" r="3637" b="6232"/>
          <a:stretch/>
        </p:blipFill>
        <p:spPr bwMode="auto">
          <a:xfrm>
            <a:off x="4969555" y="3933056"/>
            <a:ext cx="3902197" cy="26596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94229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926366" y="404664"/>
            <a:ext cx="7945387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ru-RU" sz="4400" b="1" dirty="0" smtClean="0">
                <a:solidFill>
                  <a:schemeClr val="accent1">
                    <a:lumMod val="50000"/>
                  </a:schemeClr>
                </a:solidFill>
                <a:latin typeface="Monotype Corsiva" pitchFamily="66" charset="0"/>
              </a:rPr>
              <a:t>Модель творческого проекта</a:t>
            </a:r>
          </a:p>
          <a:p>
            <a:pPr lvl="0" algn="ctr"/>
            <a:r>
              <a:rPr lang="ru-RU" sz="4400" b="1" dirty="0" smtClean="0">
                <a:solidFill>
                  <a:schemeClr val="accent1">
                    <a:lumMod val="50000"/>
                  </a:schemeClr>
                </a:solidFill>
                <a:latin typeface="Monotype Corsiva" pitchFamily="66" charset="0"/>
              </a:rPr>
              <a:t>«Тематические фотозоны»</a:t>
            </a:r>
            <a:endParaRPr lang="ru-RU" sz="3200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045120" y="1988840"/>
            <a:ext cx="784887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ru-RU" sz="36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Второй  этап. Практический.</a:t>
            </a:r>
          </a:p>
          <a:p>
            <a:pPr lvl="0"/>
            <a:r>
              <a:rPr lang="ru-RU" sz="28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pic>
        <p:nvPicPr>
          <p:cNvPr id="3074" name="Picture 2" descr="C:\Users\Учитель\Downloads\WhatsApp Image 2022-11-02 at 21.26.23.jpe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5120" y="2667799"/>
            <a:ext cx="3924436" cy="29433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C:\Users\Учитель\Downloads\WhatsApp Image 2022-11-02 at 21.17.00.jpe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2447" y="3662846"/>
            <a:ext cx="3886098" cy="29236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38242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926366" y="404664"/>
            <a:ext cx="794538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ru-RU" sz="4400" b="1" dirty="0" smtClean="0">
                <a:solidFill>
                  <a:schemeClr val="accent1">
                    <a:lumMod val="50000"/>
                  </a:schemeClr>
                </a:solidFill>
                <a:latin typeface="Monotype Corsiva" pitchFamily="66" charset="0"/>
              </a:rPr>
              <a:t>«</a:t>
            </a:r>
            <a:r>
              <a:rPr lang="ru-RU" sz="4400" b="1" dirty="0" smtClean="0">
                <a:solidFill>
                  <a:schemeClr val="accent1">
                    <a:lumMod val="50000"/>
                  </a:schemeClr>
                </a:solidFill>
                <a:latin typeface="Monotype Corsiva" pitchFamily="66" charset="0"/>
              </a:rPr>
              <a:t>Тематические фотозоны»</a:t>
            </a:r>
            <a:endParaRPr lang="ru-RU" sz="3200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43719" y="5597077"/>
            <a:ext cx="784887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endParaRPr lang="ru-RU" sz="3600" dirty="0" smtClean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ru-RU" sz="28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pic>
        <p:nvPicPr>
          <p:cNvPr id="4099" name="Picture 3" descr="C:\Users\Учитель\Downloads\WhatsApp Image 2022-11-02 at 21.26.24.jpe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79" t="5865" b="14322"/>
          <a:stretch/>
        </p:blipFill>
        <p:spPr bwMode="auto">
          <a:xfrm>
            <a:off x="941579" y="1340765"/>
            <a:ext cx="3384376" cy="40613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D:\фото двора\20211228_094555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722" t="5534" r="2354"/>
          <a:stretch/>
        </p:blipFill>
        <p:spPr bwMode="auto">
          <a:xfrm rot="10800000">
            <a:off x="4364869" y="3789040"/>
            <a:ext cx="4506883" cy="27918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867567" y="5597077"/>
            <a:ext cx="349837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ru-RU" sz="28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«Здравствуй, школа»</a:t>
            </a:r>
            <a:endParaRPr lang="ru-RU" sz="2800" dirty="0" smtClean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/>
            <a:r>
              <a:rPr lang="ru-RU" sz="28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869124" y="2678947"/>
            <a:ext cx="3498371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endParaRPr lang="ru-RU" sz="2800" dirty="0" smtClean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/>
            <a:r>
              <a:rPr lang="ru-RU" sz="28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«С новым годом!»</a:t>
            </a:r>
            <a:endParaRPr lang="ru-RU" sz="2800" dirty="0" smtClean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/>
            <a:r>
              <a:rPr lang="ru-RU" sz="28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4727723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394</TotalTime>
  <Words>276</Words>
  <Application>Microsoft Office PowerPoint</Application>
  <PresentationFormat>Экран (4:3)</PresentationFormat>
  <Paragraphs>73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Михайлова Екатерина Юрьевна,  учитель изобразительного искусства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Изобразительное искусство 3 класс Урок  № 22-23</dc:title>
  <dc:creator>Любовь</dc:creator>
  <cp:lastModifiedBy>Учитель</cp:lastModifiedBy>
  <cp:revision>43</cp:revision>
  <dcterms:created xsi:type="dcterms:W3CDTF">2018-07-17T03:13:57Z</dcterms:created>
  <dcterms:modified xsi:type="dcterms:W3CDTF">2022-11-06T05:42:47Z</dcterms:modified>
</cp:coreProperties>
</file>