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1" r:id="rId4"/>
    <p:sldId id="272" r:id="rId5"/>
    <p:sldId id="273" r:id="rId6"/>
    <p:sldId id="274" r:id="rId7"/>
    <p:sldId id="262" r:id="rId8"/>
    <p:sldId id="263" r:id="rId9"/>
    <p:sldId id="267" r:id="rId10"/>
    <p:sldId id="268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wp-content/uploads/2021/03/analiticheskaya-spravka-po-rezultatam-monitoringa-realizaczii-czelevoj-modeli-nastavnichestva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206256" y="1155436"/>
            <a:ext cx="6298370" cy="3945187"/>
          </a:xfrm>
        </p:spPr>
        <p:txBody>
          <a:bodyPr/>
          <a:lstStyle/>
          <a:p>
            <a:pPr algn="ctr"/>
            <a:r>
              <a:rPr lang="ru-RU" sz="4000" dirty="0" smtClean="0"/>
              <a:t>мониторинг реализации целевой модели наставничества в Приморском крае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643159" y="3891731"/>
            <a:ext cx="6710798" cy="125917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300192" y="18864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697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092380" cy="5208692"/>
          </a:xfrm>
        </p:spPr>
        <p:txBody>
          <a:bodyPr>
            <a:normAutofit/>
          </a:bodyPr>
          <a:lstStyle/>
          <a:p>
            <a:pPr fontAlgn="t"/>
            <a:endParaRPr lang="ru-RU" b="0" dirty="0" smtClean="0"/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– есть, 14 –нет, 14 -частично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       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7 – частично, 21 - нет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             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–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есть, 26 - нет, 3 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частично</a:t>
            </a:r>
          </a:p>
          <a:p>
            <a:pPr fontAlgn="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4.М план</a:t>
            </a: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14 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 20 -нет</a:t>
            </a: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59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592948" cy="288032"/>
          </a:xfrm>
        </p:spPr>
        <p:txBody>
          <a:bodyPr/>
          <a:lstStyle/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80920" cy="535270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(апрель)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эффективность реализации целевой модели наставничества в ОО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блок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деятельности ММС по созданию системы наставничества в муниципалитете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pkiro.ru/wp-content/uploads/2021/03/analiticheskaya-spravka-po-rezultatam-monitoringa-realizaczii-czelevoj-modeli-nastavnichestva.pdf</a:t>
            </a:r>
            <a:r>
              <a:rPr lang="ru-RU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(адресные рекомендации, аналитическая справка)</a:t>
            </a:r>
            <a:endParaRPr lang="ru-RU" sz="1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19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28803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мониторинга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19268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</a:t>
            </a:r>
            <a:r>
              <a:rPr lang="ru-RU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эффективность  реализации ЦНМ в  </a:t>
            </a: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организациях: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на сайте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системе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ОО от общего количества ОО, имеющих размещенную на сайте  дорожную карту (план мероприятий) по реализации Положения о системе наставничества 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на сайте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о назначении/закреплении наставника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наставляемым/группой наставляемых;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ОО от общего количества ОО,  имеющих размещенные на сайте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различных форм;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31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688632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количеству и  доле  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педагогов, имеющих </a:t>
            </a: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(утвержденные программы наставничества);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доле от общего числа педагогов в ОО, вовлеченных в </a:t>
            </a: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формы наставничества: 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оличество и доля педагогов-наставников в образовательной организации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школы, муниципалитета, региона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(10 из 71 /14%)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-количество и доля наставляемых педагогов  на уровне школы, муниципалитета, региона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640960" cy="51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эффективность  реализации ЦНМ в  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787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4536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ОО от общего количества ОО ,  имеющих размещенный на сайте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банк наставнических практик различных форм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«педагог-педагог», «педагог-учащийся», «учащийся-учащийся»;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Наличие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инфоповодов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официальном сайте/ официальном аккаунте ОО (количество, ссылки)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496944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эффективность  реализации ЦНМ в  </a:t>
            </a: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7322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01696"/>
            <a:ext cx="8856984" cy="442750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муниципального банка наставнических практик;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муниципального  плана/дорожной карты по организации и проведению комплекса тематических мероприятий  с участием наставников и наставляемых;</a:t>
            </a:r>
          </a:p>
          <a:p>
            <a:pPr marL="457200" indent="-45720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наличию муниципальной Школы  наставничества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механизмов включения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региональную сеть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(Большой Камень, Уссурийск, Спасск-Дальний, Лесозаводск, Дальнереченск, Владивосток</a:t>
            </a:r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Черниговский МР)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0533"/>
            <a:ext cx="8352928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</a:t>
            </a: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деятельности ММС по организации муниципальной системы наставничества:</a:t>
            </a:r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380312" y="188640"/>
            <a:ext cx="1584175" cy="613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168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829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511256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Муниципальная школа наставничества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неформальное или формальное объединение педагогических работников с целью создания условий для  методического сопровождения профессионального развития педагогов на основе использования сетевых форм взаимодействия для внедрения механизмов и технологий наставничества в рамках целевой модели наставничества. Школа имеет структуру, дорожную карту определяемую целями и задачами данного объединения. Руководство Школой осуществляет куратор, выполняющий организационную деятельность. </a:t>
            </a:r>
          </a:p>
          <a:p>
            <a:pPr marL="0" indent="0" algn="just"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сеть муниципальных школ наставничества – совокупность взаимосвязанных и интегрированных между собой, но при этом относительно самостоятельных субъектов методической деятельности муниципального и институционального (образовательной организации) уровней, обеспечивающих сопровождение педагогических работников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профессиональном развитии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 использованием сетевых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взаимодействия и внедрения механизмов наставничества;</a:t>
            </a:r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0324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784976" cy="4056564"/>
          </a:xfrm>
        </p:spPr>
        <p:txBody>
          <a:bodyPr>
            <a:normAutofit/>
          </a:bodyPr>
          <a:lstStyle/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 3 –нет, 22 –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частично, 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в12 - более чем в 50% ОО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–есть,3 –нет, в </a:t>
            </a:r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– частично,</a:t>
            </a:r>
          </a:p>
          <a:p>
            <a:pPr fontAlgn="t"/>
            <a:r>
              <a:rPr lang="ru-RU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в 14 - более чем в 50% ОО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53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5949280"/>
          </a:xfrm>
        </p:spPr>
        <p:txBody>
          <a:bodyPr>
            <a:normAutofit fontScale="77500" lnSpcReduction="20000"/>
          </a:bodyPr>
          <a:lstStyle/>
          <a:p>
            <a:pPr fontAlgn="t"/>
            <a:endParaRPr lang="ru-RU" b="0" dirty="0" smtClean="0"/>
          </a:p>
          <a:p>
            <a:pPr fontAlgn="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</a:p>
          <a:p>
            <a:pPr fontAlgn="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–нет, 30-частично: из них в 16 - более чем в 50% ОО</a:t>
            </a:r>
          </a:p>
          <a:p>
            <a:pPr fontAlgn="t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орожная карта/план </a:t>
            </a:r>
          </a:p>
          <a:p>
            <a:pPr fontAlgn="t"/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есть, 4 – нет, 25 – частично: из них в 14 - более чем в 50% 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</a:p>
          <a:p>
            <a:pPr marL="0" indent="0" algn="just" fontAlgn="t">
              <a:lnSpc>
                <a:spcPct val="13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Нет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ни одного муниципалитета, в котором банк программ наставничества был бы во всех образовательных организациях.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Нет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банка программ наставничества ни в одной образовательной организации в 4 муниципалитетах - </a:t>
            </a:r>
            <a:r>
              <a:rPr lang="ru-RU" sz="2800" dirty="0" err="1">
                <a:latin typeface="Times New Roman"/>
                <a:ea typeface="Times New Roman"/>
                <a:cs typeface="Times New Roman"/>
              </a:rPr>
              <a:t>Ольгинский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МР, Черниговский МР, </a:t>
            </a:r>
            <a:r>
              <a:rPr lang="ru-RU" sz="2800" dirty="0" err="1">
                <a:latin typeface="Times New Roman"/>
                <a:ea typeface="Times New Roman"/>
                <a:cs typeface="Times New Roman"/>
              </a:rPr>
              <a:t>Анучинский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МО, Кировский МР.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 fontAlgn="t">
              <a:lnSpc>
                <a:spcPct val="134000"/>
              </a:lnSpc>
              <a:spcBef>
                <a:spcPts val="0"/>
              </a:spcBef>
            </a:pPr>
            <a:r>
              <a:rPr lang="ru-RU" sz="2800" dirty="0" smtClean="0">
                <a:latin typeface="Times New Roman"/>
                <a:ea typeface="Times New Roman"/>
              </a:rPr>
              <a:t>Большая </a:t>
            </a:r>
            <a:r>
              <a:rPr lang="ru-RU" sz="2800" dirty="0">
                <a:latin typeface="Times New Roman"/>
                <a:ea typeface="Times New Roman"/>
              </a:rPr>
              <a:t>часть программ  имеет форму плана работы с молодыми педагогами. Практически нет программ наставничества обучающихся или других ролевых моделей.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406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5760"/>
            <a:ext cx="8136904" cy="254928"/>
          </a:xfrm>
        </p:spPr>
        <p:txBody>
          <a:bodyPr/>
          <a:lstStyle/>
          <a:p>
            <a:r>
              <a:rPr lang="ru-RU" i="1" dirty="0">
                <a:latin typeface="Times New Roman"/>
                <a:ea typeface="Times New Roman"/>
                <a:cs typeface="Times New Roman"/>
              </a:rPr>
              <a:t>Общие замечания.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784976" cy="57606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</a:t>
            </a:r>
            <a:r>
              <a:rPr lang="ru-RU" sz="18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еверифицированная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информация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разработана нормативно-правовая основа для формирования системы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наставничества, отсутствуют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управленческие механизмы для организации качественного и эффективного процесса наставничества в ОО.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54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% ОО полностью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отсутствует как результат наставнической деятельности банк программ наставничества, а в 46% ОО банк чаще всего представлен 1-2 программами наставничества. Итогом реализации программ наставничества является наставническая практика. Отсутствие качественно описанных наставнических практик в 87% образовательных организаций свидетельствует о низком уровне педагогических и методических компетенций наставников, а также о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неэффективности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деятельности куратора наставничества в ОО.</a:t>
            </a:r>
            <a:endParaRPr lang="ru-RU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73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259</TotalTime>
  <Words>745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Углы</vt:lpstr>
      <vt:lpstr>мониторинг реализации целевой модели наставничества в Приморском крае</vt:lpstr>
      <vt:lpstr>Задачи мониторинга </vt:lpstr>
      <vt:lpstr> </vt:lpstr>
      <vt:lpstr> </vt:lpstr>
      <vt:lpstr> </vt:lpstr>
      <vt:lpstr>Презентация PowerPoint</vt:lpstr>
      <vt:lpstr>Образовательные организации</vt:lpstr>
      <vt:lpstr>Образовательные организации</vt:lpstr>
      <vt:lpstr>Общие замечания.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мониторинга реализации целевой модели наставничества в Приморском крае</dc:title>
  <dc:creator>Юлия А. Сеничева</dc:creator>
  <cp:lastModifiedBy>Юлия А. Сеничева</cp:lastModifiedBy>
  <cp:revision>20</cp:revision>
  <dcterms:created xsi:type="dcterms:W3CDTF">2022-11-26T10:30:32Z</dcterms:created>
  <dcterms:modified xsi:type="dcterms:W3CDTF">2023-02-22T02:15:59Z</dcterms:modified>
</cp:coreProperties>
</file>