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5" r:id="rId3"/>
    <p:sldId id="258" r:id="rId4"/>
    <p:sldId id="271" r:id="rId5"/>
    <p:sldId id="267" r:id="rId6"/>
    <p:sldId id="276" r:id="rId7"/>
    <p:sldId id="273" r:id="rId8"/>
    <p:sldId id="268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1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pkiro.ru/activities/proekty/regionalnyj-nastavnicheskij-czentr-primorskogo-kraya/" TargetMode="External"/><Relationship Id="rId2" Type="http://schemas.openxmlformats.org/officeDocument/2006/relationships/hyperlink" Target="https://t.me/AsNasP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kiro.ru/activities/proekty/regionalnyj-nastavnicheskij-czentr-primorskogo-kraya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19140000">
            <a:off x="206256" y="1155436"/>
            <a:ext cx="6298370" cy="3945187"/>
          </a:xfrm>
        </p:spPr>
        <p:txBody>
          <a:bodyPr/>
          <a:lstStyle/>
          <a:p>
            <a:pPr algn="ctr"/>
            <a:r>
              <a:rPr lang="ru-RU" sz="4000" dirty="0" smtClean="0"/>
              <a:t>мониторинг реализации целевой модели наставничества в Приморском крае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 rot="19140000">
            <a:off x="2643159" y="3891731"/>
            <a:ext cx="6710798" cy="125917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Сеничева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Алексеевна, гл. эксперт ЦНППМ ПК ИРО, 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yasen65@mail.ru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89242518521 </a:t>
            </a: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6300192" y="188640"/>
            <a:ext cx="2535665" cy="100811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9697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00628"/>
            <a:ext cx="8352928" cy="4056564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Ассоциация наставников Приморского края 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https://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t.me/AsNasPK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Региональный наставнический центр</a:t>
            </a:r>
          </a:p>
          <a:p>
            <a:pPr algn="just"/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https://pkiro.ru/activities/proekty/regionalnyj-nastavnicheskij-czentr-primorskogo-kraya</a:t>
            </a:r>
            <a:r>
              <a:rPr lang="en-US" sz="2800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/>
              </a:rPr>
              <a:t>/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1042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2960" y="116632"/>
            <a:ext cx="7520940" cy="288032"/>
          </a:xfrm>
        </p:spPr>
        <p:txBody>
          <a:bodyPr/>
          <a:lstStyle/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856984" cy="6192688"/>
          </a:xfrm>
        </p:spPr>
        <p:txBody>
          <a:bodyPr>
            <a:noAutofit/>
          </a:bodyPr>
          <a:lstStyle/>
          <a:p>
            <a:pPr marL="0" indent="0"/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Задача мониторинга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оценить организацию деятельности общеобразовательных организаций </a:t>
            </a:r>
            <a:r>
              <a:rPr lang="ru-RU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Приморского </a:t>
            </a:r>
            <a:r>
              <a:rPr lang="ru-RU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 по следующим показателям: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на сайте Положение о системе наставничества педагогических работников в образовательной организации; 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 имеющих размещенные на сайте программы наставничества;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 доле ОО от общего количества ОО, имеющих размещенную на сайте  дорожную карту (план мероприятий) по реализации Положения о системе наставничества в образовательной организации;</a:t>
            </a:r>
          </a:p>
          <a:p>
            <a:pPr algn="just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-по  доле ОО от общего количества ОО,  имеющих размещенный на сайте организации банк наставнических практик различных форм «педагог-педагог», «педагог-учащийся», «учащийся-учащийся»;</a:t>
            </a:r>
          </a:p>
          <a:p>
            <a:pPr algn="just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общему количеству 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инфоповодов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официальном сайте/ официальном аккаунте всех ОО (количество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99314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980728"/>
            <a:ext cx="8856984" cy="5688632"/>
          </a:xfrm>
        </p:spPr>
        <p:txBody>
          <a:bodyPr>
            <a:normAutofit/>
          </a:bodyPr>
          <a:lstStyle/>
          <a:p>
            <a:pPr algn="just"/>
            <a:r>
              <a:rPr lang="ru-RU" sz="2800" dirty="0"/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количеству и  доле  молодых педагогов, имеющих наставников, от общего числа молодых педагогов в ОО;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по количеству и доле от общего числа педагогов-наставников ОО, вовлеченных в различные формы наставничества на институциональном, муниципальном и региональном уровнях;</a:t>
            </a: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по количеству и доле от общего числа наставляемых педагогов, включая молодых педагогов, вовлеченных в различные формы наставничества на институциональном, муниципальном и региональном уровнях;</a:t>
            </a:r>
          </a:p>
          <a:p>
            <a:pPr marL="285750" indent="-285750" algn="just">
              <a:lnSpc>
                <a:spcPct val="114000"/>
              </a:lnSpc>
              <a:spcBef>
                <a:spcPts val="0"/>
              </a:spcBef>
              <a:buFontTx/>
              <a:buChar char="-"/>
            </a:pPr>
            <a:endParaRPr lang="ru-RU" sz="2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404664"/>
            <a:ext cx="8640960" cy="5133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4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эффективность  реализации ЦНМ в  </a:t>
            </a:r>
            <a:r>
              <a:rPr lang="ru-RU" sz="24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ОО:</a:t>
            </a:r>
            <a:endParaRPr lang="ru-RU" sz="24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668344" y="188640"/>
            <a:ext cx="1296143" cy="504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5378772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65760"/>
            <a:ext cx="8136904" cy="254928"/>
          </a:xfrm>
        </p:spPr>
        <p:txBody>
          <a:bodyPr/>
          <a:lstStyle/>
          <a:p>
            <a:r>
              <a:rPr lang="ru-RU" i="1" dirty="0">
                <a:latin typeface="Times New Roman"/>
                <a:ea typeface="Times New Roman"/>
                <a:cs typeface="Times New Roman"/>
              </a:rPr>
              <a:t>Общие замечания.</a:t>
            </a:r>
            <a:r>
              <a:rPr lang="ru-RU" sz="2000" dirty="0">
                <a:latin typeface="Calibri"/>
                <a:ea typeface="Calibri"/>
                <a:cs typeface="Times New Roman"/>
              </a:rPr>
              <a:t/>
            </a:r>
            <a:br>
              <a:rPr lang="ru-RU" sz="2000" dirty="0">
                <a:latin typeface="Calibri"/>
                <a:ea typeface="Calibri"/>
                <a:cs typeface="Times New Roman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548680"/>
            <a:ext cx="8784976" cy="5760640"/>
          </a:xfrm>
        </p:spPr>
        <p:txBody>
          <a:bodyPr>
            <a:normAutofit/>
          </a:bodyPr>
          <a:lstStyle/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800" dirty="0" err="1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</a:t>
            </a:r>
            <a:r>
              <a:rPr lang="ru-RU" sz="1800" dirty="0" err="1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еверифицированная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 информация</a:t>
            </a:r>
          </a:p>
          <a:p>
            <a:pPr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е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разработана нормативно-правовая основа для формирования системы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наставничества, отсутствуют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управленческие механизмы для организации качественного и эффективного процесса наставничества в ОО.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В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54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% ОО полностью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отсутствует как результат наставнической деятельности банк программ наставничества, а в 46% ОО банк чаще всего представлен 1-2 программами наставничества. Итогом реализации программ наставничества является наставническая практика. Отсутствие качественно описанных наставнических практик в 87% образовательных организаций свидетельствует о низком уровне педагогических и методических компетенций наставников, а также о </a:t>
            </a:r>
            <a:r>
              <a:rPr lang="ru-RU" sz="1800" dirty="0" smtClean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неэффективности </a:t>
            </a:r>
            <a:r>
              <a:rPr lang="ru-RU" sz="1800" dirty="0">
                <a:latin typeface="Times New Roman" panose="02020603050405020304" pitchFamily="18" charset="0"/>
                <a:ea typeface="Times New Roman"/>
                <a:cs typeface="Times New Roman" panose="02020603050405020304" pitchFamily="18" charset="0"/>
              </a:rPr>
              <a:t>деятельности куратора наставничества в ОО.</a:t>
            </a:r>
            <a:endParaRPr lang="ru-RU" sz="1800" dirty="0">
              <a:latin typeface="Times New Roman" panose="02020603050405020304" pitchFamily="18" charset="0"/>
              <a:ea typeface="Calibri"/>
              <a:cs typeface="Times New Roman" panose="02020603050405020304" pitchFamily="18" charset="0"/>
            </a:endParaRPr>
          </a:p>
          <a:p>
            <a:pPr marL="0" indent="0">
              <a:spcBef>
                <a:spcPts val="0"/>
              </a:spcBef>
            </a:pP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14738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764704"/>
            <a:ext cx="8136904" cy="5136684"/>
          </a:xfrm>
        </p:spPr>
        <p:txBody>
          <a:bodyPr/>
          <a:lstStyle/>
          <a:p>
            <a:pPr marL="0" lvl="0" indent="0" algn="just">
              <a:spcBef>
                <a:spcPts val="0"/>
              </a:spcBef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Укажите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и долю   общеобразовательных организаций от общего количества общеобразовательных организаций,  имеющих на официальном сайте организации  Положение о системе наставничества педагогических работников в образовательной организации.</a:t>
            </a:r>
          </a:p>
          <a:p>
            <a:pPr marL="0" indent="0" algn="just">
              <a:spcBef>
                <a:spcPts val="0"/>
              </a:spcBef>
            </a:pPr>
            <a:r>
              <a:rPr lang="ru-RU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24 /67%______</a:t>
            </a:r>
          </a:p>
          <a:p>
            <a:pPr marL="0" indent="0" algn="just">
              <a:spcBef>
                <a:spcPts val="0"/>
              </a:spcBef>
            </a:pPr>
            <a:r>
              <a:rPr lang="ru-RU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</a:pP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866781"/>
              </p:ext>
            </p:extLst>
          </p:nvPr>
        </p:nvGraphicFramePr>
        <p:xfrm>
          <a:off x="296887" y="3356992"/>
          <a:ext cx="8462842" cy="217301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79275"/>
                <a:gridCol w="1002762"/>
                <a:gridCol w="1336892"/>
                <a:gridCol w="1368152"/>
                <a:gridCol w="2016224"/>
                <a:gridCol w="2459537"/>
              </a:tblGrid>
              <a:tr h="1590010">
                <a:tc>
                  <a:txBody>
                    <a:bodyPr/>
                    <a:lstStyle/>
                    <a:p>
                      <a:pPr marL="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20955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Наименование образовательной организации*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-адрес Положения о системе наставничества 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-адрес программ наставничества различных форм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</a:t>
                      </a:r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URL</a:t>
                      </a: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-адрес дорожной  карты (план мероприятий) по реализации Положения о системе наставничества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ссылка на URL-адрес</a:t>
                      </a:r>
                    </a:p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банка наставнических практик различных форм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  <a:tr h="583004">
                <a:tc>
                  <a:txBody>
                    <a:bodyPr/>
                    <a:lstStyle/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1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</a:t>
                      </a:r>
                      <a:endParaRPr lang="ru-RU" sz="1100">
                        <a:effectLst/>
                      </a:endParaRPr>
                    </a:p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marL="180340" indent="-18034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323527" y="2276872"/>
            <a:ext cx="8129447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8.Разместите информацию в таблицу.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Пояснение:</a:t>
            </a:r>
            <a:r>
              <a:rPr kumimoji="0" lang="ru-RU" alt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itchFamily="18" charset="0"/>
                <a:cs typeface="Times New Roman" panose="02020603050405020304" pitchFamily="18" charset="0"/>
              </a:rPr>
              <a:t> *необходимо указать все общеобразовательные организации муниципалитета.</a:t>
            </a:r>
            <a:endParaRPr kumimoji="0" lang="ru-RU" alt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1686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96752"/>
            <a:ext cx="8424936" cy="4896544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</a:pPr>
            <a:r>
              <a:rPr lang="ru-RU" sz="2800" dirty="0"/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наличию муниципального  плана/дорожной карты по организации и проведению комплекса тематических мероприятий  с участием наставников и наставляемых в муниципальной системе образования;</a:t>
            </a:r>
          </a:p>
          <a:p>
            <a:pPr marL="0" indent="0" algn="just"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муниципального банка наставнических практик;</a:t>
            </a:r>
          </a:p>
          <a:p>
            <a:pPr marL="0" indent="0" algn="just">
              <a:spcBef>
                <a:spcPts val="0"/>
              </a:spcBef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по наличию муниципальной Школы  наставничества.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7504" y="190533"/>
            <a:ext cx="8352928" cy="794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4000"/>
              </a:lnSpc>
            </a:pPr>
            <a:r>
              <a:rPr lang="ru-RU" sz="2000" b="1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оценить  </a:t>
            </a:r>
            <a:r>
              <a:rPr lang="ru-RU" sz="2000" b="1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качество деятельности ММС по организации муниципальной системы наставничества:</a:t>
            </a:r>
            <a:endParaRPr lang="ru-RU" sz="2000" b="1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/>
          <p:cNvPicPr/>
          <p:nvPr/>
        </p:nvPicPr>
        <p:blipFill rotWithShape="1">
          <a:blip r:embed="rId2"/>
          <a:srcRect l="6887" t="13703" r="53427" b="61224"/>
          <a:stretch/>
        </p:blipFill>
        <p:spPr bwMode="auto">
          <a:xfrm>
            <a:off x="7380312" y="188640"/>
            <a:ext cx="1584175" cy="6130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8016843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00628"/>
            <a:ext cx="8092380" cy="5208692"/>
          </a:xfrm>
        </p:spPr>
        <p:txBody>
          <a:bodyPr>
            <a:normAutofit/>
          </a:bodyPr>
          <a:lstStyle/>
          <a:p>
            <a:pPr fontAlgn="t"/>
            <a:endParaRPr lang="ru-RU" b="0" dirty="0" smtClean="0"/>
          </a:p>
          <a:p>
            <a:pPr lvl="0" algn="just">
              <a:lnSpc>
                <a:spcPct val="115000"/>
              </a:lnSpc>
              <a:buFont typeface="+mj-lt"/>
              <a:buAutoNum type="arabicPeriod"/>
            </a:pPr>
            <a:r>
              <a:rPr lang="ru-RU" sz="2000" dirty="0">
                <a:latin typeface="Times New Roman"/>
                <a:ea typeface="Times New Roman"/>
                <a:cs typeface="Times New Roman"/>
              </a:rPr>
              <a:t> Организована муниципальная Школа  наставничества (далее – Школа)?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marL="228600" algn="just">
              <a:lnSpc>
                <a:spcPct val="115000"/>
              </a:lnSpc>
              <a:spcAft>
                <a:spcPts val="0"/>
              </a:spcAft>
            </a:pPr>
            <a:r>
              <a:rPr lang="ru-RU" sz="2000" i="1" dirty="0">
                <a:latin typeface="Times New Roman"/>
                <a:ea typeface="Times New Roman"/>
                <a:cs typeface="Times New Roman"/>
              </a:rPr>
              <a:t>Пояснение:</a:t>
            </a:r>
            <a:r>
              <a:rPr lang="ru-RU" sz="2000" dirty="0">
                <a:latin typeface="Times New Roman"/>
                <a:ea typeface="Times New Roman"/>
                <a:cs typeface="Times New Roman"/>
              </a:rPr>
              <a:t> Информация о составе и деятельности Школы должна быть размещена на официальном сайте ГАУ ДПО ПК ИРО/Региональный наставнический центр </a:t>
            </a:r>
            <a:r>
              <a:rPr lang="ru-RU" sz="2000" u="sng" dirty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https://pkiro.ru/activities/proekty/regionalnyj-nastavnicheskij-czentr-primorskogo-kraya</a:t>
            </a:r>
            <a:r>
              <a:rPr lang="ru-RU" sz="2000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  <a:hlinkClick r:id="rId2"/>
              </a:rPr>
              <a:t>/</a:t>
            </a:r>
            <a:r>
              <a:rPr lang="ru-RU" sz="2000" u="sng" dirty="0" smtClean="0">
                <a:solidFill>
                  <a:srgbClr val="0000FF"/>
                </a:solidFill>
                <a:latin typeface="Times New Roman"/>
                <a:ea typeface="Times New Roman"/>
                <a:cs typeface="Times New Roman"/>
              </a:rPr>
              <a:t> </a:t>
            </a:r>
            <a:endParaRPr lang="ru-RU" sz="2000" dirty="0">
              <a:latin typeface="Calibri"/>
              <a:ea typeface="Calibri"/>
              <a:cs typeface="Times New Roman"/>
            </a:endParaRPr>
          </a:p>
          <a:p>
            <a:pPr fontAlgn="t"/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235963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Углы">
  <a:themeElements>
    <a:clrScheme name="Углы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Углы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Углы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329</TotalTime>
  <Words>512</Words>
  <Application>Microsoft Office PowerPoint</Application>
  <PresentationFormat>Экран (4:3)</PresentationFormat>
  <Paragraphs>47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Углы</vt:lpstr>
      <vt:lpstr>мониторинг реализации целевой модели наставничества в Приморском крае</vt:lpstr>
      <vt:lpstr>Презентация PowerPoint</vt:lpstr>
      <vt:lpstr>Презентация PowerPoint</vt:lpstr>
      <vt:lpstr> </vt:lpstr>
      <vt:lpstr>Общие замечания. </vt:lpstr>
      <vt:lpstr>Презентация PowerPoint</vt:lpstr>
      <vt:lpstr>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Результаты мониторинга реализации целевой модели наставничества в Приморском крае</dc:title>
  <dc:creator>Юлия А. Сеничева</dc:creator>
  <cp:lastModifiedBy>Юлия А. Сеничева</cp:lastModifiedBy>
  <cp:revision>26</cp:revision>
  <dcterms:created xsi:type="dcterms:W3CDTF">2022-11-26T10:30:32Z</dcterms:created>
  <dcterms:modified xsi:type="dcterms:W3CDTF">2023-11-14T00:36:21Z</dcterms:modified>
</cp:coreProperties>
</file>