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8"/>
  </p:notesMasterIdLst>
  <p:sldIdLst>
    <p:sldId id="262" r:id="rId2"/>
    <p:sldId id="264" r:id="rId3"/>
    <p:sldId id="284" r:id="rId4"/>
    <p:sldId id="266" r:id="rId5"/>
    <p:sldId id="268" r:id="rId6"/>
    <p:sldId id="269" r:id="rId7"/>
    <p:sldId id="270" r:id="rId8"/>
    <p:sldId id="271" r:id="rId9"/>
    <p:sldId id="272" r:id="rId10"/>
    <p:sldId id="275" r:id="rId11"/>
    <p:sldId id="276" r:id="rId12"/>
    <p:sldId id="277" r:id="rId13"/>
    <p:sldId id="274" r:id="rId14"/>
    <p:sldId id="278" r:id="rId15"/>
    <p:sldId id="281" r:id="rId16"/>
    <p:sldId id="280" r:id="rId17"/>
  </p:sldIdLst>
  <p:sldSz cx="20104100" cy="11309350"/>
  <p:notesSz cx="9926638" cy="6797675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Druk Cyr" pitchFamily="2" charset="-52"/>
      <p:regular r:id="rId2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3"/>
  </p:normalViewPr>
  <p:slideViewPr>
    <p:cSldViewPr>
      <p:cViewPr>
        <p:scale>
          <a:sx n="71" d="100"/>
          <a:sy n="71" d="100"/>
        </p:scale>
        <p:origin x="-312" y="15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752" cy="339693"/>
          </a:xfrm>
          <a:prstGeom prst="rect">
            <a:avLst/>
          </a:prstGeom>
        </p:spPr>
        <p:txBody>
          <a:bodyPr vert="horz" lIns="48674" tIns="24337" rIns="48674" bIns="24337" rtlCol="0"/>
          <a:lstStyle>
            <a:lvl1pPr algn="l">
              <a:defRPr sz="6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2535" y="0"/>
            <a:ext cx="4301752" cy="339693"/>
          </a:xfrm>
          <a:prstGeom prst="rect">
            <a:avLst/>
          </a:prstGeom>
        </p:spPr>
        <p:txBody>
          <a:bodyPr vert="horz" lIns="48674" tIns="24337" rIns="48674" bIns="24337" rtlCol="0"/>
          <a:lstStyle>
            <a:lvl1pPr algn="r">
              <a:defRPr sz="600"/>
            </a:lvl1pPr>
          </a:lstStyle>
          <a:p>
            <a:fld id="{90F84445-17BA-4C79-BFFF-32F5B7D72B83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29138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48674" tIns="24337" rIns="48674" bIns="24337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351" y="3228991"/>
            <a:ext cx="7941937" cy="3059145"/>
          </a:xfrm>
          <a:prstGeom prst="rect">
            <a:avLst/>
          </a:prstGeom>
        </p:spPr>
        <p:txBody>
          <a:bodyPr vert="horz" lIns="48674" tIns="24337" rIns="48674" bIns="24337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7028"/>
            <a:ext cx="4301752" cy="339693"/>
          </a:xfrm>
          <a:prstGeom prst="rect">
            <a:avLst/>
          </a:prstGeom>
        </p:spPr>
        <p:txBody>
          <a:bodyPr vert="horz" lIns="48674" tIns="24337" rIns="48674" bIns="24337" rtlCol="0" anchor="b"/>
          <a:lstStyle>
            <a:lvl1pPr algn="l">
              <a:defRPr sz="6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2535" y="6457028"/>
            <a:ext cx="4301752" cy="339693"/>
          </a:xfrm>
          <a:prstGeom prst="rect">
            <a:avLst/>
          </a:prstGeom>
        </p:spPr>
        <p:txBody>
          <a:bodyPr vert="horz" lIns="48674" tIns="24337" rIns="48674" bIns="24337" rtlCol="0" anchor="b"/>
          <a:lstStyle>
            <a:lvl1pPr algn="r">
              <a:defRPr sz="600"/>
            </a:lvl1pPr>
          </a:lstStyle>
          <a:p>
            <a:fld id="{8DDE3D99-341E-4553-8088-BDA7EABAC0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2842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E3D99-341E-4553-8088-BDA7EABAC07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62838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E3D99-341E-4553-8088-BDA7EABAC07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93099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E3D99-341E-4553-8088-BDA7EABAC071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42391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E3D99-341E-4553-8088-BDA7EABAC071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25331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E3D99-341E-4553-8088-BDA7EABAC071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60500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E3D99-341E-4553-8088-BDA7EABAC071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83534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E3D99-341E-4553-8088-BDA7EABAC071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7213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E3D99-341E-4553-8088-BDA7EABAC071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4738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E3D99-341E-4553-8088-BDA7EABAC07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790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E3D99-341E-4553-8088-BDA7EABAC07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7906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E3D99-341E-4553-8088-BDA7EABAC07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48324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E3D99-341E-4553-8088-BDA7EABAC07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2193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E3D99-341E-4553-8088-BDA7EABAC07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67017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E3D99-341E-4553-8088-BDA7EABAC07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22338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E3D99-341E-4553-8088-BDA7EABAC07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7808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E3D99-341E-4553-8088-BDA7EABAC07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231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500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300118" y="3332182"/>
            <a:ext cx="803981" cy="2340158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56091"/>
            <a:ext cx="20014123" cy="10862064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1012607" cy="11277949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07251" y="973874"/>
            <a:ext cx="4690946" cy="2492062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9177458"/>
            <a:ext cx="20104099" cy="2131097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20104099" cy="11308556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52476" y="831965"/>
            <a:ext cx="4690946" cy="249206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500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5/17/2023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500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5/17/2023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5/17/2023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45450" y="955972"/>
            <a:ext cx="8013199" cy="1624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500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6530" y="-28949"/>
            <a:ext cx="19507570" cy="11308556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207251" y="973874"/>
            <a:ext cx="18896965" cy="7726680"/>
            <a:chOff x="1207251" y="973874"/>
            <a:chExt cx="18896965" cy="7726680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918186" y="3489246"/>
              <a:ext cx="3185913" cy="521111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07251" y="973874"/>
              <a:ext cx="4690946" cy="2492062"/>
            </a:xfrm>
            <a:prstGeom prst="rect">
              <a:avLst/>
            </a:prstGeom>
          </p:spPr>
        </p:pic>
      </p:grpSp>
      <p:sp>
        <p:nvSpPr>
          <p:cNvPr id="7" name="Заголовок 1"/>
          <p:cNvSpPr txBox="1">
            <a:spLocks/>
          </p:cNvSpPr>
          <p:nvPr/>
        </p:nvSpPr>
        <p:spPr>
          <a:xfrm>
            <a:off x="7156450" y="4206875"/>
            <a:ext cx="9143999" cy="150398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altLang="ru-RU" sz="8800" kern="0" dirty="0" smtClean="0">
                <a:solidFill>
                  <a:srgbClr val="8A0000"/>
                </a:solidFill>
                <a:latin typeface="Druk Cyr" pitchFamily="2" charset="-52"/>
                <a:cs typeface="Times New Roman" pitchFamily="18" charset="0"/>
              </a:rPr>
              <a:t>«Система работы с молодыми педагогами в Артемовском городском округе»</a:t>
            </a: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12566650" y="9072130"/>
            <a:ext cx="7905750" cy="1636322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altLang="ru-RU" sz="4400" kern="0" dirty="0" err="1" smtClean="0">
                <a:solidFill>
                  <a:srgbClr val="8A0000"/>
                </a:solidFill>
                <a:latin typeface="Druk Cyr" pitchFamily="2" charset="-52"/>
                <a:cs typeface="Times New Roman" panose="02020603050405020304" pitchFamily="18" charset="0"/>
              </a:rPr>
              <a:t>Колпакова</a:t>
            </a:r>
            <a:r>
              <a:rPr lang="ru-RU" altLang="ru-RU" sz="4400" kern="0" dirty="0" smtClean="0">
                <a:solidFill>
                  <a:srgbClr val="8A0000"/>
                </a:solidFill>
                <a:latin typeface="Druk Cyr" pitchFamily="2" charset="-52"/>
                <a:cs typeface="Times New Roman" panose="02020603050405020304" pitchFamily="18" charset="0"/>
              </a:rPr>
              <a:t> Людмила Яковлевна, </a:t>
            </a:r>
            <a:endParaRPr lang="ru-RU" altLang="ru-RU" sz="4400" kern="0" dirty="0" smtClean="0">
              <a:solidFill>
                <a:srgbClr val="8A0000"/>
              </a:solidFill>
              <a:latin typeface="Druk Cyr" pitchFamily="2" charset="-52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altLang="ru-RU" sz="4400" kern="0" dirty="0" smtClean="0">
                <a:solidFill>
                  <a:srgbClr val="8A0000"/>
                </a:solidFill>
                <a:latin typeface="Druk Cyr" pitchFamily="2" charset="-52"/>
                <a:cs typeface="Times New Roman" panose="02020603050405020304" pitchFamily="18" charset="0"/>
              </a:rPr>
              <a:t>методист </a:t>
            </a:r>
            <a:r>
              <a:rPr lang="ru-RU" altLang="ru-RU" sz="4400" kern="0" dirty="0" smtClean="0">
                <a:solidFill>
                  <a:srgbClr val="8A0000"/>
                </a:solidFill>
                <a:latin typeface="Druk Cyr" pitchFamily="2" charset="-52"/>
                <a:cs typeface="Times New Roman" panose="02020603050405020304" pitchFamily="18" charset="0"/>
              </a:rPr>
              <a:t>МБУО Центр образования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1326" y="10017160"/>
            <a:ext cx="9890986" cy="129139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081777" y="10017160"/>
            <a:ext cx="9890985" cy="129139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60450" y="650763"/>
            <a:ext cx="4690946" cy="24920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75450" y="1235075"/>
            <a:ext cx="1272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spc="150" dirty="0" smtClean="0">
                <a:solidFill>
                  <a:srgbClr val="8A0000"/>
                </a:solidFill>
                <a:latin typeface="Druk Cyr" pitchFamily="2" charset="-52"/>
              </a:rPr>
              <a:t>ЗАНЯТИЯ в ШКОЛЕ МОЛОДОГО ПЕДАГОГА</a:t>
            </a:r>
            <a:endParaRPr lang="ru-RU" sz="8000" spc="150" dirty="0">
              <a:solidFill>
                <a:srgbClr val="8A0000"/>
              </a:solidFill>
              <a:latin typeface="Druk Cyr" pitchFamily="2" charset="-52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0414" y="3079750"/>
            <a:ext cx="10999787" cy="655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850" y="3641229"/>
            <a:ext cx="5827806" cy="5990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1209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1326" y="10017160"/>
            <a:ext cx="9890986" cy="129139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081777" y="10017160"/>
            <a:ext cx="9890985" cy="129139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09866" y="650763"/>
            <a:ext cx="4690946" cy="24920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75450" y="1235075"/>
            <a:ext cx="1272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spc="150" dirty="0" smtClean="0">
                <a:solidFill>
                  <a:srgbClr val="8A0000"/>
                </a:solidFill>
                <a:latin typeface="Druk Cyr" pitchFamily="2" charset="-52"/>
              </a:rPr>
              <a:t>ЗАНЯТИЯ в ШКОЛЕ МОЛОДОГО ПЕДАГОГА</a:t>
            </a:r>
            <a:endParaRPr lang="ru-RU" sz="8000" spc="150" dirty="0">
              <a:solidFill>
                <a:srgbClr val="8A0000"/>
              </a:solidFill>
              <a:latin typeface="Druk Cyr" pitchFamily="2" charset="-52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72"/>
          <a:stretch/>
        </p:blipFill>
        <p:spPr bwMode="auto">
          <a:xfrm>
            <a:off x="8223250" y="2682875"/>
            <a:ext cx="10904537" cy="7176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20" y="3902075"/>
            <a:ext cx="7919872" cy="5956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1209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1326" y="10017160"/>
            <a:ext cx="9890986" cy="129139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081777" y="10017160"/>
            <a:ext cx="9890985" cy="129139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07251" y="650763"/>
            <a:ext cx="4690946" cy="2492062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50" y="3334345"/>
            <a:ext cx="6218362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75450" y="1235075"/>
            <a:ext cx="1272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spc="150" dirty="0" smtClean="0">
                <a:solidFill>
                  <a:srgbClr val="8A0000"/>
                </a:solidFill>
                <a:latin typeface="Druk Cyr" pitchFamily="2" charset="-52"/>
              </a:rPr>
              <a:t>ЗАНЯТИЯ в ШКОЛЕ МОЛОДОГО ПЕДАГОГА</a:t>
            </a:r>
            <a:endParaRPr lang="ru-RU" sz="8000" spc="150" dirty="0">
              <a:solidFill>
                <a:srgbClr val="8A0000"/>
              </a:solidFill>
              <a:latin typeface="Druk Cyr" pitchFamily="2" charset="-52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8050" y="2666171"/>
            <a:ext cx="10210800" cy="735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1209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1326" y="10017160"/>
            <a:ext cx="9890986" cy="129139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081777" y="10017160"/>
            <a:ext cx="9890985" cy="129139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07251" y="973874"/>
            <a:ext cx="4690946" cy="2492062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50" y="2474480"/>
            <a:ext cx="9601200" cy="7097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00476" y="867517"/>
            <a:ext cx="1272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spc="150" dirty="0" smtClean="0">
                <a:solidFill>
                  <a:srgbClr val="8A0000"/>
                </a:solidFill>
                <a:latin typeface="Druk Cyr" pitchFamily="2" charset="-52"/>
              </a:rPr>
              <a:t>3Д – уроки в кинотеатре</a:t>
            </a:r>
            <a:endParaRPr lang="ru-RU" sz="8000" spc="150" dirty="0">
              <a:solidFill>
                <a:srgbClr val="8A0000"/>
              </a:solidFill>
              <a:latin typeface="Druk Cyr" pitchFamily="2" charset="-52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" y="3749675"/>
            <a:ext cx="8153400" cy="582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1209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1326" y="10017160"/>
            <a:ext cx="9890986" cy="129139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081777" y="10017160"/>
            <a:ext cx="9890985" cy="129139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07251" y="973874"/>
            <a:ext cx="4690946" cy="2492062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775" y="4587875"/>
            <a:ext cx="7199313" cy="511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450" y="2288629"/>
            <a:ext cx="10742613" cy="741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470650" y="717026"/>
            <a:ext cx="1272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dirty="0" smtClean="0">
                <a:solidFill>
                  <a:srgbClr val="8A0000"/>
                </a:solidFill>
                <a:latin typeface="Druk Cyr" pitchFamily="2" charset="-52"/>
              </a:rPr>
              <a:t>Тренинги </a:t>
            </a:r>
            <a:r>
              <a:rPr lang="ru-RU" sz="8000" dirty="0">
                <a:solidFill>
                  <a:srgbClr val="8A0000"/>
                </a:solidFill>
                <a:latin typeface="Druk Cyr" pitchFamily="2" charset="-52"/>
              </a:rPr>
              <a:t>профессионального </a:t>
            </a:r>
            <a:r>
              <a:rPr lang="ru-RU" sz="8000" dirty="0" smtClean="0">
                <a:solidFill>
                  <a:srgbClr val="8A0000"/>
                </a:solidFill>
                <a:latin typeface="Druk Cyr" pitchFamily="2" charset="-52"/>
              </a:rPr>
              <a:t>роста</a:t>
            </a:r>
            <a:endParaRPr lang="ru-RU" sz="8000" spc="150" dirty="0">
              <a:solidFill>
                <a:srgbClr val="8A0000"/>
              </a:solidFill>
              <a:latin typeface="Druk Cyr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6544483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1326" y="10017160"/>
            <a:ext cx="9890986" cy="129139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081777" y="10017160"/>
            <a:ext cx="9890985" cy="129139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32277" y="493162"/>
            <a:ext cx="4690946" cy="24920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00159" y="396875"/>
            <a:ext cx="12725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dirty="0" smtClean="0">
                <a:solidFill>
                  <a:srgbClr val="8A0000"/>
                </a:solidFill>
                <a:latin typeface="Druk Cyr" pitchFamily="2" charset="-52"/>
              </a:rPr>
              <a:t>Встречи с представителями управления образования и профсоюза</a:t>
            </a:r>
            <a:endParaRPr lang="ru-RU" sz="8000" spc="150" dirty="0">
              <a:solidFill>
                <a:srgbClr val="8A0000"/>
              </a:solidFill>
              <a:latin typeface="Druk Cyr" pitchFamily="2" charset="-52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0" y="3524738"/>
            <a:ext cx="10515600" cy="5769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4664075"/>
            <a:ext cx="8456534" cy="4630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65464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1326" y="10017160"/>
            <a:ext cx="9890986" cy="129139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081777" y="10017160"/>
            <a:ext cx="9890985" cy="129139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32277" y="493162"/>
            <a:ext cx="4690946" cy="24920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00159" y="396875"/>
            <a:ext cx="12725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dirty="0" smtClean="0">
                <a:solidFill>
                  <a:srgbClr val="8A0000"/>
                </a:solidFill>
                <a:latin typeface="Druk Cyr" pitchFamily="2" charset="-52"/>
              </a:rPr>
              <a:t>Участие в конкурсах профессионального мастерства</a:t>
            </a:r>
            <a:endParaRPr lang="ru-RU" sz="8000" spc="150" dirty="0">
              <a:solidFill>
                <a:srgbClr val="8A0000"/>
              </a:solidFill>
              <a:latin typeface="Druk Cyr" pitchFamily="2" charset="-52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2" r="4382"/>
          <a:stretch/>
        </p:blipFill>
        <p:spPr bwMode="auto">
          <a:xfrm>
            <a:off x="12411816" y="2951419"/>
            <a:ext cx="6250834" cy="6852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17850" y="4130675"/>
            <a:ext cx="1005205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6600" dirty="0">
                <a:solidFill>
                  <a:srgbClr val="8A0000"/>
                </a:solidFill>
                <a:latin typeface="Druk Cyr" pitchFamily="2" charset="-52"/>
              </a:rPr>
              <a:t>2020 год </a:t>
            </a:r>
            <a:r>
              <a:rPr lang="ru-RU" sz="6600" dirty="0" smtClean="0">
                <a:solidFill>
                  <a:srgbClr val="8A0000"/>
                </a:solidFill>
                <a:latin typeface="Druk Cyr" pitchFamily="2" charset="-52"/>
              </a:rPr>
              <a:t>– 6 участников</a:t>
            </a:r>
          </a:p>
          <a:p>
            <a:pPr algn="just">
              <a:defRPr/>
            </a:pPr>
            <a:r>
              <a:rPr lang="ru-RU" sz="6600" dirty="0" smtClean="0">
                <a:solidFill>
                  <a:srgbClr val="8A0000"/>
                </a:solidFill>
                <a:latin typeface="Druk Cyr" pitchFamily="2" charset="-52"/>
              </a:rPr>
              <a:t>2021 </a:t>
            </a:r>
            <a:r>
              <a:rPr lang="ru-RU" sz="6600" dirty="0">
                <a:solidFill>
                  <a:srgbClr val="8A0000"/>
                </a:solidFill>
                <a:latin typeface="Druk Cyr" pitchFamily="2" charset="-52"/>
              </a:rPr>
              <a:t>год </a:t>
            </a:r>
            <a:r>
              <a:rPr lang="ru-RU" sz="6600" dirty="0" smtClean="0">
                <a:solidFill>
                  <a:srgbClr val="8A0000"/>
                </a:solidFill>
                <a:latin typeface="Druk Cyr" pitchFamily="2" charset="-52"/>
              </a:rPr>
              <a:t>– 6 участников</a:t>
            </a:r>
          </a:p>
          <a:p>
            <a:pPr algn="just">
              <a:defRPr/>
            </a:pPr>
            <a:r>
              <a:rPr lang="ru-RU" sz="6600" dirty="0" smtClean="0">
                <a:solidFill>
                  <a:srgbClr val="8A0000"/>
                </a:solidFill>
                <a:latin typeface="Druk Cyr" pitchFamily="2" charset="-52"/>
              </a:rPr>
              <a:t>2022 год – 7 участников</a:t>
            </a:r>
            <a:endParaRPr lang="ru-RU" sz="6600" dirty="0">
              <a:solidFill>
                <a:srgbClr val="8A0000"/>
              </a:solidFill>
              <a:latin typeface="Druk Cyr" pitchFamily="2" charset="-52"/>
            </a:endParaRPr>
          </a:p>
          <a:p>
            <a:pPr algn="just">
              <a:defRPr/>
            </a:pPr>
            <a:r>
              <a:rPr lang="ru-RU" sz="6600" dirty="0">
                <a:solidFill>
                  <a:srgbClr val="8A0000"/>
                </a:solidFill>
                <a:latin typeface="Druk Cyr" pitchFamily="2" charset="-52"/>
              </a:rPr>
              <a:t>2023 </a:t>
            </a:r>
            <a:r>
              <a:rPr lang="ru-RU" sz="6600" dirty="0" smtClean="0">
                <a:solidFill>
                  <a:srgbClr val="8A0000"/>
                </a:solidFill>
                <a:latin typeface="Druk Cyr" pitchFamily="2" charset="-52"/>
              </a:rPr>
              <a:t>год - </a:t>
            </a:r>
            <a:r>
              <a:rPr lang="ru-RU" sz="6600" dirty="0">
                <a:solidFill>
                  <a:srgbClr val="8A0000"/>
                </a:solidFill>
                <a:latin typeface="Druk Cyr" pitchFamily="2" charset="-52"/>
              </a:rPr>
              <a:t>6 участников</a:t>
            </a:r>
          </a:p>
        </p:txBody>
      </p:sp>
    </p:spTree>
    <p:extLst>
      <p:ext uri="{BB962C8B-B14F-4D97-AF65-F5344CB8AC3E}">
        <p14:creationId xmlns:p14="http://schemas.microsoft.com/office/powerpoint/2010/main" val="37645067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1326" y="10017160"/>
            <a:ext cx="9890986" cy="129139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081777" y="10017160"/>
            <a:ext cx="9890985" cy="129139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07251" y="973874"/>
            <a:ext cx="4690946" cy="249206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499850" y="1273362"/>
            <a:ext cx="826059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spc="150" dirty="0" smtClean="0">
                <a:solidFill>
                  <a:srgbClr val="8A0000"/>
                </a:solidFill>
                <a:latin typeface="Druk Cyr" pitchFamily="2" charset="-52"/>
              </a:rPr>
              <a:t>ШКОЛА МОЛОДОГО ПЕДАГОГА</a:t>
            </a:r>
            <a:endParaRPr lang="ru-RU" sz="8000" spc="150" dirty="0">
              <a:solidFill>
                <a:srgbClr val="8A0000"/>
              </a:solidFill>
              <a:latin typeface="Druk Cyr" pitchFamily="2" charset="-5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70012" y="3693489"/>
            <a:ext cx="1267847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spc="150" dirty="0" smtClean="0">
                <a:solidFill>
                  <a:srgbClr val="8A0000"/>
                </a:solidFill>
                <a:latin typeface="Druk Cyr" pitchFamily="2" charset="-52"/>
              </a:rPr>
              <a:t>ПРОГРАММА ПО РАЗВИТИЮ НАСТАВНИЧЕСТВА</a:t>
            </a:r>
            <a:endParaRPr lang="ru-RU" sz="8000" spc="150" dirty="0">
              <a:solidFill>
                <a:srgbClr val="8A0000"/>
              </a:solidFill>
              <a:latin typeface="Druk Cyr" pitchFamily="2" charset="-5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46650" y="6035675"/>
            <a:ext cx="768511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spc="150" dirty="0" smtClean="0">
                <a:solidFill>
                  <a:srgbClr val="8A0000"/>
                </a:solidFill>
                <a:latin typeface="Druk Cyr" pitchFamily="2" charset="-52"/>
              </a:rPr>
              <a:t>КЛУБ МОЛОДОГО ПЕДАГОГА</a:t>
            </a:r>
            <a:endParaRPr lang="ru-RU" sz="8000" spc="150" dirty="0">
              <a:solidFill>
                <a:srgbClr val="8A0000"/>
              </a:solidFill>
              <a:latin typeface="Druk Cyr" pitchFamily="2" charset="-5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2250" y="8321675"/>
            <a:ext cx="825899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spc="150" dirty="0" smtClean="0">
                <a:solidFill>
                  <a:srgbClr val="8A0000"/>
                </a:solidFill>
                <a:latin typeface="Druk Cyr" pitchFamily="2" charset="-52"/>
              </a:rPr>
              <a:t>СОВЕТ МОЛОДЫХ ПЕДАГОГОВ</a:t>
            </a:r>
            <a:endParaRPr lang="ru-RU" sz="8000" spc="150" dirty="0">
              <a:solidFill>
                <a:srgbClr val="8A0000"/>
              </a:solidFill>
              <a:latin typeface="Druk Cyr" pitchFamily="2" charset="-5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1326" y="10017160"/>
            <a:ext cx="9890986" cy="129139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081777" y="10017160"/>
            <a:ext cx="9890985" cy="129139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07251" y="973874"/>
            <a:ext cx="4690946" cy="249206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080250" y="625475"/>
            <a:ext cx="126492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spc="150" dirty="0" smtClean="0">
                <a:solidFill>
                  <a:srgbClr val="8A0000"/>
                </a:solidFill>
                <a:latin typeface="Druk Cyr" pitchFamily="2" charset="-52"/>
              </a:rPr>
              <a:t>ПРОГРАММА ОБУЧЕНИЯ УЧИТЕЛЕЙ НАЧАЛЬНЫХ КЛАССОВ</a:t>
            </a:r>
          </a:p>
          <a:p>
            <a:pPr algn="ctr"/>
            <a:r>
              <a:rPr lang="ru-RU" sz="8000" spc="150" dirty="0" smtClean="0">
                <a:solidFill>
                  <a:srgbClr val="8A0000"/>
                </a:solidFill>
                <a:latin typeface="Druk Cyr" pitchFamily="2" charset="-52"/>
              </a:rPr>
              <a:t>«Формирование предметной математической компетенции»</a:t>
            </a:r>
            <a:endParaRPr lang="ru-RU" sz="8000" spc="150" dirty="0">
              <a:solidFill>
                <a:srgbClr val="8A0000"/>
              </a:solidFill>
              <a:latin typeface="Druk Cyr" pitchFamily="2" charset="-5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4650" y="6416675"/>
            <a:ext cx="18211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spc="150" dirty="0" smtClean="0">
                <a:solidFill>
                  <a:srgbClr val="8A0000"/>
                </a:solidFill>
                <a:latin typeface="Druk Cyr" pitchFamily="2" charset="-52"/>
              </a:rPr>
              <a:t>ПРОГРАММА ОБУЧЕНИЯ УЧИТЕЛЕЙ НАЧАЛЬНЫХ КЛАССОВ ЭЛЕМЕНТАМ ФИЗИКИ И ФИЗИЧЕСКИХ ЯВЛЕНИЙ, НЕОБХОДИМЫХ ДЛЯ ПРЕПОДАВАНИЯ ПРЕДМЕТА «ОКРУЖАЮЩИЙ МИР»</a:t>
            </a:r>
            <a:endParaRPr lang="ru-RU" sz="7200" spc="150" dirty="0">
              <a:solidFill>
                <a:srgbClr val="8A0000"/>
              </a:solidFill>
              <a:latin typeface="Druk Cyr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839976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1326" y="10017160"/>
            <a:ext cx="9890986" cy="129139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081777" y="10017160"/>
            <a:ext cx="9890985" cy="129139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84250" y="549275"/>
            <a:ext cx="4690946" cy="249206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984250" y="4283075"/>
            <a:ext cx="17526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7200" spc="150" dirty="0">
                <a:solidFill>
                  <a:srgbClr val="8A0000"/>
                </a:solidFill>
                <a:latin typeface="Druk Cyr" pitchFamily="2" charset="-52"/>
              </a:rPr>
              <a:t>Цель: </a:t>
            </a:r>
            <a:endParaRPr lang="ru-RU" sz="7200" spc="150" dirty="0" smtClean="0">
              <a:solidFill>
                <a:srgbClr val="8A0000"/>
              </a:solidFill>
              <a:latin typeface="Druk Cyr" pitchFamily="2" charset="-52"/>
            </a:endParaRPr>
          </a:p>
          <a:p>
            <a:pPr algn="just"/>
            <a:r>
              <a:rPr lang="ru-RU" sz="7200" spc="150" dirty="0" smtClean="0">
                <a:solidFill>
                  <a:srgbClr val="8A0000"/>
                </a:solidFill>
                <a:latin typeface="Druk Cyr" pitchFamily="2" charset="-52"/>
              </a:rPr>
              <a:t>оказание </a:t>
            </a:r>
            <a:r>
              <a:rPr lang="ru-RU" sz="7200" spc="150" dirty="0">
                <a:solidFill>
                  <a:srgbClr val="8A0000"/>
                </a:solidFill>
                <a:latin typeface="Druk Cyr" pitchFamily="2" charset="-52"/>
              </a:rPr>
              <a:t>практической помощи молодым специалистам в вопросах совершенствования теоретических и практических знаний и повышение педагогического мастерства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061450" y="1133586"/>
            <a:ext cx="826059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spc="150" dirty="0" smtClean="0">
                <a:solidFill>
                  <a:srgbClr val="8A0000"/>
                </a:solidFill>
                <a:latin typeface="Druk Cyr" pitchFamily="2" charset="-52"/>
              </a:rPr>
              <a:t>ШКОЛА МОЛОДОГО ПЕДАГОГА</a:t>
            </a:r>
            <a:endParaRPr lang="ru-RU" sz="8000" spc="150" dirty="0">
              <a:solidFill>
                <a:srgbClr val="8A0000"/>
              </a:solidFill>
              <a:latin typeface="Druk Cyr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527839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1326" y="10017160"/>
            <a:ext cx="9890986" cy="129139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081777" y="10017160"/>
            <a:ext cx="9890985" cy="129139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74488" y="473075"/>
            <a:ext cx="4690946" cy="249206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03250" y="3293880"/>
            <a:ext cx="19126199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spc="150" dirty="0">
                <a:solidFill>
                  <a:srgbClr val="8A0000"/>
                </a:solidFill>
                <a:latin typeface="Druk Cyr" pitchFamily="2" charset="-52"/>
              </a:rPr>
              <a:t>Задачи</a:t>
            </a:r>
            <a:r>
              <a:rPr lang="ru-RU" sz="5400" spc="150" dirty="0" smtClean="0">
                <a:solidFill>
                  <a:srgbClr val="8A0000"/>
                </a:solidFill>
                <a:latin typeface="Druk Cyr" pitchFamily="2" charset="-52"/>
              </a:rPr>
              <a:t>:</a:t>
            </a:r>
          </a:p>
          <a:p>
            <a:r>
              <a:rPr lang="ru-RU" sz="5400" spc="150" dirty="0" smtClean="0">
                <a:solidFill>
                  <a:srgbClr val="8A0000"/>
                </a:solidFill>
                <a:latin typeface="Druk Cyr" pitchFamily="2" charset="-52"/>
              </a:rPr>
              <a:t> </a:t>
            </a:r>
            <a:r>
              <a:rPr lang="ru-RU" sz="5400" spc="150" dirty="0">
                <a:solidFill>
                  <a:srgbClr val="8A0000"/>
                </a:solidFill>
                <a:latin typeface="Druk Cyr" pitchFamily="2" charset="-52"/>
              </a:rPr>
              <a:t>- Создание условий для самореализации молодых специалистов, повышения престижа </a:t>
            </a:r>
            <a:r>
              <a:rPr lang="ru-RU" sz="5400" spc="150" dirty="0" smtClean="0">
                <a:solidFill>
                  <a:srgbClr val="8A0000"/>
                </a:solidFill>
                <a:latin typeface="Druk Cyr" pitchFamily="2" charset="-52"/>
              </a:rPr>
              <a:t>педагога; </a:t>
            </a:r>
          </a:p>
          <a:p>
            <a:r>
              <a:rPr lang="ru-RU" sz="5400" spc="150" dirty="0" smtClean="0">
                <a:solidFill>
                  <a:srgbClr val="8A0000"/>
                </a:solidFill>
                <a:latin typeface="Druk Cyr" pitchFamily="2" charset="-52"/>
              </a:rPr>
              <a:t>- Раскрытие </a:t>
            </a:r>
            <a:r>
              <a:rPr lang="ru-RU" sz="5400" spc="150" dirty="0">
                <a:solidFill>
                  <a:srgbClr val="8A0000"/>
                </a:solidFill>
                <a:latin typeface="Druk Cyr" pitchFamily="2" charset="-52"/>
              </a:rPr>
              <a:t>творческого потенциала и развитие профессиональной активности; </a:t>
            </a:r>
            <a:endParaRPr lang="ru-RU" sz="5400" spc="150" dirty="0" smtClean="0">
              <a:solidFill>
                <a:srgbClr val="8A0000"/>
              </a:solidFill>
              <a:latin typeface="Druk Cyr" pitchFamily="2" charset="-52"/>
            </a:endParaRPr>
          </a:p>
          <a:p>
            <a:r>
              <a:rPr lang="ru-RU" sz="5400" spc="150" dirty="0" smtClean="0">
                <a:solidFill>
                  <a:srgbClr val="8A0000"/>
                </a:solidFill>
                <a:latin typeface="Druk Cyr" pitchFamily="2" charset="-52"/>
              </a:rPr>
              <a:t>- Оказание помощи  молодым специалистам по внедрению </a:t>
            </a:r>
            <a:r>
              <a:rPr lang="ru-RU" sz="5400" spc="150" dirty="0">
                <a:solidFill>
                  <a:srgbClr val="8A0000"/>
                </a:solidFill>
                <a:latin typeface="Druk Cyr" pitchFamily="2" charset="-52"/>
              </a:rPr>
              <a:t>в свою деятельность </a:t>
            </a:r>
            <a:r>
              <a:rPr lang="ru-RU" sz="5400" spc="150" dirty="0" smtClean="0">
                <a:solidFill>
                  <a:srgbClr val="8A0000"/>
                </a:solidFill>
                <a:latin typeface="Druk Cyr" pitchFamily="2" charset="-52"/>
              </a:rPr>
              <a:t>достижений </a:t>
            </a:r>
            <a:r>
              <a:rPr lang="ru-RU" sz="5400" spc="150" dirty="0">
                <a:solidFill>
                  <a:srgbClr val="8A0000"/>
                </a:solidFill>
                <a:latin typeface="Druk Cyr" pitchFamily="2" charset="-52"/>
              </a:rPr>
              <a:t>педагогической науки, </a:t>
            </a:r>
            <a:r>
              <a:rPr lang="ru-RU" sz="5400" spc="150" dirty="0" smtClean="0">
                <a:solidFill>
                  <a:srgbClr val="8A0000"/>
                </a:solidFill>
                <a:latin typeface="Druk Cyr" pitchFamily="2" charset="-52"/>
              </a:rPr>
              <a:t>передового педагогического опыта; </a:t>
            </a:r>
          </a:p>
          <a:p>
            <a:r>
              <a:rPr lang="ru-RU" sz="5400" spc="150" dirty="0" smtClean="0">
                <a:solidFill>
                  <a:srgbClr val="8A0000"/>
                </a:solidFill>
                <a:latin typeface="Druk Cyr" pitchFamily="2" charset="-52"/>
              </a:rPr>
              <a:t>- </a:t>
            </a:r>
            <a:r>
              <a:rPr lang="ru-RU" sz="5400" spc="150" dirty="0">
                <a:solidFill>
                  <a:srgbClr val="8A0000"/>
                </a:solidFill>
                <a:latin typeface="Druk Cyr" pitchFamily="2" charset="-52"/>
              </a:rPr>
              <a:t>Способствовать формированию индивидуального стиля творческой деятельности, вооружить начинающего педагога конкретными знаниями и умениями применять теорию на практике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94650" y="1133586"/>
            <a:ext cx="93273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spc="150" dirty="0" smtClean="0">
                <a:solidFill>
                  <a:srgbClr val="8A0000"/>
                </a:solidFill>
                <a:latin typeface="Druk Cyr" pitchFamily="2" charset="-52"/>
              </a:rPr>
              <a:t>ШКОЛА МОЛОДОГО ПЕДАГОГА</a:t>
            </a:r>
            <a:endParaRPr lang="ru-RU" sz="8000" spc="150" dirty="0">
              <a:solidFill>
                <a:srgbClr val="8A0000"/>
              </a:solidFill>
              <a:latin typeface="Druk Cyr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593117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1326" y="10017160"/>
            <a:ext cx="9890986" cy="129139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081777" y="10017160"/>
            <a:ext cx="9890985" cy="129139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79450" y="396875"/>
            <a:ext cx="4690946" cy="249206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223250" y="896466"/>
            <a:ext cx="93273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spc="150" dirty="0" smtClean="0">
                <a:solidFill>
                  <a:srgbClr val="8A0000"/>
                </a:solidFill>
                <a:latin typeface="Druk Cyr" pitchFamily="2" charset="-52"/>
              </a:rPr>
              <a:t>ШКОЛА МОЛОДОГО ПЕДАГОГА</a:t>
            </a:r>
            <a:endParaRPr lang="ru-RU" sz="8000" spc="150" dirty="0">
              <a:solidFill>
                <a:srgbClr val="8A0000"/>
              </a:solidFill>
              <a:latin typeface="Druk Cyr" pitchFamily="2" charset="-5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7530" y="3292475"/>
            <a:ext cx="186702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u="sng" spc="150" dirty="0" smtClean="0">
                <a:solidFill>
                  <a:srgbClr val="8A0000"/>
                </a:solidFill>
                <a:latin typeface="Druk Cyr" pitchFamily="2" charset="-52"/>
              </a:rPr>
              <a:t>ПЕДАГОГИ 1 ГОДА РАБОТЫ </a:t>
            </a:r>
            <a:r>
              <a:rPr lang="ru-RU" sz="7200" spc="150" dirty="0" smtClean="0">
                <a:solidFill>
                  <a:srgbClr val="8A0000"/>
                </a:solidFill>
                <a:latin typeface="Druk Cyr" pitchFamily="2" charset="-52"/>
              </a:rPr>
              <a:t>- </a:t>
            </a:r>
            <a:r>
              <a:rPr lang="ru-RU" sz="7200" dirty="0" smtClean="0">
                <a:solidFill>
                  <a:srgbClr val="8A0000"/>
                </a:solidFill>
                <a:latin typeface="Druk Cyr" pitchFamily="2" charset="-52"/>
              </a:rPr>
              <a:t>оказание </a:t>
            </a:r>
            <a:r>
              <a:rPr lang="ru-RU" sz="7200" dirty="0">
                <a:solidFill>
                  <a:srgbClr val="8A0000"/>
                </a:solidFill>
                <a:latin typeface="Druk Cyr" pitchFamily="2" charset="-52"/>
              </a:rPr>
              <a:t>практической помощи в адаптации, в вопросах теоретических знаний, методике преподавания</a:t>
            </a:r>
            <a:endParaRPr lang="ru-RU" sz="7200" spc="150" dirty="0">
              <a:solidFill>
                <a:srgbClr val="8A0000"/>
              </a:solidFill>
              <a:latin typeface="Druk Cyr" pitchFamily="2" charset="-5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1094" y="6138542"/>
            <a:ext cx="1867026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7200" u="sng" spc="150" dirty="0" smtClean="0">
                <a:solidFill>
                  <a:srgbClr val="8A0000"/>
                </a:solidFill>
                <a:latin typeface="Druk Cyr" pitchFamily="2" charset="-52"/>
              </a:rPr>
              <a:t>ПЕДАГОГИ 2 и 3 ГОДА РАБОТЫ </a:t>
            </a:r>
            <a:r>
              <a:rPr lang="ru-RU" sz="7200" spc="150" dirty="0" smtClean="0">
                <a:solidFill>
                  <a:srgbClr val="8A0000"/>
                </a:solidFill>
                <a:latin typeface="Druk Cyr" pitchFamily="2" charset="-52"/>
              </a:rPr>
              <a:t>- </a:t>
            </a:r>
            <a:r>
              <a:rPr lang="ru-RU" sz="7200" dirty="0" smtClean="0">
                <a:solidFill>
                  <a:srgbClr val="8A0000"/>
                </a:solidFill>
                <a:latin typeface="Druk Cyr" pitchFamily="2" charset="-52"/>
              </a:rPr>
              <a:t>формирование </a:t>
            </a:r>
            <a:r>
              <a:rPr lang="ru-RU" sz="7200" dirty="0">
                <a:solidFill>
                  <a:srgbClr val="8A0000"/>
                </a:solidFill>
                <a:latin typeface="Druk Cyr" pitchFamily="2" charset="-52"/>
              </a:rPr>
              <a:t>потребности молодого специалиста в проектировании своего дальнейшего профессионального роста, в совершенствовании </a:t>
            </a:r>
            <a:r>
              <a:rPr lang="ru-RU" sz="7200" dirty="0" smtClean="0">
                <a:solidFill>
                  <a:srgbClr val="8A0000"/>
                </a:solidFill>
                <a:latin typeface="Druk Cyr" pitchFamily="2" charset="-52"/>
              </a:rPr>
              <a:t>теоретических </a:t>
            </a:r>
            <a:r>
              <a:rPr lang="ru-RU" sz="7200" dirty="0">
                <a:solidFill>
                  <a:srgbClr val="8A0000"/>
                </a:solidFill>
                <a:latin typeface="Druk Cyr" pitchFamily="2" charset="-52"/>
              </a:rPr>
              <a:t>и практических знаний, умений и навыков</a:t>
            </a:r>
            <a:endParaRPr lang="ru-RU" sz="7200" spc="150" dirty="0">
              <a:solidFill>
                <a:srgbClr val="8A0000"/>
              </a:solidFill>
              <a:latin typeface="Druk Cyr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593117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1326" y="10017160"/>
            <a:ext cx="9890986" cy="129139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081777" y="10017160"/>
            <a:ext cx="9890985" cy="129139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07251" y="973874"/>
            <a:ext cx="4690946" cy="2492062"/>
          </a:xfrm>
          <a:prstGeom prst="rect">
            <a:avLst/>
          </a:prstGeom>
        </p:spPr>
      </p:pic>
      <p:pic>
        <p:nvPicPr>
          <p:cNvPr id="5" name="Picture 4" descr="C:\Users\ANNA\Desktop\Л.Я\4669005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3"/>
          <a:stretch>
            <a:fillRect/>
          </a:stretch>
        </p:blipFill>
        <p:spPr bwMode="auto">
          <a:xfrm>
            <a:off x="220394" y="3878157"/>
            <a:ext cx="8913643" cy="51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C:\Users\ANNA\Desktop\Л.Я\20210921_15120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0050" y="2530475"/>
            <a:ext cx="9487264" cy="5334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470650" y="168275"/>
            <a:ext cx="1092759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spc="150" dirty="0" smtClean="0">
                <a:solidFill>
                  <a:srgbClr val="8A0000"/>
                </a:solidFill>
                <a:latin typeface="Druk Cyr" pitchFamily="2" charset="-52"/>
              </a:rPr>
              <a:t>Городской Фестиваль «Диалог идей. Мои первые наработки»</a:t>
            </a:r>
            <a:endParaRPr lang="ru-RU" sz="8000" spc="150" dirty="0">
              <a:solidFill>
                <a:srgbClr val="8A0000"/>
              </a:solidFill>
              <a:latin typeface="Druk Cyr" pitchFamily="2" charset="-5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75650" y="7635875"/>
            <a:ext cx="1092759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spc="150" dirty="0" smtClean="0">
                <a:solidFill>
                  <a:srgbClr val="8A0000"/>
                </a:solidFill>
                <a:latin typeface="Druk Cyr" pitchFamily="2" charset="-52"/>
              </a:rPr>
              <a:t>Бенефис «Профессиональное становление педагога»</a:t>
            </a:r>
            <a:endParaRPr lang="ru-RU" sz="8000" spc="150" dirty="0">
              <a:solidFill>
                <a:srgbClr val="8A0000"/>
              </a:solidFill>
              <a:latin typeface="Druk Cyr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011209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1326" y="10017160"/>
            <a:ext cx="9890986" cy="129139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081777" y="10017160"/>
            <a:ext cx="9890985" cy="129139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65250" y="320675"/>
            <a:ext cx="4690946" cy="249206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2515" y="3140075"/>
            <a:ext cx="8455698" cy="633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623050" y="320675"/>
            <a:ext cx="109275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spc="150" dirty="0" smtClean="0">
                <a:solidFill>
                  <a:srgbClr val="8A0000"/>
                </a:solidFill>
                <a:latin typeface="Druk Cyr" pitchFamily="2" charset="-52"/>
              </a:rPr>
              <a:t>Городские педагогические события</a:t>
            </a:r>
            <a:endParaRPr lang="ru-RU" sz="8000" spc="150" dirty="0">
              <a:solidFill>
                <a:srgbClr val="8A0000"/>
              </a:solidFill>
              <a:latin typeface="Druk Cyr" pitchFamily="2" charset="-52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0" y="3140075"/>
            <a:ext cx="7551737" cy="633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1209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1326" y="10017160"/>
            <a:ext cx="9890986" cy="129139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081777" y="10017160"/>
            <a:ext cx="9890985" cy="129139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07251" y="973874"/>
            <a:ext cx="4690946" cy="2492062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0" r="2829"/>
          <a:stretch/>
        </p:blipFill>
        <p:spPr bwMode="auto">
          <a:xfrm>
            <a:off x="8680450" y="3211512"/>
            <a:ext cx="10972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75450" y="1235075"/>
            <a:ext cx="1272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spc="150" dirty="0" smtClean="0">
                <a:solidFill>
                  <a:srgbClr val="8A0000"/>
                </a:solidFill>
                <a:latin typeface="Druk Cyr" pitchFamily="2" charset="-52"/>
              </a:rPr>
              <a:t>ЗАНЯТИЯ в ШКОЛЕ МОЛОДОГО ПЕДАГОГА</a:t>
            </a:r>
            <a:endParaRPr lang="ru-RU" sz="8000" spc="150" dirty="0">
              <a:solidFill>
                <a:srgbClr val="8A0000"/>
              </a:solidFill>
              <a:latin typeface="Druk Cyr" pitchFamily="2" charset="-52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8" r="9199"/>
          <a:stretch/>
        </p:blipFill>
        <p:spPr bwMode="auto">
          <a:xfrm>
            <a:off x="310029" y="3983037"/>
            <a:ext cx="8162365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1209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363</TotalTime>
  <Words>291</Words>
  <Application>Microsoft Office PowerPoint</Application>
  <PresentationFormat>Произвольный</PresentationFormat>
  <Paragraphs>53</Paragraphs>
  <Slides>16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Times New Roman</vt:lpstr>
      <vt:lpstr>Calibri</vt:lpstr>
      <vt:lpstr>Druk Cyr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</dc:title>
  <dc:creator>Екатерина</dc:creator>
  <cp:lastModifiedBy>Екатерина</cp:lastModifiedBy>
  <cp:revision>22</cp:revision>
  <cp:lastPrinted>2023-04-26T05:21:27Z</cp:lastPrinted>
  <dcterms:created xsi:type="dcterms:W3CDTF">2023-01-13T17:17:54Z</dcterms:created>
  <dcterms:modified xsi:type="dcterms:W3CDTF">2023-05-17T02:38:51Z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2023-01-13T00:00:00Z</vt:filetime>
  </property>
  <property fmtid="{D5CDD505-2E9C-101B-9397-08002B2CF9AE}" pid="3" name="Creator">
    <vt:lpwstr>Adobe Illustrator 26.4 (Macintosh)</vt:lpwstr>
  </property>
  <property fmtid="{D5CDD505-2E9C-101B-9397-08002B2CF9AE}" pid="4" name="LastSaved">
    <vt:filetime>2023-01-13T00:00:00Z</vt:filetime>
  </property>
</Properties>
</file>