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8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06C0"/>
    <a:srgbClr val="3BC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FD2A4-482A-4D5E-9A54-72509A082232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39975-72CF-43C2-9449-B1B8BB63D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727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39975-72CF-43C2-9449-B1B8BB63D96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630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3B071A8-7252-4E56-A313-9E3D913D62D7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5EF3855-8484-4F90-8D2E-E3F0339BDF8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>
            <a:normAutofit fontScale="90000"/>
          </a:bodyPr>
          <a:lstStyle/>
          <a:p>
            <a:pPr algn="r"/>
            <a:r>
              <a:rPr lang="ru-RU" sz="2800" dirty="0" smtClean="0">
                <a:solidFill>
                  <a:srgbClr val="1C06C0"/>
                </a:solidFill>
              </a:rPr>
              <a:t>МУНИЦИПАЛЬНАЯ ШКОЛА НАСТАВНИЧЕСТВА</a:t>
            </a:r>
            <a:br>
              <a:rPr lang="ru-RU" sz="2800" dirty="0" smtClean="0">
                <a:solidFill>
                  <a:srgbClr val="1C06C0"/>
                </a:solidFill>
              </a:rPr>
            </a:br>
            <a:r>
              <a:rPr lang="ru-RU" sz="2800" dirty="0" smtClean="0">
                <a:solidFill>
                  <a:srgbClr val="1C06C0"/>
                </a:solidFill>
              </a:rPr>
              <a:t>«Школа педагогического мастерства»</a:t>
            </a:r>
            <a:br>
              <a:rPr lang="ru-RU" sz="2800" dirty="0" smtClean="0">
                <a:solidFill>
                  <a:srgbClr val="1C06C0"/>
                </a:solidFill>
              </a:rPr>
            </a:br>
            <a:r>
              <a:rPr lang="ru-RU" sz="2800" dirty="0" err="1" smtClean="0">
                <a:solidFill>
                  <a:srgbClr val="1C06C0"/>
                </a:solidFill>
              </a:rPr>
              <a:t>Дальнереченского</a:t>
            </a:r>
            <a:r>
              <a:rPr lang="ru-RU" sz="2800" dirty="0" smtClean="0">
                <a:solidFill>
                  <a:srgbClr val="1C06C0"/>
                </a:solidFill>
              </a:rPr>
              <a:t> городского округа</a:t>
            </a:r>
            <a:endParaRPr lang="ru-RU" sz="2800" dirty="0">
              <a:solidFill>
                <a:srgbClr val="1C06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3647" y="3068960"/>
            <a:ext cx="8208912" cy="108012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«Молодые педагоги на пути к успеху»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588" y="5301208"/>
            <a:ext cx="2176463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16632"/>
            <a:ext cx="2592288" cy="142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55776" y="4725144"/>
            <a:ext cx="3942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b="1" dirty="0">
                <a:solidFill>
                  <a:srgbClr val="1C06C0"/>
                </a:solidFill>
                <a:latin typeface="Century Gothic"/>
              </a:rPr>
              <a:t>2022 – 2023 учебный год</a:t>
            </a:r>
          </a:p>
        </p:txBody>
      </p:sp>
    </p:spTree>
    <p:extLst>
      <p:ext uri="{BB962C8B-B14F-4D97-AF65-F5344CB8AC3E}">
        <p14:creationId xmlns:p14="http://schemas.microsoft.com/office/powerpoint/2010/main" val="169544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1C06C0"/>
                </a:solidFill>
              </a:rPr>
              <a:t>Анкетирование молодых специалистов</a:t>
            </a:r>
            <a:br>
              <a:rPr lang="ru-RU" sz="3600" dirty="0" smtClean="0">
                <a:solidFill>
                  <a:srgbClr val="1C06C0"/>
                </a:solidFill>
              </a:rPr>
            </a:br>
            <a:r>
              <a:rPr lang="ru-RU" sz="3600" dirty="0" smtClean="0">
                <a:solidFill>
                  <a:srgbClr val="1C06C0"/>
                </a:solidFill>
              </a:rPr>
              <a:t>№ 2</a:t>
            </a:r>
            <a:endParaRPr lang="ru-RU" sz="3600" dirty="0">
              <a:solidFill>
                <a:srgbClr val="1C06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1. </a:t>
            </a:r>
            <a:r>
              <a:rPr lang="ru-RU" sz="1700" dirty="0" smtClean="0">
                <a:solidFill>
                  <a:schemeClr val="tx1"/>
                </a:solidFill>
              </a:rPr>
              <a:t>Какие </a:t>
            </a:r>
            <a:r>
              <a:rPr lang="ru-RU" sz="1700" dirty="0">
                <a:solidFill>
                  <a:schemeClr val="tx1"/>
                </a:solidFill>
              </a:rPr>
              <a:t>чувства Вы испытываете в период адаптации (в первое время работы в УДО</a:t>
            </a:r>
            <a:r>
              <a:rPr lang="ru-RU" sz="1700" dirty="0" smtClean="0">
                <a:solidFill>
                  <a:schemeClr val="tx1"/>
                </a:solidFill>
              </a:rPr>
              <a:t>)?</a:t>
            </a:r>
          </a:p>
          <a:p>
            <a:pPr marL="0" indent="0" algn="just"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2. </a:t>
            </a:r>
            <a:r>
              <a:rPr lang="ru-RU" sz="1700" dirty="0">
                <a:solidFill>
                  <a:schemeClr val="tx1"/>
                </a:solidFill>
              </a:rPr>
              <a:t>Изменилось ли Ваше отношение к выбранной профессии после начала Вашей профессиональной деятельности</a:t>
            </a:r>
            <a:r>
              <a:rPr lang="ru-RU" sz="1700" dirty="0" smtClean="0">
                <a:solidFill>
                  <a:schemeClr val="tx1"/>
                </a:solidFill>
              </a:rPr>
              <a:t>?</a:t>
            </a:r>
          </a:p>
          <a:p>
            <a:pPr marL="0" indent="0" algn="just"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3. </a:t>
            </a:r>
            <a:r>
              <a:rPr lang="ru-RU" sz="1700" dirty="0">
                <a:solidFill>
                  <a:schemeClr val="tx1"/>
                </a:solidFill>
              </a:rPr>
              <a:t>Что делается в образовательном учреждении для молодых педагогов</a:t>
            </a:r>
            <a:r>
              <a:rPr lang="ru-RU" sz="1700" dirty="0" smtClean="0">
                <a:solidFill>
                  <a:schemeClr val="tx1"/>
                </a:solidFill>
              </a:rPr>
              <a:t>?</a:t>
            </a:r>
          </a:p>
          <a:p>
            <a:pPr marL="0" indent="0" algn="just"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4. </a:t>
            </a:r>
            <a:r>
              <a:rPr lang="ru-RU" sz="1700" dirty="0">
                <a:solidFill>
                  <a:schemeClr val="tx1"/>
                </a:solidFill>
              </a:rPr>
              <a:t>Испытываете ли Вы трудности в профессиональной деятельности</a:t>
            </a:r>
            <a:r>
              <a:rPr lang="ru-RU" sz="1700" dirty="0" smtClean="0">
                <a:solidFill>
                  <a:schemeClr val="tx1"/>
                </a:solidFill>
              </a:rPr>
              <a:t>?</a:t>
            </a:r>
          </a:p>
          <a:p>
            <a:pPr marL="0" indent="0" algn="just"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5. </a:t>
            </a:r>
            <a:r>
              <a:rPr lang="ru-RU" sz="1700" dirty="0">
                <a:solidFill>
                  <a:schemeClr val="tx1"/>
                </a:solidFill>
              </a:rPr>
              <a:t>Что для Вас является основными трудностями в процессе адаптации к новой социально-профессиональной деятельности</a:t>
            </a:r>
            <a:r>
              <a:rPr lang="ru-RU" sz="1700" dirty="0" smtClean="0">
                <a:solidFill>
                  <a:schemeClr val="tx1"/>
                </a:solidFill>
              </a:rPr>
              <a:t>?</a:t>
            </a:r>
          </a:p>
          <a:p>
            <a:pPr marL="0" indent="0" algn="just"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6. </a:t>
            </a:r>
            <a:r>
              <a:rPr lang="ru-RU" sz="1700" dirty="0">
                <a:solidFill>
                  <a:schemeClr val="tx1"/>
                </a:solidFill>
              </a:rPr>
              <a:t>Удовлетворяет ли вас уровень вашей профессиональной подготовки</a:t>
            </a:r>
            <a:r>
              <a:rPr lang="ru-RU" sz="1700" dirty="0" smtClean="0">
                <a:solidFill>
                  <a:schemeClr val="tx1"/>
                </a:solidFill>
              </a:rPr>
              <a:t>?</a:t>
            </a:r>
          </a:p>
          <a:p>
            <a:pPr marL="0" indent="0" algn="just"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7. </a:t>
            </a:r>
            <a:r>
              <a:rPr lang="ru-RU" sz="1700" dirty="0">
                <a:solidFill>
                  <a:schemeClr val="tx1"/>
                </a:solidFill>
              </a:rPr>
              <a:t>Каких знаний, умений, навыков или способностей вам не хватало в начальный период педагогической деятельности (допишите</a:t>
            </a:r>
            <a:r>
              <a:rPr lang="ru-RU" sz="1700" dirty="0" smtClean="0">
                <a:solidFill>
                  <a:schemeClr val="tx1"/>
                </a:solidFill>
              </a:rPr>
              <a:t>)?</a:t>
            </a:r>
          </a:p>
          <a:p>
            <a:pPr marL="0" indent="0" algn="just">
              <a:buNone/>
            </a:pPr>
            <a:r>
              <a:rPr lang="ru-RU" sz="1700" dirty="0">
                <a:solidFill>
                  <a:srgbClr val="FF0000"/>
                </a:solidFill>
              </a:rPr>
              <a:t>8. </a:t>
            </a:r>
            <a:r>
              <a:rPr lang="ru-RU" sz="1700" dirty="0">
                <a:solidFill>
                  <a:schemeClr val="tx1"/>
                </a:solidFill>
              </a:rPr>
              <a:t>Представляет ли для вас трудность (да/нет</a:t>
            </a:r>
            <a:r>
              <a:rPr lang="ru-RU" sz="1700" dirty="0" smtClean="0">
                <a:solidFill>
                  <a:schemeClr val="tx1"/>
                </a:solidFill>
              </a:rPr>
              <a:t>):</a:t>
            </a:r>
          </a:p>
          <a:p>
            <a:pPr marL="0" indent="0" algn="just">
              <a:buNone/>
            </a:pPr>
            <a:r>
              <a:rPr lang="ru-RU" sz="1700" dirty="0">
                <a:solidFill>
                  <a:srgbClr val="FF0000"/>
                </a:solidFill>
              </a:rPr>
              <a:t>9. </a:t>
            </a:r>
            <a:r>
              <a:rPr lang="ru-RU" sz="1700" dirty="0">
                <a:solidFill>
                  <a:schemeClr val="tx1"/>
                </a:solidFill>
              </a:rPr>
              <a:t>Каким формам повышения квалификации своей профессиональной компетентности отдали бы вы предпочтение (пронумеруйте в порядке выбора</a:t>
            </a:r>
            <a:r>
              <a:rPr lang="ru-RU" sz="1700" dirty="0" smtClean="0">
                <a:solidFill>
                  <a:schemeClr val="tx1"/>
                </a:solidFill>
              </a:rPr>
              <a:t>):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Спасибо за сотрудничество!</a:t>
            </a:r>
          </a:p>
        </p:txBody>
      </p:sp>
    </p:spTree>
    <p:extLst>
      <p:ext uri="{BB962C8B-B14F-4D97-AF65-F5344CB8AC3E}">
        <p14:creationId xmlns:p14="http://schemas.microsoft.com/office/powerpoint/2010/main" val="104298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79512"/>
          </a:xfrm>
        </p:spPr>
        <p:txBody>
          <a:bodyPr/>
          <a:lstStyle/>
          <a:p>
            <a:r>
              <a:rPr lang="ru-RU" dirty="0" smtClean="0">
                <a:solidFill>
                  <a:srgbClr val="1C06C0"/>
                </a:solidFill>
              </a:rPr>
              <a:t>Кодекс наставника</a:t>
            </a:r>
            <a:endParaRPr lang="ru-RU" dirty="0">
              <a:solidFill>
                <a:srgbClr val="1C06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C06C0"/>
                </a:solidFill>
              </a:rPr>
              <a:t>Не приказывай.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C06C0"/>
                </a:solidFill>
              </a:rPr>
              <a:t>«Вы должны», «Вам необходимо», «Вам нужно»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C06C0"/>
                </a:solidFill>
              </a:rPr>
              <a:t>Не поучай.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C06C0"/>
                </a:solidFill>
              </a:rPr>
              <a:t>«Если Вы послушали меня, то…», «Если Вы последовали моему примеру, то…»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C06C0"/>
                </a:solidFill>
              </a:rPr>
              <a:t>Не подсказывать решения.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C06C0"/>
                </a:solidFill>
              </a:rPr>
              <a:t>«На Вашем месте я бы …»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C06C0"/>
                </a:solidFill>
              </a:rPr>
              <a:t>Не выносить суждений.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C06C0"/>
                </a:solidFill>
              </a:rPr>
              <a:t>«Вы слишком мало внимания уделяете </a:t>
            </a:r>
            <a:r>
              <a:rPr lang="ru-RU" dirty="0" smtClean="0">
                <a:solidFill>
                  <a:srgbClr val="1C06C0"/>
                </a:solidFill>
              </a:rPr>
              <a:t>работе»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C06C0"/>
                </a:solidFill>
              </a:rPr>
              <a:t>Не оправдывать и не оправдываться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C06C0"/>
                </a:solidFill>
              </a:rPr>
              <a:t>«Вы организовали и провели урок не так уж плохо, как кажется на первый взгляд».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C06C0"/>
                </a:solidFill>
              </a:rPr>
              <a:t>Не ставить «диагноз»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C06C0"/>
                </a:solidFill>
              </a:rPr>
              <a:t>«Вам нельзя работать в школе», «Вы слишком эмоциональны».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472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556792"/>
            <a:ext cx="8712968" cy="3040360"/>
          </a:xfrm>
        </p:spPr>
        <p:txBody>
          <a:bodyPr/>
          <a:lstStyle/>
          <a:p>
            <a:r>
              <a:rPr lang="ru-RU" sz="8800" dirty="0" smtClean="0">
                <a:solidFill>
                  <a:srgbClr val="FF0000"/>
                </a:solidFill>
              </a:rPr>
              <a:t>Спасибо  </a:t>
            </a:r>
            <a:br>
              <a:rPr lang="ru-RU" sz="8800" dirty="0" smtClean="0">
                <a:solidFill>
                  <a:srgbClr val="FF0000"/>
                </a:solidFill>
              </a:rPr>
            </a:br>
            <a:r>
              <a:rPr lang="ru-RU" sz="8800" dirty="0" smtClean="0">
                <a:solidFill>
                  <a:srgbClr val="FF0000"/>
                </a:solidFill>
              </a:rPr>
              <a:t>за </a:t>
            </a:r>
            <a:br>
              <a:rPr lang="ru-RU" sz="8800" dirty="0" smtClean="0">
                <a:solidFill>
                  <a:srgbClr val="FF0000"/>
                </a:solidFill>
              </a:rPr>
            </a:br>
            <a:r>
              <a:rPr lang="ru-RU" sz="8800" dirty="0" smtClean="0">
                <a:solidFill>
                  <a:srgbClr val="FF0000"/>
                </a:solidFill>
              </a:rPr>
              <a:t>внимание!</a:t>
            </a:r>
            <a:endParaRPr lang="ru-RU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42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0750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1C06C0"/>
                </a:solidFill>
              </a:rPr>
              <a:t>Наставничество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	Изучение Распоряжения Министерства просвещения Российской Федерации № Р-145 от 25 декабря 2019 г, «Об утверждении методологии (целевой) модели наставничества обучающихся для организаций осуществляющих образовательную деятельность	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опытом между обучающимися».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Разработка и утверждение программы наставничества.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Разработка и утверждение «дорожной карты» Муниципальной школы наставничества «Школа педагогического мастерства»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052736"/>
            <a:ext cx="35798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1C06C0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семинар-практикум</a:t>
            </a:r>
            <a:endParaRPr lang="ru-RU" dirty="0">
              <a:solidFill>
                <a:srgbClr val="1C06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93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1C06C0"/>
                </a:solidFill>
              </a:rPr>
              <a:t>Анкетирование молодых специалистов</a:t>
            </a:r>
            <a:br>
              <a:rPr lang="ru-RU" sz="3600" dirty="0" smtClean="0">
                <a:solidFill>
                  <a:srgbClr val="1C06C0"/>
                </a:solidFill>
              </a:rPr>
            </a:br>
            <a:r>
              <a:rPr lang="ru-RU" sz="3600" dirty="0" smtClean="0">
                <a:solidFill>
                  <a:srgbClr val="1C06C0"/>
                </a:solidFill>
              </a:rPr>
              <a:t>№1</a:t>
            </a:r>
            <a:endParaRPr lang="ru-RU" sz="3600" dirty="0">
              <a:solidFill>
                <a:srgbClr val="1C06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1. </a:t>
            </a:r>
            <a:r>
              <a:rPr lang="ru-RU" dirty="0" smtClean="0">
                <a:solidFill>
                  <a:schemeClr val="tx1"/>
                </a:solidFill>
              </a:rPr>
              <a:t>Нравиться ли Вам работать в данном образовательном учреждении? Почему?..........................................................................................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2. </a:t>
            </a:r>
            <a:r>
              <a:rPr lang="ru-RU" dirty="0" smtClean="0">
                <a:solidFill>
                  <a:schemeClr val="tx1"/>
                </a:solidFill>
              </a:rPr>
              <a:t>Чаще всего, с каким настроением Вы идете на работу?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3. </a:t>
            </a:r>
            <a:r>
              <a:rPr lang="ru-RU" dirty="0" smtClean="0">
                <a:solidFill>
                  <a:schemeClr val="tx1"/>
                </a:solidFill>
              </a:rPr>
              <a:t>На Ваш взгляд, Вы готовы к профессиональной деятельности?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4. </a:t>
            </a:r>
            <a:r>
              <a:rPr lang="ru-RU" dirty="0" smtClean="0">
                <a:solidFill>
                  <a:schemeClr val="tx1"/>
                </a:solidFill>
              </a:rPr>
              <a:t>Оцените уровень Вашей подготовленности по пятибалльной системе.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5. </a:t>
            </a:r>
            <a:r>
              <a:rPr lang="ru-RU" dirty="0" smtClean="0">
                <a:solidFill>
                  <a:schemeClr val="tx1"/>
                </a:solidFill>
              </a:rPr>
              <a:t>С какими трудностями Вы встретились в первый год своей работы?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6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Какие условия созданы педагогическим коллективом и администрацией, чтобы Вы чувствовали себя комфортно?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7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Как складываются Ваши отношения с коллективом?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127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9829"/>
            <a:ext cx="8229600" cy="208823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6000" dirty="0">
                <a:solidFill>
                  <a:srgbClr val="1C06C0"/>
                </a:solidFill>
              </a:rPr>
              <a:t>Основной этап: </a:t>
            </a:r>
            <a:r>
              <a:rPr lang="ru-RU" sz="2700" dirty="0">
                <a:solidFill>
                  <a:srgbClr val="1C06C0"/>
                </a:solidFill>
              </a:rPr>
              <a:t/>
            </a:r>
            <a:br>
              <a:rPr lang="ru-RU" sz="2700" dirty="0">
                <a:solidFill>
                  <a:srgbClr val="1C06C0"/>
                </a:solidFill>
              </a:rPr>
            </a:br>
            <a:r>
              <a:rPr lang="ru-RU" sz="4000" dirty="0">
                <a:solidFill>
                  <a:srgbClr val="1C06C0"/>
                </a:solidFill>
              </a:rPr>
              <a:t>«Молодые педагоги на пути к успеху</a:t>
            </a:r>
            <a:r>
              <a:rPr lang="ru-RU" sz="4000" dirty="0" smtClean="0">
                <a:solidFill>
                  <a:srgbClr val="1C06C0"/>
                </a:solidFill>
              </a:rPr>
              <a:t>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420888"/>
            <a:ext cx="8013576" cy="3600399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Региональный семинар «Сетевое взаимодействие как эффективная форма реализации…»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Деловая игра «Погода в </a:t>
            </a:r>
            <a:r>
              <a:rPr lang="ru-RU" dirty="0" smtClean="0">
                <a:solidFill>
                  <a:schemeClr val="tx1"/>
                </a:solidFill>
              </a:rPr>
              <a:t>школе» (</a:t>
            </a:r>
            <a:r>
              <a:rPr lang="ru-RU" sz="1900" i="1" dirty="0" smtClean="0">
                <a:solidFill>
                  <a:schemeClr val="tx1"/>
                </a:solidFill>
              </a:rPr>
              <a:t>Знакомство</a:t>
            </a:r>
            <a:r>
              <a:rPr lang="ru-RU" sz="1900" i="1" dirty="0" smtClean="0">
                <a:solidFill>
                  <a:schemeClr val="tx1"/>
                </a:solidFill>
              </a:rPr>
              <a:t>.  Какой Я</a:t>
            </a:r>
            <a:r>
              <a:rPr lang="ru-RU" sz="1900" i="1" dirty="0" smtClean="0">
                <a:solidFill>
                  <a:schemeClr val="tx1"/>
                </a:solidFill>
              </a:rPr>
              <a:t>?</a:t>
            </a:r>
            <a:r>
              <a:rPr lang="ru-RU" i="1" dirty="0" smtClean="0">
                <a:solidFill>
                  <a:schemeClr val="tx1"/>
                </a:solidFill>
              </a:rPr>
              <a:t>)</a:t>
            </a:r>
            <a:endParaRPr lang="ru-RU" i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Работа по направлениям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«Педагогический дебют-2022»    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муниципальный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региональный)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Региональный </a:t>
            </a:r>
            <a:r>
              <a:rPr lang="ru-RU" dirty="0">
                <a:solidFill>
                  <a:schemeClr val="tx1"/>
                </a:solidFill>
              </a:rPr>
              <a:t>проект «Сетевые наставнические команды</a:t>
            </a:r>
            <a:r>
              <a:rPr lang="ru-RU" dirty="0" smtClean="0">
                <a:solidFill>
                  <a:schemeClr val="tx1"/>
                </a:solidFill>
              </a:rPr>
              <a:t>»  (Ракушка Добра)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28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35496"/>
          </a:xfrm>
        </p:spPr>
        <p:txBody>
          <a:bodyPr/>
          <a:lstStyle/>
          <a:p>
            <a:r>
              <a:rPr lang="ru-RU" sz="4800" dirty="0" smtClean="0">
                <a:solidFill>
                  <a:srgbClr val="1C06C0"/>
                </a:solidFill>
              </a:rPr>
              <a:t>Педагогическая  площадка </a:t>
            </a:r>
            <a:endParaRPr lang="ru-RU" sz="4800" dirty="0">
              <a:solidFill>
                <a:srgbClr val="1C06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u-RU" sz="1600" b="1" dirty="0">
                <a:solidFill>
                  <a:srgbClr val="FF0000"/>
                </a:solidFill>
              </a:rPr>
              <a:t>Колесо Жизни</a:t>
            </a:r>
            <a:r>
              <a:rPr lang="ru-RU" sz="16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                                                      </a:t>
            </a:r>
          </a:p>
          <a:p>
            <a:pPr marL="0" indent="0">
              <a:buNone/>
            </a:pPr>
            <a:r>
              <a:rPr lang="ru-RU" dirty="0" smtClean="0"/>
              <a:t>					     </a:t>
            </a:r>
            <a:r>
              <a:rPr lang="ru-RU" sz="1600" dirty="0" smtClean="0">
                <a:solidFill>
                  <a:srgbClr val="1C06C0"/>
                </a:solidFill>
              </a:rPr>
              <a:t>Светить всегда, светить везде,</a:t>
            </a:r>
          </a:p>
          <a:p>
            <a:pPr marL="0" indent="0" algn="r">
              <a:buNone/>
            </a:pPr>
            <a:r>
              <a:rPr lang="ru-RU" sz="1600" dirty="0" smtClean="0">
                <a:solidFill>
                  <a:srgbClr val="1C06C0"/>
                </a:solidFill>
              </a:rPr>
              <a:t>До дней последних донца,</a:t>
            </a:r>
          </a:p>
          <a:p>
            <a:pPr marL="0" indent="0" algn="r">
              <a:buNone/>
            </a:pPr>
            <a:r>
              <a:rPr lang="ru-RU" sz="1600" dirty="0" smtClean="0">
                <a:solidFill>
                  <a:srgbClr val="1C06C0"/>
                </a:solidFill>
              </a:rPr>
              <a:t>Светить — и никаких гвоздей!</a:t>
            </a:r>
          </a:p>
          <a:p>
            <a:pPr marL="0" indent="0" algn="r">
              <a:buNone/>
            </a:pPr>
            <a:r>
              <a:rPr lang="ru-RU" sz="1600" dirty="0" smtClean="0">
                <a:solidFill>
                  <a:srgbClr val="1C06C0"/>
                </a:solidFill>
              </a:rPr>
              <a:t>Вот лозунг мой — и солнца! </a:t>
            </a:r>
          </a:p>
          <a:p>
            <a:pPr marL="0" indent="0" algn="r">
              <a:buNone/>
            </a:pPr>
            <a:r>
              <a:rPr lang="ru-RU" sz="1600" dirty="0" err="1" smtClean="0">
                <a:solidFill>
                  <a:srgbClr val="FF0000"/>
                </a:solidFill>
              </a:rPr>
              <a:t>В.В.Маяковский</a:t>
            </a:r>
            <a:endParaRPr lang="ru-RU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</a:rPr>
              <a:t>Краевая </a:t>
            </a:r>
            <a:r>
              <a:rPr lang="ru-RU" sz="1800" dirty="0" smtClean="0">
                <a:solidFill>
                  <a:schemeClr val="tx1"/>
                </a:solidFill>
              </a:rPr>
              <a:t>научно-практическая конференция «Старт </a:t>
            </a:r>
            <a:r>
              <a:rPr lang="ru-RU" sz="1800" dirty="0" smtClean="0">
                <a:solidFill>
                  <a:schemeClr val="tx1"/>
                </a:solidFill>
              </a:rPr>
              <a:t>в </a:t>
            </a:r>
            <a:r>
              <a:rPr lang="ru-RU" sz="1800" dirty="0" smtClean="0">
                <a:solidFill>
                  <a:schemeClr val="tx1"/>
                </a:solidFill>
              </a:rPr>
              <a:t>профессию</a:t>
            </a:r>
            <a:r>
              <a:rPr lang="ru-RU" sz="1800" dirty="0" smtClean="0">
                <a:solidFill>
                  <a:schemeClr val="tx1"/>
                </a:solidFill>
              </a:rPr>
              <a:t>»</a:t>
            </a:r>
            <a:endParaRPr lang="ru-RU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tx1"/>
                </a:solidFill>
              </a:rPr>
              <a:t>Межведомственный проект «Учебный день в библиотеке». </a:t>
            </a:r>
            <a:r>
              <a:rPr lang="ru-RU" sz="1800" dirty="0" smtClean="0">
                <a:solidFill>
                  <a:schemeClr val="tx1"/>
                </a:solidFill>
              </a:rPr>
              <a:t>(совместный проект (культура + образование))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tx1"/>
                </a:solidFill>
              </a:rPr>
              <a:t>Муниципальный этап конкурса «Формула успеха</a:t>
            </a:r>
            <a:r>
              <a:rPr lang="ru-RU" sz="1800" dirty="0" smtClean="0">
                <a:solidFill>
                  <a:schemeClr val="tx1"/>
                </a:solidFill>
              </a:rPr>
              <a:t>»</a:t>
            </a:r>
            <a:endParaRPr lang="ru-RU" sz="18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prstClr val="black"/>
                </a:solidFill>
                <a:latin typeface="Palatino Linotype"/>
              </a:rPr>
              <a:t>Региональный конкурс наставнических практик «Формула успеха-2023</a:t>
            </a:r>
            <a:r>
              <a:rPr lang="ru-RU" sz="1800" dirty="0" smtClean="0">
                <a:solidFill>
                  <a:prstClr val="black"/>
                </a:solidFill>
                <a:latin typeface="Palatino Linotype"/>
              </a:rPr>
              <a:t>»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 smtClean="0">
                <a:solidFill>
                  <a:prstClr val="black"/>
                </a:solidFill>
                <a:latin typeface="Palatino Linotype"/>
              </a:rPr>
              <a:t>        </a:t>
            </a:r>
            <a:r>
              <a:rPr lang="ru-RU" sz="1800" dirty="0">
                <a:solidFill>
                  <a:prstClr val="black"/>
                </a:solidFill>
                <a:latin typeface="Palatino Linotype"/>
              </a:rPr>
              <a:t>(3 участника, 1 участник- диплом) </a:t>
            </a:r>
            <a:endParaRPr lang="ru-RU" sz="1800" dirty="0">
              <a:solidFill>
                <a:prstClr val="black"/>
              </a:solidFill>
              <a:latin typeface="Palatino Linotype"/>
            </a:endParaRP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00808"/>
            <a:ext cx="3380606" cy="2489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19672" y="903066"/>
            <a:ext cx="53823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2400" b="1" dirty="0">
                <a:solidFill>
                  <a:srgbClr val="1C06C0"/>
                </a:solidFill>
                <a:latin typeface="Century Gothic"/>
              </a:rPr>
              <a:t>"Гореть, но не сгорать" - тренинг </a:t>
            </a:r>
          </a:p>
        </p:txBody>
      </p:sp>
    </p:spTree>
    <p:extLst>
      <p:ext uri="{BB962C8B-B14F-4D97-AF65-F5344CB8AC3E}">
        <p14:creationId xmlns:p14="http://schemas.microsoft.com/office/powerpoint/2010/main" val="322083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908720"/>
            <a:ext cx="6984776" cy="864096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4800" dirty="0" smtClean="0">
                <a:solidFill>
                  <a:srgbClr val="1C06C0"/>
                </a:solidFill>
              </a:rPr>
              <a:t>"Педагогический старт"</a:t>
            </a:r>
            <a:endParaRPr lang="ru-RU" sz="4800" dirty="0">
              <a:solidFill>
                <a:srgbClr val="1C06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96855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8800" dirty="0">
                <a:solidFill>
                  <a:schemeClr val="tx1"/>
                </a:solidFill>
              </a:rPr>
              <a:t>М</a:t>
            </a:r>
            <a:r>
              <a:rPr lang="ru-RU" sz="8800" dirty="0" smtClean="0">
                <a:solidFill>
                  <a:schemeClr val="tx1"/>
                </a:solidFill>
              </a:rPr>
              <a:t>астер-класс от педагогов-наставников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8800" dirty="0" smtClean="0">
                <a:solidFill>
                  <a:schemeClr val="tx1"/>
                </a:solidFill>
              </a:rPr>
              <a:t>(требования к современному уроку, функциональная грамотность)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8800" dirty="0" smtClean="0">
                <a:solidFill>
                  <a:schemeClr val="tx1"/>
                </a:solidFill>
              </a:rPr>
              <a:t>Краевой фестиваль «Педагогический десант- 2023»</a:t>
            </a:r>
            <a:endParaRPr lang="ru-RU" sz="880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8800" dirty="0">
                <a:solidFill>
                  <a:schemeClr val="tx1"/>
                </a:solidFill>
              </a:rPr>
              <a:t>(обмен творческими находками</a:t>
            </a:r>
            <a:r>
              <a:rPr lang="ru-RU" sz="8800" dirty="0" smtClean="0">
                <a:solidFill>
                  <a:schemeClr val="tx1"/>
                </a:solidFill>
              </a:rPr>
              <a:t>)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8800" dirty="0" smtClean="0">
                <a:solidFill>
                  <a:schemeClr val="tx1"/>
                </a:solidFill>
              </a:rPr>
              <a:t>Краевой фестиваль наставнических практик -2023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8800" dirty="0" err="1">
                <a:solidFill>
                  <a:schemeClr val="tx1"/>
                </a:solidFill>
              </a:rPr>
              <a:t>Вебинар</a:t>
            </a:r>
            <a:r>
              <a:rPr lang="ru-RU" sz="8800" dirty="0" smtClean="0">
                <a:solidFill>
                  <a:schemeClr val="tx1"/>
                </a:solidFill>
              </a:rPr>
              <a:t>: «Эффективные </a:t>
            </a:r>
            <a:r>
              <a:rPr lang="ru-RU" sz="8800" dirty="0">
                <a:solidFill>
                  <a:schemeClr val="tx1"/>
                </a:solidFill>
              </a:rPr>
              <a:t>практики инновационных форм наставничества: опыт Приморского </a:t>
            </a:r>
            <a:r>
              <a:rPr lang="ru-RU" sz="8800" dirty="0" smtClean="0">
                <a:solidFill>
                  <a:schemeClr val="tx1"/>
                </a:solidFill>
              </a:rPr>
              <a:t>края»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8800" dirty="0" smtClean="0">
                <a:solidFill>
                  <a:schemeClr val="tx1"/>
                </a:solidFill>
              </a:rPr>
              <a:t>«Обобщение опыта наставников Приморского края: итоги регионального конкурса»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8800" dirty="0" smtClean="0">
                <a:solidFill>
                  <a:schemeClr val="tx1"/>
                </a:solidFill>
              </a:rPr>
              <a:t>Межмуниципальный слёт рабочей молодёжи северных территорий Приморского края «Приморье – территория молодых профессионалов»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44624"/>
            <a:ext cx="8229600" cy="10241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1C06C0"/>
                </a:solidFill>
              </a:rPr>
              <a:t>Работа по направлению</a:t>
            </a:r>
            <a:endParaRPr lang="ru-RU" dirty="0">
              <a:solidFill>
                <a:srgbClr val="1C06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00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155679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6000" dirty="0" smtClean="0">
                <a:solidFill>
                  <a:srgbClr val="1C06C0"/>
                </a:solidFill>
              </a:rPr>
              <a:t>Работа по направлению </a:t>
            </a:r>
            <a:r>
              <a:rPr lang="ru-RU" sz="2800" dirty="0">
                <a:solidFill>
                  <a:srgbClr val="1C06C0"/>
                </a:solidFill>
              </a:rPr>
              <a:t/>
            </a:r>
            <a:br>
              <a:rPr lang="ru-RU" sz="2800" dirty="0">
                <a:solidFill>
                  <a:srgbClr val="1C06C0"/>
                </a:solidFill>
              </a:rPr>
            </a:br>
            <a:r>
              <a:rPr lang="ru-RU" sz="5300" dirty="0">
                <a:solidFill>
                  <a:srgbClr val="1C06C0"/>
                </a:solidFill>
              </a:rPr>
              <a:t>"Шаги навстречу"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88840"/>
            <a:ext cx="7704856" cy="452596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Конкурсы, фестивали, акции совместного творчества «Учитель, ученик, семья»</a:t>
            </a:r>
          </a:p>
          <a:p>
            <a:pPr marL="0" indent="0" algn="just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Учителю необходимо изучить способности ученика, его способности, в чём он может быть успешен. Создать для него ситуацию успешности и повысить авторитет в глазах учеников. Для этого нужно попросить ученика научить других тому, что он умеет делать хорошо. При этом поддерживать его в процессе. Провести мастер-класс.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88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224136"/>
          </a:xfrm>
        </p:spPr>
        <p:txBody>
          <a:bodyPr/>
          <a:lstStyle/>
          <a:p>
            <a:r>
              <a:rPr lang="ru-RU" dirty="0" smtClean="0">
                <a:solidFill>
                  <a:srgbClr val="1C06C0"/>
                </a:solidFill>
              </a:rPr>
              <a:t>Работа </a:t>
            </a:r>
            <a:r>
              <a:rPr lang="ru-RU" dirty="0">
                <a:solidFill>
                  <a:srgbClr val="1C06C0"/>
                </a:solidFill>
              </a:rPr>
              <a:t>по направлению </a:t>
            </a:r>
            <a:r>
              <a:rPr lang="ru-RU" sz="4800" dirty="0" smtClean="0">
                <a:solidFill>
                  <a:srgbClr val="1C06C0"/>
                </a:solidFill>
              </a:rPr>
              <a:t/>
            </a:r>
            <a:br>
              <a:rPr lang="ru-RU" sz="4800" dirty="0" smtClean="0">
                <a:solidFill>
                  <a:srgbClr val="1C06C0"/>
                </a:solidFill>
              </a:rPr>
            </a:br>
            <a:r>
              <a:rPr lang="ru-RU" sz="4800" dirty="0" smtClean="0">
                <a:solidFill>
                  <a:srgbClr val="1C06C0"/>
                </a:solidFill>
              </a:rPr>
              <a:t>"Я в моменте"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Конкурс-выставка </a:t>
            </a:r>
            <a:r>
              <a:rPr lang="ru-RU" b="1" dirty="0">
                <a:solidFill>
                  <a:schemeClr val="tx1"/>
                </a:solidFill>
              </a:rPr>
              <a:t>фотографий молодых педагогов муниципальных образовательных организаций города </a:t>
            </a:r>
            <a:r>
              <a:rPr lang="ru-RU" b="1" dirty="0" smtClean="0">
                <a:solidFill>
                  <a:schemeClr val="tx1"/>
                </a:solidFill>
              </a:rPr>
              <a:t>Дальнереченска  </a:t>
            </a:r>
            <a:r>
              <a:rPr lang="ru-RU" b="1" dirty="0">
                <a:solidFill>
                  <a:schemeClr val="tx1"/>
                </a:solidFill>
              </a:rPr>
              <a:t>«Я в моменте</a:t>
            </a:r>
            <a:r>
              <a:rPr lang="ru-RU" b="1" dirty="0" smtClean="0">
                <a:solidFill>
                  <a:schemeClr val="tx1"/>
                </a:solidFill>
              </a:rPr>
              <a:t>».</a:t>
            </a:r>
          </a:p>
          <a:p>
            <a:pPr marL="0" indent="0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</a:rPr>
              <a:t>«</a:t>
            </a:r>
            <a:r>
              <a:rPr lang="ru-RU" sz="2000" dirty="0">
                <a:solidFill>
                  <a:schemeClr val="tx1"/>
                </a:solidFill>
              </a:rPr>
              <a:t>Секрет карьеры» (фотографии, изображающие автора за работой: проведение уроков и занятий, работа с документацией, родителями и т.п.);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</a:rPr>
              <a:t> «В объективе дети» (фотографии, отражающие детское творчество, деятельность педагога совместно с детьми: внеурочные мероприятия, развлечения, утренники и т.п.);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</a:rPr>
              <a:t>«Источник вдохновения» (фотографии, изображающие хобби и увлечения педагога, источники вдохновения за пределами профессии).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</a:rPr>
              <a:t>Лучшие фотоработы были представлены </a:t>
            </a:r>
            <a:r>
              <a:rPr lang="ru-RU" sz="2000" dirty="0" smtClean="0">
                <a:solidFill>
                  <a:schemeClr val="tx1"/>
                </a:solidFill>
              </a:rPr>
              <a:t>на </a:t>
            </a:r>
            <a:r>
              <a:rPr lang="ru-RU" sz="2000" dirty="0">
                <a:solidFill>
                  <a:schemeClr val="tx1"/>
                </a:solidFill>
              </a:rPr>
              <a:t>форуме молодых педагогов образовательных организаций города </a:t>
            </a:r>
            <a:r>
              <a:rPr lang="ru-RU" sz="2000" dirty="0" smtClean="0">
                <a:solidFill>
                  <a:schemeClr val="tx1"/>
                </a:solidFill>
              </a:rPr>
              <a:t>Дальнереченска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58124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92480" cy="95212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1C06C0"/>
                </a:solidFill>
              </a:rPr>
              <a:t>Заключительный этап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628800"/>
            <a:ext cx="7344816" cy="4104456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Анкета №2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«Педагогические риски и потенциальные возможности каждого» (круглый стол)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Региональная конференция «Открытая школа наставничества: мой первый педагогический проект»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Форум «Педагогические горизонтали ДВ-2023»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317</TotalTime>
  <Words>662</Words>
  <Application>Microsoft Office PowerPoint</Application>
  <PresentationFormat>Экран (4:3)</PresentationFormat>
  <Paragraphs>95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Исполнительная</vt:lpstr>
      <vt:lpstr>МУНИЦИПАЛЬНАЯ ШКОЛА НАСТАВНИЧЕСТВА «Школа педагогического мастерства» Дальнереченского городского округа</vt:lpstr>
      <vt:lpstr>Наставничество  </vt:lpstr>
      <vt:lpstr>Анкетирование молодых специалистов №1</vt:lpstr>
      <vt:lpstr>     Основной этап:  «Молодые педагоги на пути к успеху»</vt:lpstr>
      <vt:lpstr>Педагогическая  площадка </vt:lpstr>
      <vt:lpstr> "Педагогический старт"</vt:lpstr>
      <vt:lpstr>Работа по направлению  "Шаги навстречу"</vt:lpstr>
      <vt:lpstr>Работа по направлению  "Я в моменте" </vt:lpstr>
      <vt:lpstr>Заключительный этап</vt:lpstr>
      <vt:lpstr>Анкетирование молодых специалистов № 2</vt:lpstr>
      <vt:lpstr>Кодекс наставника</vt:lpstr>
      <vt:lpstr>Спасибо   за 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МУНИЦИПАЛЬНАЯ ШКОЛА НАСТАВНИЧЕСТВА «Школа педагогического мастерства» Дальнереченского городского округа</dc:title>
  <dc:creator>USER</dc:creator>
  <cp:lastModifiedBy>USER</cp:lastModifiedBy>
  <cp:revision>23</cp:revision>
  <dcterms:created xsi:type="dcterms:W3CDTF">2023-05-08T07:10:47Z</dcterms:created>
  <dcterms:modified xsi:type="dcterms:W3CDTF">2023-05-14T05:17:49Z</dcterms:modified>
</cp:coreProperties>
</file>