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8" r:id="rId4"/>
    <p:sldId id="297" r:id="rId5"/>
    <p:sldId id="272" r:id="rId6"/>
    <p:sldId id="298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136"/>
    <a:srgbClr val="4AB9C2"/>
    <a:srgbClr val="296D7F"/>
    <a:srgbClr val="9E6D48"/>
    <a:srgbClr val="C6E6E9"/>
    <a:srgbClr val="DBBCA0"/>
    <a:srgbClr val="CBA78D"/>
    <a:srgbClr val="F6ECE0"/>
    <a:srgbClr val="19434F"/>
    <a:srgbClr val="F2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4" autoAdjust="0"/>
    <p:restoredTop sz="94660"/>
  </p:normalViewPr>
  <p:slideViewPr>
    <p:cSldViewPr>
      <p:cViewPr varScale="1">
        <p:scale>
          <a:sx n="120" d="100"/>
          <a:sy n="120" d="100"/>
        </p:scale>
        <p:origin x="52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19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18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90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11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27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561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33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864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55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24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3ECD0-3109-40C8-8D8F-3AE95E08D833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5630C-8573-4BF6-AAA4-B789D41C73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1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955" y="0"/>
            <a:ext cx="1311045" cy="6093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03947" y="1862915"/>
            <a:ext cx="936103" cy="914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AutoShape 12" descr="графики, диаграммы, Диаграмма, бизнес значок в Infographic Vol 7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25913">
            <a:off x="8285783" y="1033700"/>
            <a:ext cx="628579" cy="523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84893">
            <a:off x="7504585" y="2675816"/>
            <a:ext cx="775609" cy="65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Солнце 24"/>
          <p:cNvSpPr/>
          <p:nvPr/>
        </p:nvSpPr>
        <p:spPr>
          <a:xfrm>
            <a:off x="8387827" y="1975939"/>
            <a:ext cx="707355" cy="655527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-612576" y="511667"/>
            <a:ext cx="4211735" cy="86898"/>
          </a:xfrm>
          <a:prstGeom prst="mathMinus">
            <a:avLst/>
          </a:prstGeom>
          <a:solidFill>
            <a:srgbClr val="E2C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500" y="4126933"/>
            <a:ext cx="624682" cy="442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 descr="Подбор циферблатов и стрелок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499" y="88282"/>
            <a:ext cx="1187627" cy="118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91" b="16863"/>
          <a:stretch/>
        </p:blipFill>
        <p:spPr>
          <a:xfrm>
            <a:off x="6704884" y="4221088"/>
            <a:ext cx="2331612" cy="2452860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463823" y="1977845"/>
            <a:ext cx="6470791" cy="1846659"/>
          </a:xfrm>
          <a:prstGeom prst="rect">
            <a:avLst/>
          </a:prstGeom>
          <a:noFill/>
          <a:effectLst>
            <a:outerShdw blurRad="279400" dist="127000" dir="5400000" sx="54000" sy="54000" algn="ctr" rotWithShape="0">
              <a:srgbClr val="000000">
                <a:alpha val="43137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sz="32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D64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ОГОНЁК</a:t>
            </a:r>
          </a:p>
          <a:p>
            <a:pPr algn="ctr"/>
            <a:r>
              <a:rPr lang="ru-RU" sz="32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D64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«СПАССК – </a:t>
            </a:r>
            <a:r>
              <a:rPr lang="ru-RU" sz="320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D64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ВЫ</a:t>
            </a:r>
            <a:r>
              <a:rPr lang="ru-RU" sz="32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D64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algn="ctr"/>
            <a:endParaRPr lang="ru-RU" sz="3200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D647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олнце 26"/>
          <p:cNvSpPr/>
          <p:nvPr/>
        </p:nvSpPr>
        <p:spPr>
          <a:xfrm>
            <a:off x="6779762" y="341700"/>
            <a:ext cx="738337" cy="673448"/>
          </a:xfrm>
          <a:prstGeom prst="su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811" y="4413699"/>
            <a:ext cx="414521" cy="408920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2251" flipH="1" flipV="1">
            <a:off x="8218696" y="74513"/>
            <a:ext cx="798657" cy="806336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7598">
            <a:off x="7927264" y="3315003"/>
            <a:ext cx="820137" cy="691201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>
                <a:alpha val="90000"/>
              </a:srgbClr>
            </a:outerShdw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74645">
            <a:off x="7454032" y="1352859"/>
            <a:ext cx="854564" cy="85456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122159" y="35528"/>
            <a:ext cx="3230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Спасск-Дальний</a:t>
            </a:r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sz="1400" dirty="0">
              <a:ln>
                <a:solidFill>
                  <a:srgbClr val="CBA78D"/>
                </a:solidFill>
              </a:ln>
              <a:solidFill>
                <a:srgbClr val="F2F6F7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430" y="692696"/>
            <a:ext cx="6177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УПРАВЛЕНИЕ ОБРАЗОВАНИЯ 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АДМИНИСТРАЦИИ ГОРОДСКОГО ОКРУГА СПАССК-ДАЛЬНИЙ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1560" y="5566326"/>
            <a:ext cx="6177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Спасск-Дальний, 2022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Рисунок 23" descr="https://i.mycdn.me/i?r=AyH4iRPQ2q0otWIFepML2LxR6nNIrxAI8Zu8-3kNnI3rwA&amp;dpr=2&amp;fn=w_612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960326"/>
            <a:ext cx="3215862" cy="13769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Рисунок 25" descr="2023 Год педагога и наставника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66" y="4001809"/>
            <a:ext cx="1828800" cy="1022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087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955" y="0"/>
            <a:ext cx="1311045" cy="6093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03947" y="1862915"/>
            <a:ext cx="936103" cy="914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AutoShape 12" descr="графики, диаграммы, Диаграмма, бизнес значок в Infographic Vol 7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-612576" y="511667"/>
            <a:ext cx="4211735" cy="86898"/>
          </a:xfrm>
          <a:prstGeom prst="mathMinus">
            <a:avLst/>
          </a:prstGeom>
          <a:solidFill>
            <a:srgbClr val="E2C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22159" y="35528"/>
            <a:ext cx="3230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Спасск-Дальний</a:t>
            </a:r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sz="1400" dirty="0">
              <a:ln>
                <a:solidFill>
                  <a:srgbClr val="CBA78D"/>
                </a:solidFill>
              </a:ln>
              <a:solidFill>
                <a:srgbClr val="F2F6F7"/>
              </a:solidFill>
            </a:endParaRPr>
          </a:p>
        </p:txBody>
      </p:sp>
      <p:sp>
        <p:nvSpPr>
          <p:cNvPr id="19" name="Солнце 18"/>
          <p:cNvSpPr/>
          <p:nvPr/>
        </p:nvSpPr>
        <p:spPr>
          <a:xfrm>
            <a:off x="7162357" y="352943"/>
            <a:ext cx="1341195" cy="1288352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8004">
            <a:off x="8151859" y="2240142"/>
            <a:ext cx="950784" cy="9507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8291">
            <a:off x="8013310" y="5203942"/>
            <a:ext cx="1037140" cy="87408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7894944" y="4198388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8581811" y="78880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3347865" y="352942"/>
            <a:ext cx="427604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Блиц-опрос</a:t>
            </a:r>
            <a:endParaRPr lang="ru-RU" sz="2300" b="1" dirty="0">
              <a:ln>
                <a:solidFill>
                  <a:srgbClr val="19434F"/>
                </a:solidFill>
              </a:ln>
              <a:solidFill>
                <a:srgbClr val="296D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5575" y="997119"/>
            <a:ext cx="7468333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7651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Стимул, мотив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Призвание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Случайность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7651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Восторг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Разочарование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Спокойствие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7651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Увлечённость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Отторжение</a:t>
            </a:r>
          </a:p>
          <a:p>
            <a:pPr algn="just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2339752" y="1268760"/>
            <a:ext cx="515488" cy="3960440"/>
          </a:xfrm>
          <a:prstGeom prst="rightBrace">
            <a:avLst>
              <a:gd name="adj1" fmla="val 8333"/>
              <a:gd name="adj2" fmla="val 51000"/>
            </a:avLst>
          </a:prstGeom>
          <a:ln>
            <a:solidFill>
              <a:srgbClr val="4AB9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765136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1197772"/>
            <a:ext cx="4320479" cy="4031428"/>
          </a:xfrm>
          <a:prstGeom prst="rect">
            <a:avLst/>
          </a:prstGeom>
          <a:solidFill>
            <a:schemeClr val="bg1"/>
          </a:solidFill>
          <a:ln>
            <a:solidFill>
              <a:srgbClr val="4AB9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Призвание, восторг, увлечённость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Случайность, восторг, увлечённость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Случайность, спокойствие, принятие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Случайность, разочарование, отторжение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Рекомендация, </a:t>
            </a:r>
            <a:r>
              <a:rPr lang="ru-RU" dirty="0">
                <a:solidFill>
                  <a:srgbClr val="765136"/>
                </a:solidFill>
              </a:rPr>
              <a:t>восторг, </a:t>
            </a:r>
            <a:r>
              <a:rPr lang="ru-RU" dirty="0" smtClean="0">
                <a:solidFill>
                  <a:srgbClr val="765136"/>
                </a:solidFill>
              </a:rPr>
              <a:t>увлечённость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Рекомендация, спокойствие, принятие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Рекомендация, разочарование, отторжение</a:t>
            </a:r>
            <a:endParaRPr lang="ru-RU" dirty="0">
              <a:solidFill>
                <a:srgbClr val="765136"/>
              </a:solidFill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209579" y="1197772"/>
            <a:ext cx="4320479" cy="4031428"/>
          </a:xfrm>
          <a:prstGeom prst="rect">
            <a:avLst/>
          </a:prstGeom>
          <a:solidFill>
            <a:schemeClr val="bg1"/>
          </a:solidFill>
          <a:ln>
            <a:solidFill>
              <a:srgbClr val="4AB9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Призвание, восторг, увлечённость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Случайность, восторг, увлечённость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Случайность, спокойствие, принятие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Случайность, разочарование, отторжение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Рекомендация, </a:t>
            </a:r>
            <a:r>
              <a:rPr lang="ru-RU" dirty="0">
                <a:solidFill>
                  <a:srgbClr val="765136"/>
                </a:solidFill>
              </a:rPr>
              <a:t>восторг, </a:t>
            </a:r>
            <a:r>
              <a:rPr lang="ru-RU" dirty="0" smtClean="0">
                <a:solidFill>
                  <a:srgbClr val="765136"/>
                </a:solidFill>
              </a:rPr>
              <a:t>увлечённость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Рекомендация, спокойствие, принятие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solidFill>
                  <a:srgbClr val="765136"/>
                </a:solidFill>
              </a:rPr>
              <a:t>Рекомендация, разочарование, отторжение</a:t>
            </a:r>
            <a:endParaRPr lang="ru-RU" dirty="0">
              <a:solidFill>
                <a:srgbClr val="765136"/>
              </a:solidFill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3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955" y="0"/>
            <a:ext cx="1311045" cy="6093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03947" y="1862915"/>
            <a:ext cx="936103" cy="914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AutoShape 12" descr="графики, диаграммы, Диаграмма, бизнес значок в Infographic Vol 7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-612576" y="511667"/>
            <a:ext cx="4211735" cy="86898"/>
          </a:xfrm>
          <a:prstGeom prst="mathMinus">
            <a:avLst/>
          </a:prstGeom>
          <a:solidFill>
            <a:srgbClr val="E2C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22159" y="35528"/>
            <a:ext cx="3230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Спасск-Дальний</a:t>
            </a:r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sz="1400" dirty="0">
              <a:ln>
                <a:solidFill>
                  <a:srgbClr val="CBA78D"/>
                </a:solidFill>
              </a:ln>
              <a:solidFill>
                <a:srgbClr val="F2F6F7"/>
              </a:solidFill>
            </a:endParaRPr>
          </a:p>
        </p:txBody>
      </p:sp>
      <p:sp>
        <p:nvSpPr>
          <p:cNvPr id="19" name="Солнце 18"/>
          <p:cNvSpPr/>
          <p:nvPr/>
        </p:nvSpPr>
        <p:spPr>
          <a:xfrm>
            <a:off x="7162357" y="352943"/>
            <a:ext cx="1341195" cy="1288352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8004">
            <a:off x="8151859" y="2240142"/>
            <a:ext cx="950784" cy="9507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8291">
            <a:off x="8013310" y="5203942"/>
            <a:ext cx="1037140" cy="87408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7894944" y="4198388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8581811" y="78880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2735637" y="351510"/>
            <a:ext cx="491713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Размышления о будущем</a:t>
            </a:r>
            <a:endParaRPr lang="ru-RU" sz="2300" b="1" dirty="0">
              <a:ln>
                <a:solidFill>
                  <a:srgbClr val="19434F"/>
                </a:solidFill>
              </a:ln>
              <a:solidFill>
                <a:srgbClr val="296D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6086" y="997119"/>
            <a:ext cx="746833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n>
                  <a:solidFill>
                    <a:srgbClr val="19434F"/>
                  </a:solidFill>
                </a:ln>
                <a:solidFill>
                  <a:srgbClr val="765136"/>
                </a:solidFill>
                <a:latin typeface="Times New Roman" pitchFamily="18" charset="0"/>
                <a:cs typeface="Times New Roman" pitchFamily="18" charset="0"/>
              </a:rPr>
              <a:t>Интервью:</a:t>
            </a:r>
          </a:p>
          <a:p>
            <a:pPr algn="just"/>
            <a:endParaRPr lang="ru-RU" sz="2000" dirty="0" smtClean="0">
              <a:ln>
                <a:solidFill>
                  <a:srgbClr val="19434F"/>
                </a:solidFill>
              </a:ln>
              <a:solidFill>
                <a:srgbClr val="296D7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Объясните равенство «Образование = суверенитет страны».</a:t>
            </a: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Как предметы, которые вы преподаёте, обеспечивают суверенитет Российской Федерации?</a:t>
            </a: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Для чего все школы должны включаться в проект «Школа </a:t>
            </a:r>
            <a:r>
              <a:rPr lang="ru-RU" sz="2000" dirty="0" err="1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 России»?</a:t>
            </a: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Какие признаки эффективного участия в этом проекте вы видите в ваших школах?</a:t>
            </a: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Что вам известно  о региональной образовательной политике?</a:t>
            </a: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В ч</a:t>
            </a:r>
            <a:r>
              <a:rPr lang="ru-RU" sz="2000" dirty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м система образования городского округа Спасск-Дальний лидирует?</a:t>
            </a:r>
          </a:p>
          <a:p>
            <a:pPr algn="just"/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Какие 3 главные проблемы муниципальной системы образования </a:t>
            </a:r>
            <a:r>
              <a:rPr lang="ru-RU" sz="2000" dirty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городского округа Спасск-Дальний</a:t>
            </a:r>
            <a:r>
              <a:rPr lang="ru-RU" sz="2000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 вы можете назвать?</a:t>
            </a:r>
          </a:p>
        </p:txBody>
      </p:sp>
    </p:spTree>
    <p:extLst>
      <p:ext uri="{BB962C8B-B14F-4D97-AF65-F5344CB8AC3E}">
        <p14:creationId xmlns:p14="http://schemas.microsoft.com/office/powerpoint/2010/main" val="399010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utoShape 12" descr="графики, диаграммы, Диаграмма, бизнес значок в Infographic Vol 7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-612576" y="511667"/>
            <a:ext cx="4211735" cy="86898"/>
          </a:xfrm>
          <a:prstGeom prst="mathMinus">
            <a:avLst/>
          </a:prstGeom>
          <a:solidFill>
            <a:srgbClr val="E2C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22159" y="35528"/>
            <a:ext cx="3230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Спасск-Дальний</a:t>
            </a:r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sz="1400" dirty="0">
              <a:ln>
                <a:solidFill>
                  <a:srgbClr val="CBA78D"/>
                </a:solidFill>
              </a:ln>
              <a:solidFill>
                <a:srgbClr val="F2F6F7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297660" y="2011660"/>
            <a:ext cx="548680" cy="9144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91" b="16863"/>
          <a:stretch/>
        </p:blipFill>
        <p:spPr>
          <a:xfrm>
            <a:off x="7956376" y="5301208"/>
            <a:ext cx="1023971" cy="107721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203848" y="-27384"/>
            <a:ext cx="57764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b="1" dirty="0" smtClean="0">
                <a:ln>
                  <a:solidFill>
                    <a:srgbClr val="19434F"/>
                  </a:solidFill>
                </a:ln>
                <a:solidFill>
                  <a:srgbClr val="296D7F"/>
                </a:solidFill>
                <a:latin typeface="Times New Roman" pitchFamily="18" charset="0"/>
                <a:cs typeface="Times New Roman" pitchFamily="18" charset="0"/>
              </a:rPr>
              <a:t>Кадровый вопрос</a:t>
            </a:r>
            <a:endParaRPr lang="ru-RU" sz="2300" b="1" dirty="0">
              <a:ln>
                <a:solidFill>
                  <a:srgbClr val="19434F"/>
                </a:solidFill>
              </a:ln>
              <a:solidFill>
                <a:srgbClr val="296D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646124"/>
              </p:ext>
            </p:extLst>
          </p:nvPr>
        </p:nvGraphicFramePr>
        <p:xfrm>
          <a:off x="751537" y="798275"/>
          <a:ext cx="763284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val="3026567857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val="324171465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val="3970526219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val="2210502668"/>
                    </a:ext>
                  </a:extLst>
                </a:gridCol>
              </a:tblGrid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Возраст</a:t>
                      </a:r>
                      <a:r>
                        <a:rPr lang="ru-RU" baseline="0" dirty="0" smtClean="0">
                          <a:solidFill>
                            <a:srgbClr val="765136"/>
                          </a:solidFill>
                        </a:rPr>
                        <a:t> 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Кол-во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Сумма 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Отклонение 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30112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Моложе 25 лет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37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159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- 125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732031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25-29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53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317575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30-34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69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626812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35-39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92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334123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40-44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116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052586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45-49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194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528267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50-54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144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071672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55-59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120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284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38795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60-64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105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981830"/>
                  </a:ext>
                </a:extLst>
              </a:tr>
              <a:tr h="3352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65 и более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65136"/>
                          </a:solidFill>
                        </a:rPr>
                        <a:t>59</a:t>
                      </a:r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6513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243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29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955" y="0"/>
            <a:ext cx="1311045" cy="6093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03947" y="1862915"/>
            <a:ext cx="936103" cy="914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AutoShape 12" descr="графики, диаграммы, Диаграмма, бизнес значок в Infographic Vol 7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-612576" y="511667"/>
            <a:ext cx="4211735" cy="86898"/>
          </a:xfrm>
          <a:prstGeom prst="mathMinus">
            <a:avLst/>
          </a:prstGeom>
          <a:solidFill>
            <a:srgbClr val="E2C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22159" y="35528"/>
            <a:ext cx="3230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Спасск-Дальний</a:t>
            </a:r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sz="1400" dirty="0">
              <a:ln>
                <a:solidFill>
                  <a:srgbClr val="CBA78D"/>
                </a:solidFill>
              </a:ln>
              <a:solidFill>
                <a:srgbClr val="F2F6F7"/>
              </a:solidFill>
            </a:endParaRPr>
          </a:p>
        </p:txBody>
      </p:sp>
      <p:sp>
        <p:nvSpPr>
          <p:cNvPr id="19" name="Солнце 18"/>
          <p:cNvSpPr/>
          <p:nvPr/>
        </p:nvSpPr>
        <p:spPr>
          <a:xfrm>
            <a:off x="7162357" y="352943"/>
            <a:ext cx="1341195" cy="1288352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8004">
            <a:off x="8151859" y="2240142"/>
            <a:ext cx="950784" cy="9507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8291">
            <a:off x="8013310" y="5203942"/>
            <a:ext cx="1037140" cy="87408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7894944" y="4198388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8581811" y="78880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158123" y="818166"/>
            <a:ext cx="7527841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Карьера – это успех,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 словами, это результат определенного поведения и позиции человека в трудовой деятельности, связанный с его профессиональным ростом. Каждый человек строит карьеру сам, и это зависит от его желаний, целей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установок.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3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955" y="0"/>
            <a:ext cx="1311045" cy="609329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03947" y="1862915"/>
            <a:ext cx="936103" cy="914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AutoShape 12" descr="графики, диаграммы, Диаграмма, бизнес значок в Infographic Vol 7 Ic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-612576" y="511667"/>
            <a:ext cx="4211735" cy="86898"/>
          </a:xfrm>
          <a:prstGeom prst="mathMinus">
            <a:avLst/>
          </a:prstGeom>
          <a:solidFill>
            <a:srgbClr val="E2C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-122159" y="35528"/>
            <a:ext cx="3230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Спасск-Дальний</a:t>
            </a:r>
            <a:r>
              <a:rPr lang="en-US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 smtClean="0">
                <a:ln>
                  <a:solidFill>
                    <a:srgbClr val="CBA78D"/>
                  </a:solidFill>
                </a:ln>
                <a:solidFill>
                  <a:srgbClr val="F2F6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sz="1400" dirty="0">
              <a:ln>
                <a:solidFill>
                  <a:srgbClr val="CBA78D"/>
                </a:solidFill>
              </a:ln>
              <a:solidFill>
                <a:srgbClr val="F2F6F7"/>
              </a:solidFill>
            </a:endParaRPr>
          </a:p>
        </p:txBody>
      </p:sp>
      <p:sp>
        <p:nvSpPr>
          <p:cNvPr id="19" name="Солнце 18"/>
          <p:cNvSpPr/>
          <p:nvPr/>
        </p:nvSpPr>
        <p:spPr>
          <a:xfrm>
            <a:off x="7162357" y="352943"/>
            <a:ext cx="1341195" cy="1288352"/>
          </a:xfrm>
          <a:prstGeom prst="su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8004">
            <a:off x="8151859" y="2240142"/>
            <a:ext cx="950784" cy="9507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8291">
            <a:off x="8013310" y="5203942"/>
            <a:ext cx="1037140" cy="87408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7894944" y="4198388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7300">
            <a:off x="8581811" y="78880"/>
            <a:ext cx="543601" cy="536256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158123" y="818166"/>
            <a:ext cx="7527841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«Нужно бежать со всех ног, чтобы только оставаться на месте, а чтобы куда-то попасть, надо бежать как минимум вдвое быстрее!»</a:t>
            </a:r>
          </a:p>
          <a:p>
            <a:pPr marL="109728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«Алиса в стране чудес» Льюис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Кэррол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8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290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pc-7</dc:creator>
  <cp:lastModifiedBy>Раиса Ивановна</cp:lastModifiedBy>
  <cp:revision>126</cp:revision>
  <cp:lastPrinted>2023-04-04T22:33:45Z</cp:lastPrinted>
  <dcterms:created xsi:type="dcterms:W3CDTF">2022-07-05T23:20:10Z</dcterms:created>
  <dcterms:modified xsi:type="dcterms:W3CDTF">2023-05-19T05:32:15Z</dcterms:modified>
</cp:coreProperties>
</file>