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9" r:id="rId2"/>
    <p:sldId id="921" r:id="rId3"/>
    <p:sldId id="320" r:id="rId4"/>
    <p:sldId id="924" r:id="rId5"/>
    <p:sldId id="321" r:id="rId6"/>
    <p:sldId id="942" r:id="rId7"/>
    <p:sldId id="322" r:id="rId8"/>
    <p:sldId id="311" r:id="rId9"/>
    <p:sldId id="950" r:id="rId10"/>
    <p:sldId id="268" r:id="rId11"/>
    <p:sldId id="269" r:id="rId12"/>
    <p:sldId id="270" r:id="rId13"/>
    <p:sldId id="325" r:id="rId14"/>
    <p:sldId id="324" r:id="rId15"/>
    <p:sldId id="271" r:id="rId16"/>
    <p:sldId id="330" r:id="rId17"/>
    <p:sldId id="281" r:id="rId18"/>
    <p:sldId id="283" r:id="rId19"/>
    <p:sldId id="277" r:id="rId20"/>
    <p:sldId id="947" r:id="rId21"/>
    <p:sldId id="273" r:id="rId22"/>
    <p:sldId id="280" r:id="rId23"/>
    <p:sldId id="948" r:id="rId24"/>
    <p:sldId id="329" r:id="rId25"/>
    <p:sldId id="944" r:id="rId26"/>
    <p:sldId id="945" r:id="rId27"/>
    <p:sldId id="926" r:id="rId28"/>
    <p:sldId id="274" r:id="rId29"/>
    <p:sldId id="275" r:id="rId30"/>
    <p:sldId id="276" r:id="rId31"/>
    <p:sldId id="951" r:id="rId32"/>
    <p:sldId id="272" r:id="rId33"/>
    <p:sldId id="949" r:id="rId34"/>
    <p:sldId id="309" r:id="rId35"/>
    <p:sldId id="952" r:id="rId36"/>
    <p:sldId id="953" r:id="rId37"/>
  </p:sldIdLst>
  <p:sldSz cx="12192000" cy="6858000"/>
  <p:notesSz cx="7104063" cy="10234613"/>
  <p:embeddedFontLst>
    <p:embeddedFont>
      <p:font typeface="Raleway Bold" panose="020B0604020202020204" charset="-52"/>
      <p:bold r:id="rId40"/>
    </p:embeddedFont>
    <p:embeddedFont>
      <p:font typeface="Yu Gothic UI Light" panose="020B0300000000000000" pitchFamily="34" charset="-128"/>
      <p:regular r:id="rId41"/>
    </p:embeddedFont>
    <p:embeddedFont>
      <p:font typeface="Lato Medium" panose="020B0604020202020204" charset="0"/>
      <p:regular r:id="rId42"/>
      <p:italic r:id="rId43"/>
    </p:embeddedFont>
    <p:embeddedFont>
      <p:font typeface="Lato" panose="020B0604020202020204" charset="0"/>
      <p:regular r:id="rId44"/>
      <p:bold r:id="rId45"/>
      <p:italic r:id="rId46"/>
      <p:boldItalic r:id="rId47"/>
    </p:embeddedFont>
    <p:embeddedFont>
      <p:font typeface="Raleway" panose="020B0604020202020204" charset="-52"/>
      <p:regular r:id="rId48"/>
      <p:bold r:id="rId49"/>
      <p:italic r:id="rId50"/>
      <p:boldItalic r:id="rId51"/>
    </p:embeddedFont>
    <p:embeddedFont>
      <p:font typeface="Raleway Medium" panose="020B0604020202020204" charset="-52"/>
      <p:regular r:id="rId52"/>
      <p:italic r:id="rId53"/>
    </p:embeddedFont>
    <p:embeddedFont>
      <p:font typeface="Raleway Black" panose="020B0604020202020204" charset="-52"/>
      <p:bold r:id="rId54"/>
      <p:boldItalic r:id="rId55"/>
    </p:embeddedFont>
    <p:embeddedFont>
      <p:font typeface="Lato Black" panose="020B0604020202020204" charset="0"/>
      <p:bold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Arial Black" panose="020B0A04020102020204" pitchFamily="34" charset="0"/>
      <p:bold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F46"/>
    <a:srgbClr val="417EE4"/>
    <a:srgbClr val="FFFFFF"/>
    <a:srgbClr val="633178"/>
    <a:srgbClr val="252A34"/>
    <a:srgbClr val="591FC1"/>
    <a:srgbClr val="30BF81"/>
    <a:srgbClr val="00E7FF"/>
    <a:srgbClr val="EA3457"/>
    <a:srgbClr val="00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41" autoAdjust="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2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26213592233011E-2"/>
          <c:y val="2.8824021622534866E-2"/>
          <c:w val="0.94660194174757284"/>
          <c:h val="0.942351956754930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23932"/>
            </a:solidFill>
            <a:ln w="15240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A6767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42-487D-9A9B-34DAA7F4A807}"/>
              </c:ext>
            </c:extLst>
          </c:dPt>
          <c:dPt>
            <c:idx val="1"/>
            <c:bubble3D val="0"/>
            <c:spPr>
              <a:solidFill>
                <a:srgbClr val="DCA680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42-487D-9A9B-34DAA7F4A807}"/>
              </c:ext>
            </c:extLst>
          </c:dPt>
          <c:dPt>
            <c:idx val="2"/>
            <c:bubble3D val="0"/>
            <c:spPr>
              <a:solidFill>
                <a:srgbClr val="87839C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42-487D-9A9B-34DAA7F4A807}"/>
              </c:ext>
            </c:extLst>
          </c:dPt>
          <c:dPt>
            <c:idx val="3"/>
            <c:bubble3D val="0"/>
            <c:spPr>
              <a:solidFill>
                <a:srgbClr val="FFB84A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42-487D-9A9B-34DAA7F4A807}"/>
              </c:ext>
            </c:extLst>
          </c:dPt>
          <c:dPt>
            <c:idx val="4"/>
            <c:bubble3D val="0"/>
            <c:spPr>
              <a:solidFill>
                <a:srgbClr val="85C3B8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42-487D-9A9B-34DAA7F4A807}"/>
              </c:ext>
            </c:extLst>
          </c:dPt>
          <c:dPt>
            <c:idx val="5"/>
            <c:bubble3D val="0"/>
            <c:spPr>
              <a:solidFill>
                <a:srgbClr val="8DCCDB"/>
              </a:solidFill>
              <a:ln w="152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42-487D-9A9B-34DAA7F4A807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42-487D-9A9B-34DAA7F4A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F8400A-6C97-476C-9274-EC571720B30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C0888B-2C1C-448F-A461-FE22DDC86C41}">
      <dgm:prSet phldrT="[Текст]" custT="1"/>
      <dgm:spPr>
        <a:solidFill>
          <a:schemeClr val="bg1"/>
        </a:solidFill>
        <a:ln w="12700">
          <a:solidFill>
            <a:srgbClr val="7F7F7F"/>
          </a:solidFill>
        </a:ln>
      </dgm:spPr>
      <dgm:t>
        <a:bodyPr/>
        <a:lstStyle/>
        <a:p>
          <a:r>
            <a:rPr lang="ru-RU" sz="16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Рабочие тетради к УМК по различным предметам</a:t>
          </a:r>
        </a:p>
      </dgm:t>
    </dgm:pt>
    <dgm:pt modelId="{DD36375A-A5CA-479B-80E4-47712138A79D}" type="parTrans" cxnId="{3F581EA1-99EF-4654-963F-05F4B0D1100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6C44BDDB-1E38-47CE-9499-06FD3ECDC852}" type="sibTrans" cxnId="{3F581EA1-99EF-4654-963F-05F4B0D1100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CAAA1DFF-32B9-492A-9879-58A4040D6A15}">
      <dgm:prSet custT="1"/>
      <dgm:spPr>
        <a:solidFill>
          <a:schemeClr val="bg1"/>
        </a:solidFill>
        <a:ln w="12700">
          <a:solidFill>
            <a:srgbClr val="7F7F7F"/>
          </a:solidFill>
        </a:ln>
      </dgm:spPr>
      <dgm:t>
        <a:bodyPr/>
        <a:lstStyle/>
        <a:p>
          <a:r>
            <a:rPr lang="ru-RU" sz="16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Тематические тесты и практикумы</a:t>
          </a:r>
        </a:p>
      </dgm:t>
    </dgm:pt>
    <dgm:pt modelId="{E91BCA37-BC97-404F-A331-A4503E302C71}" type="parTrans" cxnId="{85745029-5973-4DF2-991B-EEE202E2183D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CF56552D-186C-4A04-B218-88DF3CCF456F}" type="sibTrans" cxnId="{85745029-5973-4DF2-991B-EEE202E2183D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433BA163-9CD4-4590-82F5-0EF33118406A}">
      <dgm:prSet custT="1"/>
      <dgm:spPr>
        <a:solidFill>
          <a:schemeClr val="bg1"/>
        </a:solidFill>
        <a:ln w="12700">
          <a:solidFill>
            <a:srgbClr val="7F7F7F"/>
          </a:solidFill>
        </a:ln>
      </dgm:spPr>
      <dgm:t>
        <a:bodyPr/>
        <a:lstStyle/>
        <a:p>
          <a:r>
            <a:rPr lang="ru-RU" sz="16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Трудные задания ОГЭ и ЕГЭ</a:t>
          </a:r>
        </a:p>
      </dgm:t>
    </dgm:pt>
    <dgm:pt modelId="{F4352E13-C2A9-4656-8CEF-EB044A34F649}" type="parTrans" cxnId="{43B14008-E3EC-44EC-B8AC-3006953F906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3A379550-A4F4-4496-B6EF-8D2C6739C300}" type="sibTrans" cxnId="{43B14008-E3EC-44EC-B8AC-3006953F906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BD60C77C-9CF1-40DA-90F5-8F3781E1F91C}">
      <dgm:prSet custT="1"/>
      <dgm:spPr>
        <a:solidFill>
          <a:schemeClr val="bg1"/>
        </a:solidFill>
        <a:ln w="12700">
          <a:solidFill>
            <a:srgbClr val="7F7F7F"/>
          </a:solidFill>
        </a:ln>
      </dgm:spPr>
      <dgm:t>
        <a:bodyPr/>
        <a:lstStyle/>
        <a:p>
          <a:r>
            <a:rPr lang="ru-RU" sz="16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Тренировочные и проверочные работы, а также подготовка к ним</a:t>
          </a:r>
        </a:p>
      </dgm:t>
    </dgm:pt>
    <dgm:pt modelId="{D259838D-3AAD-4E28-A181-91B109FD2B31}" type="parTrans" cxnId="{BDB323B3-F76F-4A8B-8D64-A2A6EA363B0A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1B88C03A-C179-4350-BF84-651A2E7E8F22}" type="sibTrans" cxnId="{BDB323B3-F76F-4A8B-8D64-A2A6EA363B0A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7AEFA186-DAFC-4CB2-81C7-BA38A41E7770}">
      <dgm:prSet custT="1"/>
      <dgm:spPr>
        <a:solidFill>
          <a:schemeClr val="bg1"/>
        </a:solidFill>
        <a:ln w="12700">
          <a:solidFill>
            <a:srgbClr val="7F7F7F"/>
          </a:solidFill>
        </a:ln>
      </dgm:spPr>
      <dgm:t>
        <a:bodyPr/>
        <a:lstStyle/>
        <a:p>
          <a:r>
            <a:rPr lang="ru-RU" sz="16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Дидактические материалы, самостоятельные и контрольные работы</a:t>
          </a:r>
        </a:p>
      </dgm:t>
    </dgm:pt>
    <dgm:pt modelId="{FBA7844F-E1C0-428A-91A2-B6B75B4C7518}" type="parTrans" cxnId="{97D40FE3-762B-4BC9-92B6-FAA1A0669DA9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51AF329B-D3D2-4B0F-B676-E84BED61A112}" type="sibTrans" cxnId="{97D40FE3-762B-4BC9-92B6-FAA1A0669DA9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Roboto Condensed" panose="02000000000000000000" pitchFamily="2" charset="0"/>
            <a:cs typeface="Arial" panose="020B0604020202020204" pitchFamily="34" charset="0"/>
          </a:endParaRPr>
        </a:p>
      </dgm:t>
    </dgm:pt>
    <dgm:pt modelId="{319A8E4D-CFD6-4ADD-B6C4-50AD534495F0}" type="pres">
      <dgm:prSet presAssocID="{13F8400A-6C97-476C-9274-EC571720B30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58C1CA8-7EE7-4930-9338-0F961EC2D06C}" type="pres">
      <dgm:prSet presAssocID="{BAC0888B-2C1C-448F-A461-FE22DDC86C41}" presName="composite" presStyleCnt="0"/>
      <dgm:spPr/>
    </dgm:pt>
    <dgm:pt modelId="{BAFA584D-5EE1-49C3-893D-EC8D052101BD}" type="pres">
      <dgm:prSet presAssocID="{BAC0888B-2C1C-448F-A461-FE22DDC86C41}" presName="LShape" presStyleLbl="alignNode1" presStyleIdx="0" presStyleCnt="9"/>
      <dgm:spPr>
        <a:solidFill>
          <a:srgbClr val="7F7F7F"/>
        </a:solidFill>
        <a:ln>
          <a:solidFill>
            <a:srgbClr val="7F7F7F"/>
          </a:solidFill>
        </a:ln>
      </dgm:spPr>
    </dgm:pt>
    <dgm:pt modelId="{A5368B24-079D-449C-A7E1-101DCE6654CF}" type="pres">
      <dgm:prSet presAssocID="{BAC0888B-2C1C-448F-A461-FE22DDC86C41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6B64E-9DE2-4608-BAED-E7035408A6C0}" type="pres">
      <dgm:prSet presAssocID="{BAC0888B-2C1C-448F-A461-FE22DDC86C41}" presName="Triangle" presStyleLbl="alignNode1" presStyleIdx="1" presStyleCnt="9"/>
      <dgm:spPr>
        <a:solidFill>
          <a:srgbClr val="EAEAEA"/>
        </a:solidFill>
        <a:ln>
          <a:noFill/>
        </a:ln>
      </dgm:spPr>
    </dgm:pt>
    <dgm:pt modelId="{D391EA67-F953-4B22-8549-BAA90F3FC36E}" type="pres">
      <dgm:prSet presAssocID="{6C44BDDB-1E38-47CE-9499-06FD3ECDC852}" presName="sibTrans" presStyleCnt="0"/>
      <dgm:spPr/>
    </dgm:pt>
    <dgm:pt modelId="{505878BD-C0A7-4888-B7DB-DB25DC9334B7}" type="pres">
      <dgm:prSet presAssocID="{6C44BDDB-1E38-47CE-9499-06FD3ECDC852}" presName="space" presStyleCnt="0"/>
      <dgm:spPr/>
    </dgm:pt>
    <dgm:pt modelId="{D02A8D03-E694-47D1-AC7C-CCF04C70E96C}" type="pres">
      <dgm:prSet presAssocID="{CAAA1DFF-32B9-492A-9879-58A4040D6A15}" presName="composite" presStyleCnt="0"/>
      <dgm:spPr/>
    </dgm:pt>
    <dgm:pt modelId="{F05890B0-970E-4F60-8963-14BC1FA9EA20}" type="pres">
      <dgm:prSet presAssocID="{CAAA1DFF-32B9-492A-9879-58A4040D6A15}" presName="LShape" presStyleLbl="alignNode1" presStyleIdx="2" presStyleCnt="9"/>
      <dgm:spPr>
        <a:solidFill>
          <a:srgbClr val="7F7F7F"/>
        </a:solidFill>
        <a:ln>
          <a:solidFill>
            <a:srgbClr val="7F7F7F"/>
          </a:solidFill>
        </a:ln>
      </dgm:spPr>
    </dgm:pt>
    <dgm:pt modelId="{BCFB13CC-E620-43E7-81A6-6069D3950BA6}" type="pres">
      <dgm:prSet presAssocID="{CAAA1DFF-32B9-492A-9879-58A4040D6A15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DEA8C-B970-4E1A-BE56-ED1357A8B863}" type="pres">
      <dgm:prSet presAssocID="{CAAA1DFF-32B9-492A-9879-58A4040D6A15}" presName="Triangle" presStyleLbl="alignNode1" presStyleIdx="3" presStyleCnt="9"/>
      <dgm:spPr>
        <a:solidFill>
          <a:srgbClr val="FF2E63"/>
        </a:solidFill>
        <a:ln>
          <a:noFill/>
        </a:ln>
      </dgm:spPr>
    </dgm:pt>
    <dgm:pt modelId="{44CC6711-FA4A-46AB-A415-FE5A6B6E814F}" type="pres">
      <dgm:prSet presAssocID="{CF56552D-186C-4A04-B218-88DF3CCF456F}" presName="sibTrans" presStyleCnt="0"/>
      <dgm:spPr/>
    </dgm:pt>
    <dgm:pt modelId="{BAED5EE0-7DC2-498B-AA01-E2537F0B98B4}" type="pres">
      <dgm:prSet presAssocID="{CF56552D-186C-4A04-B218-88DF3CCF456F}" presName="space" presStyleCnt="0"/>
      <dgm:spPr/>
    </dgm:pt>
    <dgm:pt modelId="{DFB23A43-6D9A-4FAE-94EC-45D0035AD406}" type="pres">
      <dgm:prSet presAssocID="{BD60C77C-9CF1-40DA-90F5-8F3781E1F91C}" presName="composite" presStyleCnt="0"/>
      <dgm:spPr/>
    </dgm:pt>
    <dgm:pt modelId="{7C6C4031-330C-47F6-8BFF-A396602FFCEF}" type="pres">
      <dgm:prSet presAssocID="{BD60C77C-9CF1-40DA-90F5-8F3781E1F91C}" presName="LShape" presStyleLbl="alignNode1" presStyleIdx="4" presStyleCnt="9"/>
      <dgm:spPr>
        <a:solidFill>
          <a:srgbClr val="7F7F7F"/>
        </a:solidFill>
        <a:ln>
          <a:solidFill>
            <a:srgbClr val="7F7F7F"/>
          </a:solidFill>
        </a:ln>
      </dgm:spPr>
    </dgm:pt>
    <dgm:pt modelId="{7FC374A1-B3F4-464A-97DE-A556B0489ACE}" type="pres">
      <dgm:prSet presAssocID="{BD60C77C-9CF1-40DA-90F5-8F3781E1F91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1F7EF-830A-4B2B-9AE4-2A73977B9F01}" type="pres">
      <dgm:prSet presAssocID="{BD60C77C-9CF1-40DA-90F5-8F3781E1F91C}" presName="Triangle" presStyleLbl="alignNode1" presStyleIdx="5" presStyleCnt="9"/>
      <dgm:spPr>
        <a:solidFill>
          <a:srgbClr val="252A34"/>
        </a:solidFill>
        <a:ln>
          <a:noFill/>
        </a:ln>
      </dgm:spPr>
    </dgm:pt>
    <dgm:pt modelId="{3B5DD036-BF1F-4624-A169-9D785F4049FA}" type="pres">
      <dgm:prSet presAssocID="{1B88C03A-C179-4350-BF84-651A2E7E8F22}" presName="sibTrans" presStyleCnt="0"/>
      <dgm:spPr/>
    </dgm:pt>
    <dgm:pt modelId="{0FD6DC44-64BC-45DE-BE36-92A57D9F8B62}" type="pres">
      <dgm:prSet presAssocID="{1B88C03A-C179-4350-BF84-651A2E7E8F22}" presName="space" presStyleCnt="0"/>
      <dgm:spPr/>
    </dgm:pt>
    <dgm:pt modelId="{077B4C20-0FB8-496F-81DC-7C98C28D2B60}" type="pres">
      <dgm:prSet presAssocID="{7AEFA186-DAFC-4CB2-81C7-BA38A41E7770}" presName="composite" presStyleCnt="0"/>
      <dgm:spPr/>
    </dgm:pt>
    <dgm:pt modelId="{34B39A5F-9D99-4BD8-A4C6-E770EDA4D322}" type="pres">
      <dgm:prSet presAssocID="{7AEFA186-DAFC-4CB2-81C7-BA38A41E7770}" presName="LShape" presStyleLbl="alignNode1" presStyleIdx="6" presStyleCnt="9"/>
      <dgm:spPr>
        <a:solidFill>
          <a:srgbClr val="7F7F7F"/>
        </a:solidFill>
        <a:ln>
          <a:solidFill>
            <a:srgbClr val="7F7F7F"/>
          </a:solidFill>
        </a:ln>
      </dgm:spPr>
    </dgm:pt>
    <dgm:pt modelId="{EB1B2014-D628-4896-8715-C397F296F168}" type="pres">
      <dgm:prSet presAssocID="{7AEFA186-DAFC-4CB2-81C7-BA38A41E7770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D3C17C-E50F-4729-BF70-9C7C9331CDF4}" type="pres">
      <dgm:prSet presAssocID="{7AEFA186-DAFC-4CB2-81C7-BA38A41E7770}" presName="Triangle" presStyleLbl="alignNode1" presStyleIdx="7" presStyleCnt="9"/>
      <dgm:spPr>
        <a:solidFill>
          <a:srgbClr val="08D9D6"/>
        </a:solidFill>
        <a:ln>
          <a:noFill/>
        </a:ln>
      </dgm:spPr>
    </dgm:pt>
    <dgm:pt modelId="{DAAAA4E3-EB37-4D58-AE70-E2FBD9F41712}" type="pres">
      <dgm:prSet presAssocID="{51AF329B-D3D2-4B0F-B676-E84BED61A112}" presName="sibTrans" presStyleCnt="0"/>
      <dgm:spPr/>
    </dgm:pt>
    <dgm:pt modelId="{217E4C7E-3BD6-4194-9833-EDA39F51F1FF}" type="pres">
      <dgm:prSet presAssocID="{51AF329B-D3D2-4B0F-B676-E84BED61A112}" presName="space" presStyleCnt="0"/>
      <dgm:spPr/>
    </dgm:pt>
    <dgm:pt modelId="{8FFEA9D7-67B6-40A9-9B2C-69F059FD67AA}" type="pres">
      <dgm:prSet presAssocID="{433BA163-9CD4-4590-82F5-0EF33118406A}" presName="composite" presStyleCnt="0"/>
      <dgm:spPr/>
    </dgm:pt>
    <dgm:pt modelId="{37A16E6D-C037-4E0A-A2B1-2C218B50E9AD}" type="pres">
      <dgm:prSet presAssocID="{433BA163-9CD4-4590-82F5-0EF33118406A}" presName="LShape" presStyleLbl="alignNode1" presStyleIdx="8" presStyleCnt="9"/>
      <dgm:spPr>
        <a:solidFill>
          <a:srgbClr val="7F7F7F"/>
        </a:solidFill>
        <a:ln>
          <a:solidFill>
            <a:srgbClr val="7F7F7F"/>
          </a:solidFill>
        </a:ln>
      </dgm:spPr>
    </dgm:pt>
    <dgm:pt modelId="{310BF46D-2473-4AC9-9D5D-4003A6774410}" type="pres">
      <dgm:prSet presAssocID="{433BA163-9CD4-4590-82F5-0EF33118406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323B3-F76F-4A8B-8D64-A2A6EA363B0A}" srcId="{13F8400A-6C97-476C-9274-EC571720B307}" destId="{BD60C77C-9CF1-40DA-90F5-8F3781E1F91C}" srcOrd="2" destOrd="0" parTransId="{D259838D-3AAD-4E28-A181-91B109FD2B31}" sibTransId="{1B88C03A-C179-4350-BF84-651A2E7E8F22}"/>
    <dgm:cxn modelId="{3F581EA1-99EF-4654-963F-05F4B0D11005}" srcId="{13F8400A-6C97-476C-9274-EC571720B307}" destId="{BAC0888B-2C1C-448F-A461-FE22DDC86C41}" srcOrd="0" destOrd="0" parTransId="{DD36375A-A5CA-479B-80E4-47712138A79D}" sibTransId="{6C44BDDB-1E38-47CE-9499-06FD3ECDC852}"/>
    <dgm:cxn modelId="{85745029-5973-4DF2-991B-EEE202E2183D}" srcId="{13F8400A-6C97-476C-9274-EC571720B307}" destId="{CAAA1DFF-32B9-492A-9879-58A4040D6A15}" srcOrd="1" destOrd="0" parTransId="{E91BCA37-BC97-404F-A331-A4503E302C71}" sibTransId="{CF56552D-186C-4A04-B218-88DF3CCF456F}"/>
    <dgm:cxn modelId="{32F3F809-4BFF-4807-BF5B-A7448A2CB8E6}" type="presOf" srcId="{CAAA1DFF-32B9-492A-9879-58A4040D6A15}" destId="{BCFB13CC-E620-43E7-81A6-6069D3950BA6}" srcOrd="0" destOrd="0" presId="urn:microsoft.com/office/officeart/2009/3/layout/StepUpProcess"/>
    <dgm:cxn modelId="{C5C7F412-F549-4A66-BB02-7F4F3DCB6B21}" type="presOf" srcId="{7AEFA186-DAFC-4CB2-81C7-BA38A41E7770}" destId="{EB1B2014-D628-4896-8715-C397F296F168}" srcOrd="0" destOrd="0" presId="urn:microsoft.com/office/officeart/2009/3/layout/StepUpProcess"/>
    <dgm:cxn modelId="{43B14008-E3EC-44EC-B8AC-3006953F906F}" srcId="{13F8400A-6C97-476C-9274-EC571720B307}" destId="{433BA163-9CD4-4590-82F5-0EF33118406A}" srcOrd="4" destOrd="0" parTransId="{F4352E13-C2A9-4656-8CEF-EB044A34F649}" sibTransId="{3A379550-A4F4-4496-B6EF-8D2C6739C300}"/>
    <dgm:cxn modelId="{F0C6562A-C0F2-405B-B5E7-4ABCC847BF3E}" type="presOf" srcId="{BD60C77C-9CF1-40DA-90F5-8F3781E1F91C}" destId="{7FC374A1-B3F4-464A-97DE-A556B0489ACE}" srcOrd="0" destOrd="0" presId="urn:microsoft.com/office/officeart/2009/3/layout/StepUpProcess"/>
    <dgm:cxn modelId="{97D40FE3-762B-4BC9-92B6-FAA1A0669DA9}" srcId="{13F8400A-6C97-476C-9274-EC571720B307}" destId="{7AEFA186-DAFC-4CB2-81C7-BA38A41E7770}" srcOrd="3" destOrd="0" parTransId="{FBA7844F-E1C0-428A-91A2-B6B75B4C7518}" sibTransId="{51AF329B-D3D2-4B0F-B676-E84BED61A112}"/>
    <dgm:cxn modelId="{A81DF22C-E111-476C-9720-74DC46492694}" type="presOf" srcId="{BAC0888B-2C1C-448F-A461-FE22DDC86C41}" destId="{A5368B24-079D-449C-A7E1-101DCE6654CF}" srcOrd="0" destOrd="0" presId="urn:microsoft.com/office/officeart/2009/3/layout/StepUpProcess"/>
    <dgm:cxn modelId="{61B7254E-52D2-4F16-B7DC-FE33405B4025}" type="presOf" srcId="{433BA163-9CD4-4590-82F5-0EF33118406A}" destId="{310BF46D-2473-4AC9-9D5D-4003A6774410}" srcOrd="0" destOrd="0" presId="urn:microsoft.com/office/officeart/2009/3/layout/StepUpProcess"/>
    <dgm:cxn modelId="{8B340313-2936-4545-BD1D-13380DB094EF}" type="presOf" srcId="{13F8400A-6C97-476C-9274-EC571720B307}" destId="{319A8E4D-CFD6-4ADD-B6C4-50AD534495F0}" srcOrd="0" destOrd="0" presId="urn:microsoft.com/office/officeart/2009/3/layout/StepUpProcess"/>
    <dgm:cxn modelId="{94E5138A-C98C-4386-8F8F-2D8AD589C30A}" type="presParOf" srcId="{319A8E4D-CFD6-4ADD-B6C4-50AD534495F0}" destId="{B58C1CA8-7EE7-4930-9338-0F961EC2D06C}" srcOrd="0" destOrd="0" presId="urn:microsoft.com/office/officeart/2009/3/layout/StepUpProcess"/>
    <dgm:cxn modelId="{044F58EB-8F7B-40B8-9A48-0CB7A4F99FA6}" type="presParOf" srcId="{B58C1CA8-7EE7-4930-9338-0F961EC2D06C}" destId="{BAFA584D-5EE1-49C3-893D-EC8D052101BD}" srcOrd="0" destOrd="0" presId="urn:microsoft.com/office/officeart/2009/3/layout/StepUpProcess"/>
    <dgm:cxn modelId="{6D003675-6662-4CFF-A41E-92E9BFA6F4A8}" type="presParOf" srcId="{B58C1CA8-7EE7-4930-9338-0F961EC2D06C}" destId="{A5368B24-079D-449C-A7E1-101DCE6654CF}" srcOrd="1" destOrd="0" presId="urn:microsoft.com/office/officeart/2009/3/layout/StepUpProcess"/>
    <dgm:cxn modelId="{CA9219F6-EED3-43B7-9291-5B7891F5E6D1}" type="presParOf" srcId="{B58C1CA8-7EE7-4930-9338-0F961EC2D06C}" destId="{5066B64E-9DE2-4608-BAED-E7035408A6C0}" srcOrd="2" destOrd="0" presId="urn:microsoft.com/office/officeart/2009/3/layout/StepUpProcess"/>
    <dgm:cxn modelId="{FF00988D-5B38-4656-8E8A-3D80DFF8572C}" type="presParOf" srcId="{319A8E4D-CFD6-4ADD-B6C4-50AD534495F0}" destId="{D391EA67-F953-4B22-8549-BAA90F3FC36E}" srcOrd="1" destOrd="0" presId="urn:microsoft.com/office/officeart/2009/3/layout/StepUpProcess"/>
    <dgm:cxn modelId="{CF873B67-E3EF-4CBF-8687-E014C100C6EA}" type="presParOf" srcId="{D391EA67-F953-4B22-8549-BAA90F3FC36E}" destId="{505878BD-C0A7-4888-B7DB-DB25DC9334B7}" srcOrd="0" destOrd="0" presId="urn:microsoft.com/office/officeart/2009/3/layout/StepUpProcess"/>
    <dgm:cxn modelId="{E553A377-D124-48EE-A630-FD13F4662C53}" type="presParOf" srcId="{319A8E4D-CFD6-4ADD-B6C4-50AD534495F0}" destId="{D02A8D03-E694-47D1-AC7C-CCF04C70E96C}" srcOrd="2" destOrd="0" presId="urn:microsoft.com/office/officeart/2009/3/layout/StepUpProcess"/>
    <dgm:cxn modelId="{F4AF59E2-83D6-4309-A9C3-AE883F48B53E}" type="presParOf" srcId="{D02A8D03-E694-47D1-AC7C-CCF04C70E96C}" destId="{F05890B0-970E-4F60-8963-14BC1FA9EA20}" srcOrd="0" destOrd="0" presId="urn:microsoft.com/office/officeart/2009/3/layout/StepUpProcess"/>
    <dgm:cxn modelId="{2D4B1507-C3EF-42DE-8E30-427B3CD2A484}" type="presParOf" srcId="{D02A8D03-E694-47D1-AC7C-CCF04C70E96C}" destId="{BCFB13CC-E620-43E7-81A6-6069D3950BA6}" srcOrd="1" destOrd="0" presId="urn:microsoft.com/office/officeart/2009/3/layout/StepUpProcess"/>
    <dgm:cxn modelId="{7F6643DC-2156-410C-ADB6-430D85D8E0E0}" type="presParOf" srcId="{D02A8D03-E694-47D1-AC7C-CCF04C70E96C}" destId="{501DEA8C-B970-4E1A-BE56-ED1357A8B863}" srcOrd="2" destOrd="0" presId="urn:microsoft.com/office/officeart/2009/3/layout/StepUpProcess"/>
    <dgm:cxn modelId="{8D4C1A92-2BB1-4961-BA66-D23C007C4FED}" type="presParOf" srcId="{319A8E4D-CFD6-4ADD-B6C4-50AD534495F0}" destId="{44CC6711-FA4A-46AB-A415-FE5A6B6E814F}" srcOrd="3" destOrd="0" presId="urn:microsoft.com/office/officeart/2009/3/layout/StepUpProcess"/>
    <dgm:cxn modelId="{AA052647-227C-441D-99B1-E48E189C61C9}" type="presParOf" srcId="{44CC6711-FA4A-46AB-A415-FE5A6B6E814F}" destId="{BAED5EE0-7DC2-498B-AA01-E2537F0B98B4}" srcOrd="0" destOrd="0" presId="urn:microsoft.com/office/officeart/2009/3/layout/StepUpProcess"/>
    <dgm:cxn modelId="{E6593B83-0A3D-41BF-9373-ADBCEA5B1E4D}" type="presParOf" srcId="{319A8E4D-CFD6-4ADD-B6C4-50AD534495F0}" destId="{DFB23A43-6D9A-4FAE-94EC-45D0035AD406}" srcOrd="4" destOrd="0" presId="urn:microsoft.com/office/officeart/2009/3/layout/StepUpProcess"/>
    <dgm:cxn modelId="{987E8E2D-3220-461E-B67C-29AB7031C5D2}" type="presParOf" srcId="{DFB23A43-6D9A-4FAE-94EC-45D0035AD406}" destId="{7C6C4031-330C-47F6-8BFF-A396602FFCEF}" srcOrd="0" destOrd="0" presId="urn:microsoft.com/office/officeart/2009/3/layout/StepUpProcess"/>
    <dgm:cxn modelId="{F296CEBC-9C65-4B41-A1D4-B150F2746498}" type="presParOf" srcId="{DFB23A43-6D9A-4FAE-94EC-45D0035AD406}" destId="{7FC374A1-B3F4-464A-97DE-A556B0489ACE}" srcOrd="1" destOrd="0" presId="urn:microsoft.com/office/officeart/2009/3/layout/StepUpProcess"/>
    <dgm:cxn modelId="{8ECC4FEF-8D64-412F-B11C-7BFAE4DAF748}" type="presParOf" srcId="{DFB23A43-6D9A-4FAE-94EC-45D0035AD406}" destId="{45D1F7EF-830A-4B2B-9AE4-2A73977B9F01}" srcOrd="2" destOrd="0" presId="urn:microsoft.com/office/officeart/2009/3/layout/StepUpProcess"/>
    <dgm:cxn modelId="{4F0E4DB2-7813-4656-8EB0-0D69C3E1A466}" type="presParOf" srcId="{319A8E4D-CFD6-4ADD-B6C4-50AD534495F0}" destId="{3B5DD036-BF1F-4624-A169-9D785F4049FA}" srcOrd="5" destOrd="0" presId="urn:microsoft.com/office/officeart/2009/3/layout/StepUpProcess"/>
    <dgm:cxn modelId="{564D0F2A-0D81-4775-AADA-08797F413A43}" type="presParOf" srcId="{3B5DD036-BF1F-4624-A169-9D785F4049FA}" destId="{0FD6DC44-64BC-45DE-BE36-92A57D9F8B62}" srcOrd="0" destOrd="0" presId="urn:microsoft.com/office/officeart/2009/3/layout/StepUpProcess"/>
    <dgm:cxn modelId="{1CFCD914-86C3-4D5E-A1E7-CA305279536C}" type="presParOf" srcId="{319A8E4D-CFD6-4ADD-B6C4-50AD534495F0}" destId="{077B4C20-0FB8-496F-81DC-7C98C28D2B60}" srcOrd="6" destOrd="0" presId="urn:microsoft.com/office/officeart/2009/3/layout/StepUpProcess"/>
    <dgm:cxn modelId="{3ACA0585-A42B-41F8-9B54-1AB55BFA7F84}" type="presParOf" srcId="{077B4C20-0FB8-496F-81DC-7C98C28D2B60}" destId="{34B39A5F-9D99-4BD8-A4C6-E770EDA4D322}" srcOrd="0" destOrd="0" presId="urn:microsoft.com/office/officeart/2009/3/layout/StepUpProcess"/>
    <dgm:cxn modelId="{E3D76990-AACF-485A-BC04-1D82991C9506}" type="presParOf" srcId="{077B4C20-0FB8-496F-81DC-7C98C28D2B60}" destId="{EB1B2014-D628-4896-8715-C397F296F168}" srcOrd="1" destOrd="0" presId="urn:microsoft.com/office/officeart/2009/3/layout/StepUpProcess"/>
    <dgm:cxn modelId="{4A9C894E-EF7A-4FF4-9AFA-18A2FEA340F8}" type="presParOf" srcId="{077B4C20-0FB8-496F-81DC-7C98C28D2B60}" destId="{0ED3C17C-E50F-4729-BF70-9C7C9331CDF4}" srcOrd="2" destOrd="0" presId="urn:microsoft.com/office/officeart/2009/3/layout/StepUpProcess"/>
    <dgm:cxn modelId="{2BCBEACC-C072-416A-A554-F7B360EB5041}" type="presParOf" srcId="{319A8E4D-CFD6-4ADD-B6C4-50AD534495F0}" destId="{DAAAA4E3-EB37-4D58-AE70-E2FBD9F41712}" srcOrd="7" destOrd="0" presId="urn:microsoft.com/office/officeart/2009/3/layout/StepUpProcess"/>
    <dgm:cxn modelId="{D345BBCA-755B-41C0-862D-49E3DC5F4071}" type="presParOf" srcId="{DAAAA4E3-EB37-4D58-AE70-E2FBD9F41712}" destId="{217E4C7E-3BD6-4194-9833-EDA39F51F1FF}" srcOrd="0" destOrd="0" presId="urn:microsoft.com/office/officeart/2009/3/layout/StepUpProcess"/>
    <dgm:cxn modelId="{AF48C242-7C48-44DF-BA74-86904A295797}" type="presParOf" srcId="{319A8E4D-CFD6-4ADD-B6C4-50AD534495F0}" destId="{8FFEA9D7-67B6-40A9-9B2C-69F059FD67AA}" srcOrd="8" destOrd="0" presId="urn:microsoft.com/office/officeart/2009/3/layout/StepUpProcess"/>
    <dgm:cxn modelId="{618318D6-986A-429A-BD22-75A2AABDDD3D}" type="presParOf" srcId="{8FFEA9D7-67B6-40A9-9B2C-69F059FD67AA}" destId="{37A16E6D-C037-4E0A-A2B1-2C218B50E9AD}" srcOrd="0" destOrd="0" presId="urn:microsoft.com/office/officeart/2009/3/layout/StepUpProcess"/>
    <dgm:cxn modelId="{C4B23280-0848-4EBD-A969-7DA87E7F9767}" type="presParOf" srcId="{8FFEA9D7-67B6-40A9-9B2C-69F059FD67AA}" destId="{310BF46D-2473-4AC9-9D5D-4003A677441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584D-5EE1-49C3-893D-EC8D052101BD}">
      <dsp:nvSpPr>
        <dsp:cNvPr id="0" name=""/>
        <dsp:cNvSpPr/>
      </dsp:nvSpPr>
      <dsp:spPr>
        <a:xfrm rot="5400000">
          <a:off x="429286" y="2133216"/>
          <a:ext cx="1269725" cy="2112794"/>
        </a:xfrm>
        <a:prstGeom prst="corner">
          <a:avLst>
            <a:gd name="adj1" fmla="val 16120"/>
            <a:gd name="adj2" fmla="val 16110"/>
          </a:avLst>
        </a:prstGeom>
        <a:solidFill>
          <a:srgbClr val="7F7F7F"/>
        </a:solidFill>
        <a:ln w="12700" cap="flat" cmpd="sng" algn="ctr">
          <a:solidFill>
            <a:srgbClr val="7F7F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68B24-079D-449C-A7E1-101DCE6654CF}">
      <dsp:nvSpPr>
        <dsp:cNvPr id="0" name=""/>
        <dsp:cNvSpPr/>
      </dsp:nvSpPr>
      <dsp:spPr>
        <a:xfrm>
          <a:off x="217337" y="2764487"/>
          <a:ext cx="1907442" cy="1671985"/>
        </a:xfrm>
        <a:prstGeom prst="rect">
          <a:avLst/>
        </a:prstGeom>
        <a:solidFill>
          <a:schemeClr val="bg1"/>
        </a:solidFill>
        <a:ln w="12700">
          <a:solidFill>
            <a:srgbClr val="7F7F7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Рабочие тетради к УМК по различным предметам</a:t>
          </a:r>
        </a:p>
      </dsp:txBody>
      <dsp:txXfrm>
        <a:off x="217337" y="2764487"/>
        <a:ext cx="1907442" cy="1671985"/>
      </dsp:txXfrm>
    </dsp:sp>
    <dsp:sp modelId="{5066B64E-9DE2-4608-BAED-E7035408A6C0}">
      <dsp:nvSpPr>
        <dsp:cNvPr id="0" name=""/>
        <dsp:cNvSpPr/>
      </dsp:nvSpPr>
      <dsp:spPr>
        <a:xfrm>
          <a:off x="1764885" y="1977670"/>
          <a:ext cx="359894" cy="359894"/>
        </a:xfrm>
        <a:prstGeom prst="triangle">
          <a:avLst>
            <a:gd name="adj" fmla="val 1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890B0-970E-4F60-8963-14BC1FA9EA20}">
      <dsp:nvSpPr>
        <dsp:cNvPr id="0" name=""/>
        <dsp:cNvSpPr/>
      </dsp:nvSpPr>
      <dsp:spPr>
        <a:xfrm rot="5400000">
          <a:off x="2764369" y="1555398"/>
          <a:ext cx="1269725" cy="2112794"/>
        </a:xfrm>
        <a:prstGeom prst="corner">
          <a:avLst>
            <a:gd name="adj1" fmla="val 16120"/>
            <a:gd name="adj2" fmla="val 16110"/>
          </a:avLst>
        </a:prstGeom>
        <a:solidFill>
          <a:srgbClr val="7F7F7F"/>
        </a:solidFill>
        <a:ln w="12700" cap="flat" cmpd="sng" algn="ctr">
          <a:solidFill>
            <a:srgbClr val="7F7F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B13CC-E620-43E7-81A6-6069D3950BA6}">
      <dsp:nvSpPr>
        <dsp:cNvPr id="0" name=""/>
        <dsp:cNvSpPr/>
      </dsp:nvSpPr>
      <dsp:spPr>
        <a:xfrm>
          <a:off x="2552420" y="2186668"/>
          <a:ext cx="1907442" cy="1671985"/>
        </a:xfrm>
        <a:prstGeom prst="rect">
          <a:avLst/>
        </a:prstGeom>
        <a:solidFill>
          <a:schemeClr val="bg1"/>
        </a:solidFill>
        <a:ln w="12700">
          <a:solidFill>
            <a:srgbClr val="7F7F7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Тематические тесты и практикумы</a:t>
          </a:r>
        </a:p>
      </dsp:txBody>
      <dsp:txXfrm>
        <a:off x="2552420" y="2186668"/>
        <a:ext cx="1907442" cy="1671985"/>
      </dsp:txXfrm>
    </dsp:sp>
    <dsp:sp modelId="{501DEA8C-B970-4E1A-BE56-ED1357A8B863}">
      <dsp:nvSpPr>
        <dsp:cNvPr id="0" name=""/>
        <dsp:cNvSpPr/>
      </dsp:nvSpPr>
      <dsp:spPr>
        <a:xfrm>
          <a:off x="4099968" y="1399852"/>
          <a:ext cx="359894" cy="359894"/>
        </a:xfrm>
        <a:prstGeom prst="triangle">
          <a:avLst>
            <a:gd name="adj" fmla="val 100000"/>
          </a:avLst>
        </a:prstGeom>
        <a:solidFill>
          <a:srgbClr val="FF2E6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C4031-330C-47F6-8BFF-A396602FFCEF}">
      <dsp:nvSpPr>
        <dsp:cNvPr id="0" name=""/>
        <dsp:cNvSpPr/>
      </dsp:nvSpPr>
      <dsp:spPr>
        <a:xfrm rot="5400000">
          <a:off x="5099451" y="977579"/>
          <a:ext cx="1269725" cy="2112794"/>
        </a:xfrm>
        <a:prstGeom prst="corner">
          <a:avLst>
            <a:gd name="adj1" fmla="val 16120"/>
            <a:gd name="adj2" fmla="val 16110"/>
          </a:avLst>
        </a:prstGeom>
        <a:solidFill>
          <a:srgbClr val="7F7F7F"/>
        </a:solidFill>
        <a:ln w="12700" cap="flat" cmpd="sng" algn="ctr">
          <a:solidFill>
            <a:srgbClr val="7F7F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374A1-B3F4-464A-97DE-A556B0489ACE}">
      <dsp:nvSpPr>
        <dsp:cNvPr id="0" name=""/>
        <dsp:cNvSpPr/>
      </dsp:nvSpPr>
      <dsp:spPr>
        <a:xfrm>
          <a:off x="4887502" y="1608850"/>
          <a:ext cx="1907442" cy="1671985"/>
        </a:xfrm>
        <a:prstGeom prst="rect">
          <a:avLst/>
        </a:prstGeom>
        <a:solidFill>
          <a:schemeClr val="bg1"/>
        </a:solidFill>
        <a:ln w="12700">
          <a:solidFill>
            <a:srgbClr val="7F7F7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Тренировочные и проверочные работы, а также подготовка к ним</a:t>
          </a:r>
        </a:p>
      </dsp:txBody>
      <dsp:txXfrm>
        <a:off x="4887502" y="1608850"/>
        <a:ext cx="1907442" cy="1671985"/>
      </dsp:txXfrm>
    </dsp:sp>
    <dsp:sp modelId="{45D1F7EF-830A-4B2B-9AE4-2A73977B9F01}">
      <dsp:nvSpPr>
        <dsp:cNvPr id="0" name=""/>
        <dsp:cNvSpPr/>
      </dsp:nvSpPr>
      <dsp:spPr>
        <a:xfrm>
          <a:off x="6435050" y="822033"/>
          <a:ext cx="359894" cy="359894"/>
        </a:xfrm>
        <a:prstGeom prst="triangle">
          <a:avLst>
            <a:gd name="adj" fmla="val 100000"/>
          </a:avLst>
        </a:prstGeom>
        <a:solidFill>
          <a:srgbClr val="252A3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39A5F-9D99-4BD8-A4C6-E770EDA4D322}">
      <dsp:nvSpPr>
        <dsp:cNvPr id="0" name=""/>
        <dsp:cNvSpPr/>
      </dsp:nvSpPr>
      <dsp:spPr>
        <a:xfrm rot="5400000">
          <a:off x="7434533" y="399761"/>
          <a:ext cx="1269725" cy="2112794"/>
        </a:xfrm>
        <a:prstGeom prst="corner">
          <a:avLst>
            <a:gd name="adj1" fmla="val 16120"/>
            <a:gd name="adj2" fmla="val 16110"/>
          </a:avLst>
        </a:prstGeom>
        <a:solidFill>
          <a:srgbClr val="7F7F7F"/>
        </a:solidFill>
        <a:ln w="12700" cap="flat" cmpd="sng" algn="ctr">
          <a:solidFill>
            <a:srgbClr val="7F7F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B2014-D628-4896-8715-C397F296F168}">
      <dsp:nvSpPr>
        <dsp:cNvPr id="0" name=""/>
        <dsp:cNvSpPr/>
      </dsp:nvSpPr>
      <dsp:spPr>
        <a:xfrm>
          <a:off x="7222584" y="1031031"/>
          <a:ext cx="1907442" cy="1671985"/>
        </a:xfrm>
        <a:prstGeom prst="rect">
          <a:avLst/>
        </a:prstGeom>
        <a:solidFill>
          <a:schemeClr val="bg1"/>
        </a:solidFill>
        <a:ln w="12700">
          <a:solidFill>
            <a:srgbClr val="7F7F7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Дидактические материалы, самостоятельные и контрольные работы</a:t>
          </a:r>
        </a:p>
      </dsp:txBody>
      <dsp:txXfrm>
        <a:off x="7222584" y="1031031"/>
        <a:ext cx="1907442" cy="1671985"/>
      </dsp:txXfrm>
    </dsp:sp>
    <dsp:sp modelId="{0ED3C17C-E50F-4729-BF70-9C7C9331CDF4}">
      <dsp:nvSpPr>
        <dsp:cNvPr id="0" name=""/>
        <dsp:cNvSpPr/>
      </dsp:nvSpPr>
      <dsp:spPr>
        <a:xfrm>
          <a:off x="8770132" y="244215"/>
          <a:ext cx="359894" cy="359894"/>
        </a:xfrm>
        <a:prstGeom prst="triangle">
          <a:avLst>
            <a:gd name="adj" fmla="val 100000"/>
          </a:avLst>
        </a:prstGeom>
        <a:solidFill>
          <a:srgbClr val="08D9D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16E6D-C037-4E0A-A2B1-2C218B50E9AD}">
      <dsp:nvSpPr>
        <dsp:cNvPr id="0" name=""/>
        <dsp:cNvSpPr/>
      </dsp:nvSpPr>
      <dsp:spPr>
        <a:xfrm rot="5400000">
          <a:off x="9769615" y="-178056"/>
          <a:ext cx="1269725" cy="2112794"/>
        </a:xfrm>
        <a:prstGeom prst="corner">
          <a:avLst>
            <a:gd name="adj1" fmla="val 16120"/>
            <a:gd name="adj2" fmla="val 16110"/>
          </a:avLst>
        </a:prstGeom>
        <a:solidFill>
          <a:srgbClr val="7F7F7F"/>
        </a:solidFill>
        <a:ln w="12700" cap="flat" cmpd="sng" algn="ctr">
          <a:solidFill>
            <a:srgbClr val="7F7F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F46D-2473-4AC9-9D5D-4003A6774410}">
      <dsp:nvSpPr>
        <dsp:cNvPr id="0" name=""/>
        <dsp:cNvSpPr/>
      </dsp:nvSpPr>
      <dsp:spPr>
        <a:xfrm>
          <a:off x="9557667" y="453213"/>
          <a:ext cx="1907442" cy="1671985"/>
        </a:xfrm>
        <a:prstGeom prst="rect">
          <a:avLst/>
        </a:prstGeom>
        <a:solidFill>
          <a:schemeClr val="bg1"/>
        </a:solidFill>
        <a:ln w="12700">
          <a:solidFill>
            <a:srgbClr val="7F7F7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rPr>
            <a:t>Трудные задания ОГЭ и ЕГЭ</a:t>
          </a:r>
        </a:p>
      </dsp:txBody>
      <dsp:txXfrm>
        <a:off x="9557667" y="453213"/>
        <a:ext cx="1907442" cy="16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293E31E-3B1F-4475-BCAF-6EC565504F72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1B0782A-C0C8-4869-9EB0-1F34E37F6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1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0BFEABB-07FA-43F8-AF11-7078B0A8A79D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460F3EC-C3EE-48C3-A235-B08881E8DA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0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FF65F-6B5C-4621-BEA3-A0F40410B3C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2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tel.club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prosv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vopros@prosv.ru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5259600" y="1190242"/>
            <a:ext cx="6343779" cy="1325563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252A34"/>
                </a:solidFill>
                <a:latin typeface="Arial Black" panose="020B0A040201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0" hasCustomPrompt="1"/>
          </p:nvPr>
        </p:nvSpPr>
        <p:spPr>
          <a:xfrm>
            <a:off x="5259600" y="2937005"/>
            <a:ext cx="6343779" cy="987425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252A34"/>
                </a:solidFill>
                <a:latin typeface="Arial Black" panose="020B0A040201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Текст 24"/>
          <p:cNvSpPr>
            <a:spLocks noGrp="1"/>
          </p:cNvSpPr>
          <p:nvPr>
            <p:ph type="body" sz="quarter" idx="11" hasCustomPrompt="1"/>
          </p:nvPr>
        </p:nvSpPr>
        <p:spPr>
          <a:xfrm>
            <a:off x="5259600" y="4374396"/>
            <a:ext cx="6343779" cy="987425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Автор и регалии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F2FC257-7B33-4CEA-B0EE-0FC86D17F3EF}"/>
              </a:ext>
            </a:extLst>
          </p:cNvPr>
          <p:cNvSpPr/>
          <p:nvPr userDrawn="1"/>
        </p:nvSpPr>
        <p:spPr>
          <a:xfrm>
            <a:off x="369611" y="5994213"/>
            <a:ext cx="345867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Сайт ГК «Просвещение» </a:t>
            </a:r>
            <a:r>
              <a:rPr lang="en-US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2"/>
              </a:rPr>
              <a:t>https://prosv.ru/</a:t>
            </a: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Просвещение. Поддержка </a:t>
            </a:r>
            <a:r>
              <a:rPr lang="en-US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3"/>
              </a:rPr>
              <a:t>https://uchitel.club/</a:t>
            </a: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© АО «Издательство «Просвещение», 2023</a:t>
            </a: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004A56D-6400-4D97-A75B-08D76DAF8E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49" y="476249"/>
            <a:ext cx="1839191" cy="65774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11" y="1190242"/>
            <a:ext cx="4680052" cy="468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D3A61-DA7E-A6D1-649F-742C7F3F5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B145A9-0A0B-1435-CA09-060690723E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13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6A6566-1A48-C105-8071-8636E33B4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63841" r="79396" b="723"/>
          <a:stretch/>
        </p:blipFill>
        <p:spPr>
          <a:xfrm>
            <a:off x="0" y="4371975"/>
            <a:ext cx="2459038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solidFill>
          <a:srgbClr val="284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FCB31-1594-71FA-00F3-B343129F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AB272-E44E-D283-5409-800724681D63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CADCFE0E-ADAB-08A4-0DE1-151EEF9FA4CC}"/>
              </a:ext>
            </a:extLst>
          </p:cNvPr>
          <p:cNvSpPr txBox="1">
            <a:spLocks/>
          </p:cNvSpPr>
          <p:nvPr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Рисунок 9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83C3F96-44B6-9378-355F-F96EBB399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" t="1520" r="618" b="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FCB31-1594-71FA-00F3-B343129F44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1425" y="6126163"/>
            <a:ext cx="16303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AB272-E44E-D283-5409-800724681D63}"/>
              </a:ext>
            </a:extLst>
          </p:cNvPr>
          <p:cNvSpPr txBox="1"/>
          <p:nvPr userDrawn="1"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© АО «Издательство «Просвещение», 20</a:t>
            </a:r>
            <a:r>
              <a:rPr lang="en-US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Calibri"/>
              </a:rPr>
              <a:t>2</a:t>
            </a:r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CADCFE0E-ADAB-08A4-0DE1-151EEF9FA4CC}"/>
              </a:ext>
            </a:extLst>
          </p:cNvPr>
          <p:cNvSpPr txBox="1">
            <a:spLocks/>
          </p:cNvSpPr>
          <p:nvPr userDrawn="1"/>
        </p:nvSpPr>
        <p:spPr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4D553401-FACE-5145-91D4-367C9A7B6772}" type="slidenum">
              <a:rPr lang="ru-RU" sz="1400" b="1" smtClean="0">
                <a:solidFill>
                  <a:schemeClr val="bg1"/>
                </a:solidFill>
                <a:latin typeface="+mn-lt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Рисунок 10" descr="Изображение выглядит как текст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83C3F96-44B6-9378-355F-F96EBB399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" t="1520" r="618" b="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9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16E961-8725-2E4B-8281-ADF7EC184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51" y="619227"/>
            <a:ext cx="1598849" cy="5717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99" y="365125"/>
            <a:ext cx="9874352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 baseline="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EFE277-878E-8141-B5F1-F87C8524B0FF}"/>
              </a:ext>
            </a:extLst>
          </p:cNvPr>
          <p:cNvSpPr/>
          <p:nvPr userDrawn="1"/>
        </p:nvSpPr>
        <p:spPr>
          <a:xfrm>
            <a:off x="360000" y="6516229"/>
            <a:ext cx="313082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© АО «Издательство «Просвещение», 2023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2"/>
          </p:nvPr>
        </p:nvSpPr>
        <p:spPr>
          <a:xfrm>
            <a:off x="360362" y="1579563"/>
            <a:ext cx="11472838" cy="4680000"/>
          </a:xfrm>
        </p:spPr>
        <p:txBody>
          <a:bodyPr/>
          <a:lstStyle>
            <a:lvl1pPr>
              <a:defRPr sz="18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2pPr>
            <a:lvl3pPr>
              <a:defRPr sz="15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2465AA-71E7-9E4F-3AC9-93BC5A15D8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456DE-BC87-77D0-9732-C79E4965E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sp>
        <p:nvSpPr>
          <p:cNvPr id="6" name="Текст 1">
            <a:extLst>
              <a:ext uri="{FF2B5EF4-FFF2-40B4-BE49-F238E27FC236}">
                <a16:creationId xmlns:a16="http://schemas.microsoft.com/office/drawing/2014/main" id="{33B5A279-6744-0FD3-9328-6E034AED38F6}"/>
              </a:ext>
            </a:extLst>
          </p:cNvPr>
          <p:cNvSpPr txBox="1">
            <a:spLocks/>
          </p:cNvSpPr>
          <p:nvPr userDrawn="1"/>
        </p:nvSpPr>
        <p:spPr>
          <a:xfrm>
            <a:off x="11601812" y="145687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5E693BC3-FA09-7141-A0E8-7BF7E26C7440}" type="slidenum">
              <a:rPr lang="ru-RU" sz="1400" b="1" smtClean="0">
                <a:solidFill>
                  <a:srgbClr val="233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9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360000" y="1579563"/>
            <a:ext cx="11473200" cy="4680000"/>
          </a:xfrm>
        </p:spPr>
        <p:txBody>
          <a:bodyPr/>
          <a:lstStyle>
            <a:lvl1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16E961-8725-2E4B-8281-ADF7EC184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51" y="619227"/>
            <a:ext cx="1598849" cy="5717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99" y="365125"/>
            <a:ext cx="9874351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 baseline="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EFE277-878E-8141-B5F1-F87C8524B0FF}"/>
              </a:ext>
            </a:extLst>
          </p:cNvPr>
          <p:cNvSpPr/>
          <p:nvPr userDrawn="1"/>
        </p:nvSpPr>
        <p:spPr>
          <a:xfrm>
            <a:off x="360000" y="6516229"/>
            <a:ext cx="313082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© АО «Издательство «Просвещение», 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D6615-8B99-FA11-398A-A38F9C2EC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94F467-62C0-1C71-7DE2-8BEE90B8B8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sp>
        <p:nvSpPr>
          <p:cNvPr id="7" name="Текст 1">
            <a:extLst>
              <a:ext uri="{FF2B5EF4-FFF2-40B4-BE49-F238E27FC236}">
                <a16:creationId xmlns:a16="http://schemas.microsoft.com/office/drawing/2014/main" id="{EF2DF8BD-C256-AC08-7399-8F0A06B49339}"/>
              </a:ext>
            </a:extLst>
          </p:cNvPr>
          <p:cNvSpPr txBox="1">
            <a:spLocks/>
          </p:cNvSpPr>
          <p:nvPr userDrawn="1"/>
        </p:nvSpPr>
        <p:spPr>
          <a:xfrm>
            <a:off x="11601812" y="145687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5E693BC3-FA09-7141-A0E8-7BF7E26C7440}" type="slidenum">
              <a:rPr lang="ru-RU" sz="1400" b="1" smtClean="0">
                <a:solidFill>
                  <a:srgbClr val="233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16E961-8725-2E4B-8281-ADF7EC184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51" y="619227"/>
            <a:ext cx="1598849" cy="5717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99" y="365125"/>
            <a:ext cx="9874351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 baseline="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EFE277-878E-8141-B5F1-F87C8524B0FF}"/>
              </a:ext>
            </a:extLst>
          </p:cNvPr>
          <p:cNvSpPr/>
          <p:nvPr userDrawn="1"/>
        </p:nvSpPr>
        <p:spPr>
          <a:xfrm>
            <a:off x="360000" y="6516229"/>
            <a:ext cx="313082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© АО «Издательство «Просвещение», 2023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6433200" y="1579563"/>
            <a:ext cx="5400000" cy="4680000"/>
          </a:xfrm>
        </p:spPr>
        <p:txBody>
          <a:bodyPr/>
          <a:lstStyle>
            <a:lvl1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360000" y="1579563"/>
            <a:ext cx="5400000" cy="4680000"/>
          </a:xfrm>
        </p:spPr>
        <p:txBody>
          <a:bodyPr/>
          <a:lstStyle>
            <a:lvl1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2D31D-94E1-1D5C-6A4D-E30F1C1140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1AB658-435F-A530-4BC6-3DBE067652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  <p:sp>
        <p:nvSpPr>
          <p:cNvPr id="6" name="Текст 1">
            <a:extLst>
              <a:ext uri="{FF2B5EF4-FFF2-40B4-BE49-F238E27FC236}">
                <a16:creationId xmlns:a16="http://schemas.microsoft.com/office/drawing/2014/main" id="{D06A8D06-DD4B-EF1F-93F4-658EEAF5988D}"/>
              </a:ext>
            </a:extLst>
          </p:cNvPr>
          <p:cNvSpPr txBox="1">
            <a:spLocks/>
          </p:cNvSpPr>
          <p:nvPr userDrawn="1"/>
        </p:nvSpPr>
        <p:spPr>
          <a:xfrm>
            <a:off x="11601812" y="145687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5E693BC3-FA09-7141-A0E8-7BF7E26C7440}" type="slidenum">
              <a:rPr lang="ru-RU" sz="1400" b="1" smtClean="0">
                <a:solidFill>
                  <a:srgbClr val="233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348">
                <a:defRPr/>
              </a:pPr>
              <a:t>‹#›</a:t>
            </a:fld>
            <a:endParaRPr lang="ru-RU" sz="1400" b="1" dirty="0">
              <a:solidFill>
                <a:srgbClr val="233C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7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/>
          <p:nvPr userDrawn="1"/>
        </p:nvSpPr>
        <p:spPr bwMode="auto">
          <a:xfrm>
            <a:off x="486914" y="4760591"/>
            <a:ext cx="98994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1200" cap="none" spc="-4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Группа компаний «Просвещение»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52A34"/>
              </a:solidFill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-4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Адрес: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127473, г. Москва,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52A34"/>
              </a:solidFill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ул.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Краснопролетарская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, д. 16, стр. 3, подъезд 8, 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бизнес-центр «Новослободский»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-4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Горячая линия: 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  <a:hlinkClick r:id="rId2" tooltip="mailto:vopros@prosv.ru"/>
              </a:rPr>
              <a:t>vopros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  <a:hlinkClick r:id="rId2" tooltip="mailto:vopros@prosv.ru"/>
              </a:rPr>
              <a:t>@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  <a:hlinkClick r:id="rId2" tooltip="mailto:vopros@prosv.ru"/>
              </a:rPr>
              <a:t>prosv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  <a:hlinkClick r:id="rId2" tooltip="mailto:vopros@prosv.ru"/>
              </a:rPr>
              <a:t>.</a:t>
            </a:r>
            <a:r>
              <a:rPr kumimoji="0" lang="en-US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  <a:hlinkClick r:id="rId2" tooltip="mailto:vopros@prosv.ru"/>
              </a:rPr>
              <a:t>ru</a:t>
            </a:r>
            <a:endParaRPr kumimoji="0" lang="ru-RU" sz="1400" b="0" i="0" u="none" strike="noStrike" kern="1200" cap="none" spc="-40" normalizeH="0" baseline="0" noProof="0" dirty="0">
              <a:ln>
                <a:noFill/>
              </a:ln>
              <a:solidFill>
                <a:srgbClr val="252A34"/>
              </a:solidFill>
              <a:effectLst/>
              <a:uLnTx/>
              <a:uFillTx/>
              <a:latin typeface="Arial" panose="020B0604020202020204" pitchFamily="34" charset="0"/>
              <a:ea typeface="Roboto Condensed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486914" y="3108325"/>
            <a:ext cx="11370123" cy="131202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Автор, регалии, контактные данные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16E961-8725-2E4B-8281-ADF7EC184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4" y="619227"/>
            <a:ext cx="1598849" cy="5717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A6CD09-CDC6-688A-0BB8-CB7D72B165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19" y="5951878"/>
            <a:ext cx="958671" cy="504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9CE07C-B360-406A-27C3-9D6EE7FC5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7" y="5951878"/>
            <a:ext cx="108322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7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024" y="0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0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8811E-E83D-6A72-B837-776B25F25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>
            <a:off x="8201994" y="997527"/>
            <a:ext cx="3990975" cy="3968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50B01-1F76-2571-C551-92FEBB98B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6" t="1522" r="488" b="41908"/>
          <a:stretch/>
        </p:blipFill>
        <p:spPr>
          <a:xfrm rot="10800000">
            <a:off x="0" y="997527"/>
            <a:ext cx="399097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3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179023" y="64259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2F22C03C-6D17-4783-A549-9F317AE3CC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7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9" r:id="rId3"/>
    <p:sldLayoutId id="2147483668" r:id="rId4"/>
    <p:sldLayoutId id="2147483661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0A80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rgbClr val="000A80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000A80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rgbClr val="000A80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rgbClr val="000A80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rgbClr val="000A80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hyperlink" Target="http://hw.lecta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23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hw.lecta.ru/application" TargetMode="External"/><Relationship Id="rId7" Type="http://schemas.openxmlformats.org/officeDocument/2006/relationships/hyperlink" Target="https://shop.prosv.ru/cifrovye-servisy352#/" TargetMode="External"/><Relationship Id="rId2" Type="http://schemas.openxmlformats.org/officeDocument/2006/relationships/hyperlink" Target="mailto:OEAntonova@prosv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://www.academy.prosv.ru/" TargetMode="External"/><Relationship Id="rId4" Type="http://schemas.openxmlformats.org/officeDocument/2006/relationships/hyperlink" Target="mailto:OSuvorova@prosv.r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w.lecta.ru/application" TargetMode="External"/><Relationship Id="rId7" Type="http://schemas.openxmlformats.org/officeDocument/2006/relationships/image" Target="../media/image74.png"/><Relationship Id="rId2" Type="http://schemas.openxmlformats.org/officeDocument/2006/relationships/hyperlink" Target="mailto:EZaikin@prosv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cta.ru/catalog/search/rabochie-tetradi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59600" y="1686925"/>
            <a:ext cx="6343779" cy="2268638"/>
          </a:xfrm>
        </p:spPr>
        <p:txBody>
          <a:bodyPr anchor="b">
            <a:noAutofit/>
          </a:bodyPr>
          <a:lstStyle/>
          <a:p>
            <a:r>
              <a:rPr lang="ru-RU" sz="5400" dirty="0">
                <a:solidFill>
                  <a:srgbClr val="633178"/>
                </a:solidFill>
                <a:latin typeface="Raleway Black" pitchFamily="2" charset="-52"/>
              </a:rPr>
              <a:t>ЭФФЕКТИВНАЯ</a:t>
            </a:r>
            <a:r>
              <a:rPr lang="ru-RU" sz="4400" dirty="0">
                <a:solidFill>
                  <a:srgbClr val="633178"/>
                </a:solidFill>
                <a:latin typeface="Raleway Black" pitchFamily="2" charset="-52"/>
              </a:rPr>
              <a:t> </a:t>
            </a:r>
            <a:br>
              <a:rPr lang="ru-RU" sz="4400" dirty="0">
                <a:solidFill>
                  <a:srgbClr val="633178"/>
                </a:solidFill>
                <a:latin typeface="Raleway Black" pitchFamily="2" charset="-52"/>
              </a:rPr>
            </a:br>
            <a:r>
              <a:rPr lang="ru-RU" sz="4400" dirty="0">
                <a:solidFill>
                  <a:srgbClr val="633178"/>
                </a:solidFill>
                <a:latin typeface="Raleway Black" pitchFamily="2" charset="-52"/>
              </a:rPr>
              <a:t>ОБРАЗОВАТЕЛЬНАЯ </a:t>
            </a:r>
            <a:r>
              <a:rPr lang="ru-RU" sz="6600" dirty="0">
                <a:solidFill>
                  <a:srgbClr val="633178"/>
                </a:solidFill>
                <a:latin typeface="Raleway Black" pitchFamily="2" charset="-52"/>
              </a:rPr>
              <a:t>СРЕДА</a:t>
            </a:r>
            <a:endParaRPr lang="ru-RU" sz="4400" dirty="0">
              <a:solidFill>
                <a:srgbClr val="633178"/>
              </a:solidFill>
              <a:latin typeface="Raleway Black" pitchFamily="2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259600" y="3955563"/>
            <a:ext cx="6343779" cy="14670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800" cap="small" dirty="0">
                <a:solidFill>
                  <a:srgbClr val="EA3457"/>
                </a:solidFill>
                <a:latin typeface="Raleway Black" pitchFamily="2" charset="-52"/>
              </a:rPr>
              <a:t>СОВРЕМЕННОЙ</a:t>
            </a:r>
            <a:r>
              <a:rPr lang="ru-RU" sz="4400" cap="small" dirty="0">
                <a:solidFill>
                  <a:srgbClr val="EA3457"/>
                </a:solidFill>
                <a:latin typeface="Raleway Black" pitchFamily="2" charset="-52"/>
              </a:rPr>
              <a:t> </a:t>
            </a:r>
            <a:r>
              <a:rPr lang="ru-RU" sz="5400" cap="small" dirty="0">
                <a:solidFill>
                  <a:srgbClr val="EA3457"/>
                </a:solidFill>
                <a:latin typeface="Raleway Black" pitchFamily="2" charset="-52"/>
              </a:rPr>
              <a:t>ШКОЛЫ</a:t>
            </a:r>
            <a:endParaRPr lang="ru-RU" sz="4400" cap="small" dirty="0">
              <a:solidFill>
                <a:srgbClr val="EA3457"/>
              </a:solidFill>
              <a:latin typeface="Raleway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865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DA8CF2-6DC3-14B4-A3DC-C58DDD1FE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78" y="4459563"/>
            <a:ext cx="1800000" cy="1800000"/>
          </a:xfrm>
          <a:prstGeom prst="rect">
            <a:avLst/>
          </a:prstGeom>
        </p:spPr>
      </p:pic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D0B4C4FA-335D-B436-3F5B-F2E3A29F3EF1}"/>
              </a:ext>
            </a:extLst>
          </p:cNvPr>
          <p:cNvSpPr txBox="1">
            <a:spLocks/>
          </p:cNvSpPr>
          <p:nvPr/>
        </p:nvSpPr>
        <p:spPr>
          <a:xfrm>
            <a:off x="360000" y="434400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	ЭЛЕКТРОННАЯ ФОРМА УЧЕБНИКА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12C9FEB-7342-DCF0-8655-4A00111EF4B1}"/>
              </a:ext>
            </a:extLst>
          </p:cNvPr>
          <p:cNvSpPr txBox="1"/>
          <p:nvPr/>
        </p:nvSpPr>
        <p:spPr>
          <a:xfrm>
            <a:off x="5807745" y="1178425"/>
            <a:ext cx="5407028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en-US" sz="1600" b="1" spc="31" dirty="0">
                <a:solidFill>
                  <a:srgbClr val="000A80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1000+ </a:t>
            </a:r>
            <a:r>
              <a:rPr lang="ru-RU" sz="1600" b="1" spc="31" dirty="0">
                <a:solidFill>
                  <a:srgbClr val="000A80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учебников с интерактивными объектами и удобной навигацией.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76CFAC4-C4E9-8E09-D6BF-317FF66C7DEF}"/>
              </a:ext>
            </a:extLst>
          </p:cNvPr>
          <p:cNvSpPr txBox="1"/>
          <p:nvPr/>
        </p:nvSpPr>
        <p:spPr>
          <a:xfrm>
            <a:off x="5807745" y="4970400"/>
            <a:ext cx="591632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70" spc="31" dirty="0">
                <a:solidFill>
                  <a:srgbClr val="000A80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Удобное решение для учителей и учеников, </a:t>
            </a:r>
          </a:p>
          <a:p>
            <a:pPr algn="just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70" spc="31" dirty="0">
                <a:solidFill>
                  <a:srgbClr val="000A80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которое обеспечивает доступ к образовательному контенту в нужное время с помощью компьютеров и планшетов.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815002-54A6-B0AE-F54F-3DF46FA03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4875"/>
            <a:ext cx="759600" cy="759600"/>
          </a:xfrm>
          <a:prstGeom prst="rect">
            <a:avLst/>
          </a:prstGeom>
        </p:spPr>
      </p:pic>
      <p:pic>
        <p:nvPicPr>
          <p:cNvPr id="10" name="Объект 23">
            <a:extLst>
              <a:ext uri="{FF2B5EF4-FFF2-40B4-BE49-F238E27FC236}">
                <a16:creationId xmlns:a16="http://schemas.microsoft.com/office/drawing/2014/main" id="{00618CBC-78B0-3A75-18FC-30D8AAEF6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26D33D-F17A-9987-B2D4-B2FACA29B7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5"/>
          <a:stretch/>
        </p:blipFill>
        <p:spPr>
          <a:xfrm>
            <a:off x="1145380" y="1671873"/>
            <a:ext cx="3850483" cy="22810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7097FD-73F7-0252-58B7-18451D36F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200" y="1821256"/>
            <a:ext cx="6120000" cy="3032469"/>
          </a:xfrm>
          <a:prstGeom prst="rect">
            <a:avLst/>
          </a:prstGeom>
          <a:ln w="19050">
            <a:noFill/>
          </a:ln>
        </p:spPr>
      </p:pic>
      <p:sp>
        <p:nvSpPr>
          <p:cNvPr id="19" name="Выноска 2 24">
            <a:extLst>
              <a:ext uri="{FF2B5EF4-FFF2-40B4-BE49-F238E27FC236}">
                <a16:creationId xmlns:a16="http://schemas.microsoft.com/office/drawing/2014/main" id="{537F92A2-5AF3-51B2-E7C2-CC013018E178}"/>
              </a:ext>
            </a:extLst>
          </p:cNvPr>
          <p:cNvSpPr/>
          <p:nvPr/>
        </p:nvSpPr>
        <p:spPr>
          <a:xfrm>
            <a:off x="5713200" y="1808746"/>
            <a:ext cx="6120000" cy="3025929"/>
          </a:xfrm>
          <a:prstGeom prst="borderCallout2">
            <a:avLst>
              <a:gd name="adj1" fmla="val 50789"/>
              <a:gd name="adj2" fmla="val -1672"/>
              <a:gd name="adj3" fmla="val 50789"/>
              <a:gd name="adj4" fmla="val -7666"/>
              <a:gd name="adj5" fmla="val 28761"/>
              <a:gd name="adj6" fmla="val -14804"/>
            </a:avLst>
          </a:prstGeom>
          <a:noFill/>
          <a:ln w="19050" cap="flat" cmpd="sng" algn="ctr">
            <a:solidFill>
              <a:srgbClr val="0114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90D31-0250-6EFB-391E-3075BC5C7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78" y="4459563"/>
            <a:ext cx="1800000" cy="1800000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6D63ECFB-34CD-AEE6-0C9F-3AF4644DB85F}"/>
              </a:ext>
            </a:extLst>
          </p:cNvPr>
          <p:cNvSpPr txBox="1">
            <a:spLocks/>
          </p:cNvSpPr>
          <p:nvPr/>
        </p:nvSpPr>
        <p:spPr>
          <a:xfrm>
            <a:off x="360000" y="44825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	ЭЛЕКТРОННАЯ ФОРМА УЧЕБНИКА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4DBCBB-0AC7-5123-AA2E-3701066AB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4875"/>
            <a:ext cx="759600" cy="759600"/>
          </a:xfrm>
          <a:prstGeom prst="rect">
            <a:avLst/>
          </a:prstGeom>
        </p:spPr>
      </p:pic>
      <p:pic>
        <p:nvPicPr>
          <p:cNvPr id="8" name="Объект 23">
            <a:extLst>
              <a:ext uri="{FF2B5EF4-FFF2-40B4-BE49-F238E27FC236}">
                <a16:creationId xmlns:a16="http://schemas.microsoft.com/office/drawing/2014/main" id="{A9201123-F826-36BF-981F-7367BA4C6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3FBDE8-74AC-D6E1-CC2D-FFC7B3E32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62" y="1686160"/>
            <a:ext cx="3821907" cy="2269096"/>
          </a:xfrm>
          <a:prstGeom prst="rect">
            <a:avLst/>
          </a:prstGeom>
        </p:spPr>
      </p:pic>
      <p:sp>
        <p:nvSpPr>
          <p:cNvPr id="11" name="Выноска 2 24">
            <a:extLst>
              <a:ext uri="{FF2B5EF4-FFF2-40B4-BE49-F238E27FC236}">
                <a16:creationId xmlns:a16="http://schemas.microsoft.com/office/drawing/2014/main" id="{7CA4634B-A9D2-9345-16F5-2A31556164E6}"/>
              </a:ext>
            </a:extLst>
          </p:cNvPr>
          <p:cNvSpPr/>
          <p:nvPr/>
        </p:nvSpPr>
        <p:spPr>
          <a:xfrm>
            <a:off x="5713200" y="1144483"/>
            <a:ext cx="6120000" cy="4737531"/>
          </a:xfrm>
          <a:prstGeom prst="borderCallout2">
            <a:avLst>
              <a:gd name="adj1" fmla="val 50789"/>
              <a:gd name="adj2" fmla="val -1672"/>
              <a:gd name="adj3" fmla="val 50789"/>
              <a:gd name="adj4" fmla="val -7666"/>
              <a:gd name="adj5" fmla="val 30720"/>
              <a:gd name="adj6" fmla="val -19168"/>
            </a:avLst>
          </a:prstGeom>
          <a:noFill/>
          <a:ln w="19050" cap="flat" cmpd="sng" algn="ctr">
            <a:solidFill>
              <a:srgbClr val="01148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EE0F6D9-05EC-1439-0B12-773748C8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>
            <a:off x="5735234" y="1164796"/>
            <a:ext cx="3142696" cy="469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EE86691-CCF1-9F2E-0A2F-EC5AA566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4" y="2092734"/>
            <a:ext cx="3173420" cy="37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3D99944A-C249-2BB2-0847-5B249EF5F8C1}"/>
              </a:ext>
            </a:extLst>
          </p:cNvPr>
          <p:cNvSpPr txBox="1"/>
          <p:nvPr/>
        </p:nvSpPr>
        <p:spPr>
          <a:xfrm>
            <a:off x="7512972" y="1424223"/>
            <a:ext cx="4294462" cy="255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600" b="1" spc="31" dirty="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Типы интерактивных 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37949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8E23C44-23A5-6A8C-D784-81804CDA7CA1}"/>
              </a:ext>
            </a:extLst>
          </p:cNvPr>
          <p:cNvSpPr txBox="1">
            <a:spLocks/>
          </p:cNvSpPr>
          <p:nvPr/>
        </p:nvSpPr>
        <p:spPr>
          <a:xfrm>
            <a:off x="360000" y="36512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</a:rPr>
              <a:t>Преимущества использования ЭФУ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69DAFE1B-1B76-4FE7-EB93-835EDE068689}"/>
              </a:ext>
            </a:extLst>
          </p:cNvPr>
          <p:cNvSpPr txBox="1">
            <a:spLocks/>
          </p:cNvSpPr>
          <p:nvPr/>
        </p:nvSpPr>
        <p:spPr>
          <a:xfrm>
            <a:off x="64332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трансформировать стиль педагога: перейти от трансляции знаний к интерактивному взаимодействию с учениками, способствующему  конструированию обучающимся собственных знаний;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индивидуализировать и персонализировать образовательный процесс, когда учащийся самостоятельно определяет свои учебные цели, способы их достижения, учитывая свои образовательные потребности, интересы и способности, а учитель выполняет роль помощника и наставника.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4">
            <a:extLst>
              <a:ext uri="{FF2B5EF4-FFF2-40B4-BE49-F238E27FC236}">
                <a16:creationId xmlns:a16="http://schemas.microsoft.com/office/drawing/2014/main" id="{34B9B36B-B104-3245-C5FE-D651720DAFE3}"/>
              </a:ext>
            </a:extLst>
          </p:cNvPr>
          <p:cNvSpPr txBox="1">
            <a:spLocks/>
          </p:cNvSpPr>
          <p:nvPr/>
        </p:nvSpPr>
        <p:spPr>
          <a:xfrm>
            <a:off x="3600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расширить образовательные возможности учащихся за счёт увеличения доступности и гибкости образования, учёта их индивидуальных образовательных потребностей, а также темпа и ритма освоения учебного материала;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стимулировать формирование активной позиции обучающегося: повышение его мотивации, самостоятельности, социальной активности, в том числе в освоении учебного материала, рефлексии и самоанализа и, как следствие, повышение эффективности образовательного процесса в целом;</a:t>
            </a:r>
          </a:p>
        </p:txBody>
      </p:sp>
    </p:spTree>
    <p:extLst>
      <p:ext uri="{BB962C8B-B14F-4D97-AF65-F5344CB8AC3E}">
        <p14:creationId xmlns:p14="http://schemas.microsoft.com/office/powerpoint/2010/main" val="218268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09EF21-BB27-B2E7-345C-E584B2C95B8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275" y="708660"/>
            <a:ext cx="7423468" cy="470916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4B1ECC7-99E1-4002-892A-1EBB2BC3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007" y="-80987"/>
            <a:ext cx="10800000" cy="66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4">
            <a:extLst>
              <a:ext uri="{FF2B5EF4-FFF2-40B4-BE49-F238E27FC236}">
                <a16:creationId xmlns:a16="http://schemas.microsoft.com/office/drawing/2014/main" id="{532C6A57-9F41-B3A0-4657-868665E3BCFF}"/>
              </a:ext>
            </a:extLst>
          </p:cNvPr>
          <p:cNvSpPr txBox="1">
            <a:spLocks/>
          </p:cNvSpPr>
          <p:nvPr/>
        </p:nvSpPr>
        <p:spPr>
          <a:xfrm>
            <a:off x="7213600" y="571500"/>
            <a:ext cx="4619600" cy="50473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4000" b="0" i="0" u="none" strike="noStrike" kern="1200" cap="small" spc="0" normalizeH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Цифровые </a:t>
            </a:r>
            <a:r>
              <a:rPr kumimoji="0" lang="ru-RU" sz="4400" b="0" i="0" u="none" strike="noStrike" kern="1200" cap="small" spc="0" normalizeH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рабочие</a:t>
            </a:r>
            <a:r>
              <a:rPr kumimoji="0" lang="ru-RU" sz="4000" b="0" i="0" u="none" strike="noStrike" kern="1200" cap="small" spc="0" normalizeH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small" spc="0" normalizeH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тетради</a:t>
            </a:r>
            <a:endParaRPr kumimoji="0" lang="ru-RU" sz="4000" b="0" i="0" u="none" strike="noStrike" kern="1200" cap="small" spc="0" normalizeH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учащихся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─ 11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классов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всем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предметам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школьной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программы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18C3A5-7893-A7F1-17F1-9B622E06A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00" y="11083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A6F3DC-E715-306B-EADB-A13A0FAD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640" y="709388"/>
            <a:ext cx="7429947" cy="473165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8600A1-2EE9-4BB9-AC8B-AC950191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007" y="-80987"/>
            <a:ext cx="10800000" cy="66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4">
            <a:extLst>
              <a:ext uri="{FF2B5EF4-FFF2-40B4-BE49-F238E27FC236}">
                <a16:creationId xmlns:a16="http://schemas.microsoft.com/office/drawing/2014/main" id="{CBE035AD-C620-BD74-ED00-877B76C9EF9C}"/>
              </a:ext>
            </a:extLst>
          </p:cNvPr>
          <p:cNvSpPr txBox="1">
            <a:spLocks/>
          </p:cNvSpPr>
          <p:nvPr/>
        </p:nvSpPr>
        <p:spPr>
          <a:xfrm>
            <a:off x="7213600" y="968829"/>
            <a:ext cx="4619600" cy="4440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основе сервиса – верифицированный</a:t>
            </a:r>
            <a:r>
              <a:rPr kumimoji="0" lang="ru-RU" sz="2800" b="0" i="0" u="none" strike="noStrike" kern="1200" cap="none" spc="0" normalizeH="0" baseline="3000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образовательный контент, созданный на основе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рабочих тетрадей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др.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учебных пособий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наиболее популярным УМК.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FD71F6-7860-615B-EE6B-79C90E4F67BB}"/>
              </a:ext>
            </a:extLst>
          </p:cNvPr>
          <p:cNvSpPr/>
          <p:nvPr/>
        </p:nvSpPr>
        <p:spPr>
          <a:xfrm>
            <a:off x="8702377" y="5604049"/>
            <a:ext cx="313082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rgbClr val="252A34"/>
                </a:solidFill>
                <a:latin typeface="Raleway" pitchFamily="2" charset="-52"/>
                <a:ea typeface="Roboto Condensed" panose="02000000000000000000" pitchFamily="2" charset="0"/>
                <a:cs typeface="Lato" panose="020F0502020204030203" pitchFamily="34" charset="0"/>
              </a:rPr>
              <a:t>* Цифровой сервис «Домашние задания» включен в ФПЭОР, приказ Министерства просвещения РФ от 02.08.2022 г. № 653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B7A1D-6A62-454E-A3F5-226D15791049}"/>
              </a:ext>
            </a:extLst>
          </p:cNvPr>
          <p:cNvSpPr txBox="1">
            <a:spLocks/>
          </p:cNvSpPr>
          <p:nvPr/>
        </p:nvSpPr>
        <p:spPr>
          <a:xfrm>
            <a:off x="7213600" y="4647159"/>
            <a:ext cx="3836731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252A34"/>
                </a:solidFill>
                <a:latin typeface="Arial" panose="020B0604020202020204" pitchFamily="34" charset="0"/>
                <a:ea typeface="Roboto Condensed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sz="2800" cap="small" dirty="0">
                <a:solidFill>
                  <a:srgbClr val="633178"/>
                </a:solidFill>
                <a:latin typeface="Arial Black" panose="020B0A04020102020204" pitchFamily="34" charset="0"/>
                <a:hlinkClick r:id="rId4"/>
              </a:rPr>
              <a:t>Воспользоваться</a:t>
            </a:r>
            <a:endParaRPr lang="ru-RU" sz="2800" cap="small" dirty="0">
              <a:solidFill>
                <a:srgbClr val="633178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Лампочка и шестеренка">
            <a:extLst>
              <a:ext uri="{FF2B5EF4-FFF2-40B4-BE49-F238E27FC236}">
                <a16:creationId xmlns:a16="http://schemas.microsoft.com/office/drawing/2014/main" id="{AEC42C39-894D-64D5-9B17-E76A74D91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53035" y="46471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7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050170" y="691476"/>
            <a:ext cx="7437948" cy="4735883"/>
            <a:chOff x="-769957" y="897948"/>
            <a:chExt cx="7437948" cy="473588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11947" r="7261"/>
            <a:stretch/>
          </p:blipFill>
          <p:spPr>
            <a:xfrm>
              <a:off x="-755209" y="1785602"/>
              <a:ext cx="7423200" cy="384822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b="80940"/>
            <a:stretch/>
          </p:blipFill>
          <p:spPr>
            <a:xfrm>
              <a:off x="-769957" y="897948"/>
              <a:ext cx="7423200" cy="88765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006D442-1024-0052-EF53-014B1DC5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007" y="-80987"/>
            <a:ext cx="10800000" cy="668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4"/>
          <p:cNvSpPr>
            <a:spLocks noGrp="1"/>
          </p:cNvSpPr>
          <p:nvPr>
            <p:ph sz="quarter" idx="13"/>
          </p:nvPr>
        </p:nvSpPr>
        <p:spPr>
          <a:xfrm>
            <a:off x="7213600" y="1349829"/>
            <a:ext cx="4619600" cy="4440490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200" dirty="0">
                <a:solidFill>
                  <a:srgbClr val="051F46"/>
                </a:solidFill>
              </a:rPr>
              <a:t>В сервисе </a:t>
            </a:r>
            <a:r>
              <a:rPr lang="ru-RU" sz="4400" dirty="0">
                <a:solidFill>
                  <a:srgbClr val="051F46"/>
                </a:solidFill>
              </a:rPr>
              <a:t>представлены</a:t>
            </a:r>
            <a:r>
              <a:rPr lang="ru-RU" sz="3200" dirty="0">
                <a:solidFill>
                  <a:srgbClr val="051F46"/>
                </a:solidFill>
              </a:rPr>
              <a:t> электронные формы </a:t>
            </a:r>
            <a:r>
              <a:rPr lang="ru-RU" sz="3800" dirty="0">
                <a:solidFill>
                  <a:srgbClr val="051F46"/>
                </a:solidFill>
              </a:rPr>
              <a:t>учебных пособий </a:t>
            </a:r>
            <a:r>
              <a:rPr lang="ru-RU" sz="3200" dirty="0">
                <a:solidFill>
                  <a:srgbClr val="051F46"/>
                </a:solidFill>
              </a:rPr>
              <a:t>по следующим </a:t>
            </a:r>
            <a:r>
              <a:rPr lang="ru-RU" sz="4400" dirty="0">
                <a:solidFill>
                  <a:srgbClr val="051F46"/>
                </a:solidFill>
              </a:rPr>
              <a:t>предметам</a:t>
            </a:r>
            <a:r>
              <a:rPr lang="ru-RU" sz="3200" dirty="0">
                <a:solidFill>
                  <a:srgbClr val="051F46"/>
                </a:solidFill>
              </a:rPr>
              <a:t>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8A53E0-7D2A-E3F6-0DE4-188358AD8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4" y="1520163"/>
            <a:ext cx="5094237" cy="3848229"/>
          </a:xfrm>
          <a:prstGeom prst="rect">
            <a:avLst/>
          </a:prstGeom>
        </p:spPr>
      </p:pic>
      <p:pic>
        <p:nvPicPr>
          <p:cNvPr id="1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290" y="1387114"/>
            <a:ext cx="35025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71291" y="1562350"/>
            <a:ext cx="5664200" cy="3732326"/>
          </a:xfrm>
          <a:prstGeom prst="wedgeRoundRectCallout">
            <a:avLst>
              <a:gd name="adj1" fmla="val 70619"/>
              <a:gd name="adj2" fmla="val 25536"/>
              <a:gd name="adj3" fmla="val 16667"/>
            </a:avLst>
          </a:prstGeom>
          <a:noFill/>
          <a:ln w="3810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20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587074BB-26D3-BAF4-5EF2-467CF28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  <a:latin typeface="Arial Black" panose="020B0A04020102020204" pitchFamily="34" charset="0"/>
              </a:rPr>
              <a:t>НЕ ТОЛЬКО РАБОЧИЕ ТЕТРАДИ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8FD985E-7938-F103-E458-5B7596567713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360363" y="1579563"/>
          <a:ext cx="11472862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663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E4002-08D1-1913-B3F0-51C4346A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  <a:latin typeface="Arial Black" panose="020B0A04020102020204" pitchFamily="34" charset="0"/>
              </a:rPr>
              <a:t>НОВОЕ В СЕРВИСЕ: 4 КЛАСС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784CF-96FE-437B-52B4-B315F831F8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В </a:t>
            </a:r>
            <a:r>
              <a:rPr lang="ru-RU" sz="3800" dirty="0"/>
              <a:t>марте</a:t>
            </a:r>
            <a:r>
              <a:rPr lang="ru-RU" sz="3200" dirty="0"/>
              <a:t> 2023 года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стали доступны </a:t>
            </a:r>
            <a:r>
              <a:rPr lang="ru-RU" sz="4400" dirty="0"/>
              <a:t>новые</a:t>
            </a:r>
            <a:r>
              <a:rPr lang="ru-RU" sz="3200" dirty="0"/>
              <a:t> </a:t>
            </a:r>
            <a:r>
              <a:rPr lang="ru-RU" sz="3800" dirty="0"/>
              <a:t>электронные формы </a:t>
            </a:r>
            <a:r>
              <a:rPr lang="ru-RU" sz="4400" dirty="0"/>
              <a:t>учебных пособий </a:t>
            </a:r>
            <a:r>
              <a:rPr lang="ru-RU" sz="3200" dirty="0"/>
              <a:t>для 4 класса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по</a:t>
            </a:r>
            <a:r>
              <a:rPr lang="ru-RU" sz="3800" dirty="0"/>
              <a:t> русскому языку</a:t>
            </a:r>
            <a:r>
              <a:rPr lang="ru-RU" sz="3200" dirty="0"/>
              <a:t>, </a:t>
            </a:r>
            <a:r>
              <a:rPr lang="ru-RU" sz="4400" dirty="0"/>
              <a:t>математике</a:t>
            </a:r>
            <a:r>
              <a:rPr lang="ru-RU" sz="3200" dirty="0"/>
              <a:t>, </a:t>
            </a:r>
            <a:r>
              <a:rPr lang="ru-RU" sz="3800" dirty="0"/>
              <a:t>окружающему миру </a:t>
            </a:r>
            <a:r>
              <a:rPr lang="ru-RU" sz="3200" dirty="0"/>
              <a:t>и </a:t>
            </a:r>
            <a:r>
              <a:rPr lang="ru-RU" sz="4400" dirty="0"/>
              <a:t>английскому</a:t>
            </a:r>
            <a:r>
              <a:rPr lang="ru-RU" sz="3200" dirty="0"/>
              <a:t> языку.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8DFBD49-3FB7-3957-C38A-C0EE5DDD52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58800" y="1445125"/>
            <a:ext cx="1333500" cy="23907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BBC19B-0F09-29F4-1257-6329AC067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00" y="2238375"/>
            <a:ext cx="1314450" cy="2381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780F3E-09E6-5D66-8AF0-C85ADE131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850" y="3093460"/>
            <a:ext cx="1295400" cy="2333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482A5F-D10E-A33F-9941-B948D062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50" y="4260272"/>
            <a:ext cx="12954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E4002-08D1-1913-B3F0-51C4346A7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</a:rPr>
              <a:t>НОВОЕ В СЕРВИСЕ: ПОДГОТОВКА К ОГЭ И ЕГЭ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DB37D2C-E337-11F5-10DA-F66F8F562D6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В </a:t>
            </a:r>
            <a:r>
              <a:rPr lang="ru-RU" sz="3800" dirty="0"/>
              <a:t>апреле</a:t>
            </a:r>
            <a:r>
              <a:rPr lang="ru-RU" sz="3200" dirty="0"/>
              <a:t> стали </a:t>
            </a:r>
            <a:r>
              <a:rPr lang="ru-RU" sz="4400" dirty="0"/>
              <a:t>доступны</a:t>
            </a:r>
            <a:r>
              <a:rPr lang="ru-RU" sz="3200" dirty="0"/>
              <a:t> </a:t>
            </a:r>
            <a:r>
              <a:rPr lang="ru-RU" sz="3800" dirty="0"/>
              <a:t>новые</a:t>
            </a:r>
            <a:r>
              <a:rPr lang="ru-RU" sz="3200" dirty="0"/>
              <a:t> </a:t>
            </a:r>
            <a:r>
              <a:rPr lang="ru-RU" sz="3800" dirty="0"/>
              <a:t>материалы</a:t>
            </a:r>
            <a:r>
              <a:rPr lang="ru-RU" sz="32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для повторения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400" dirty="0"/>
              <a:t>и подготовки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dirty="0"/>
              <a:t>к </a:t>
            </a:r>
            <a:r>
              <a:rPr lang="ru-RU" sz="3800" dirty="0"/>
              <a:t>государственной</a:t>
            </a:r>
            <a:r>
              <a:rPr lang="ru-RU" sz="3200" dirty="0"/>
              <a:t> итоговой аттестации в </a:t>
            </a:r>
            <a:r>
              <a:rPr lang="ru-RU" sz="3800" dirty="0"/>
              <a:t>форме</a:t>
            </a:r>
            <a:r>
              <a:rPr lang="ru-RU" sz="3200" dirty="0"/>
              <a:t> </a:t>
            </a:r>
            <a:r>
              <a:rPr lang="ru-RU" sz="4400" dirty="0"/>
              <a:t>ОГЭ</a:t>
            </a:r>
            <a:r>
              <a:rPr lang="ru-RU" sz="3200" dirty="0"/>
              <a:t> и </a:t>
            </a:r>
            <a:r>
              <a:rPr lang="ru-RU" sz="4400" dirty="0"/>
              <a:t>ЕГЭ</a:t>
            </a:r>
            <a:r>
              <a:rPr lang="ru-RU" sz="3200" dirty="0"/>
              <a:t> по </a:t>
            </a:r>
            <a:r>
              <a:rPr lang="ru-RU" sz="3800" dirty="0"/>
              <a:t>следующим </a:t>
            </a:r>
            <a:r>
              <a:rPr lang="ru-RU" sz="3200" dirty="0"/>
              <a:t>предметам:</a:t>
            </a:r>
          </a:p>
        </p:txBody>
      </p:sp>
      <p:graphicFrame>
        <p:nvGraphicFramePr>
          <p:cNvPr id="8" name="Таблица 17">
            <a:extLst>
              <a:ext uri="{FF2B5EF4-FFF2-40B4-BE49-F238E27FC236}">
                <a16:creationId xmlns:a16="http://schemas.microsoft.com/office/drawing/2014/main" id="{2D2EC3DA-4514-12A4-DE1E-F99A726E713B}"/>
              </a:ext>
            </a:extLst>
          </p:cNvPr>
          <p:cNvGraphicFramePr>
            <a:graphicFrameLocks/>
          </p:cNvGraphicFramePr>
          <p:nvPr/>
        </p:nvGraphicFramePr>
        <p:xfrm>
          <a:off x="6432000" y="1579563"/>
          <a:ext cx="540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000">
                  <a:extLst>
                    <a:ext uri="{9D8B030D-6E8A-4147-A177-3AD203B41FA5}">
                      <a16:colId xmlns:a16="http://schemas.microsoft.com/office/drawing/2014/main" val="3862810670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567397924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48143655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ПРЕДМЕТ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ПОДГОТОВКА </a:t>
                      </a:r>
                    </a:p>
                    <a:p>
                      <a:pPr algn="ctr"/>
                      <a:r>
                        <a:rPr lang="ru-RU" sz="1800" dirty="0"/>
                        <a:t>К ОГЭ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ПОДГОТОВКА </a:t>
                      </a:r>
                    </a:p>
                    <a:p>
                      <a:pPr algn="ctr"/>
                      <a:r>
                        <a:rPr lang="ru-RU" sz="1800" dirty="0"/>
                        <a:t>К ЕГЭ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89964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small" baseline="0" dirty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3535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small" baseline="0" dirty="0"/>
                        <a:t>Английский язык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557945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small" baseline="0" dirty="0"/>
                        <a:t>Обществознание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677891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small" baseline="0" dirty="0"/>
                        <a:t>Биология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51646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cap="small" baseline="0" dirty="0"/>
                        <a:t>Физика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508094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56601-1023-8F80-ED34-972D95C6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454" y="2472997"/>
            <a:ext cx="360000" cy="3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BF8388-7069-B993-3F34-DFA56C9E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37" y="2472997"/>
            <a:ext cx="360000" cy="3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269D69-1D1E-5C94-5EB5-A1EFF076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454" y="3916188"/>
            <a:ext cx="360000" cy="3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A95F54-ED2D-7DE6-85AF-B07B74420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37" y="3916188"/>
            <a:ext cx="360000" cy="36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BD2DB-17D6-99C1-36F1-D6710E1C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37" y="3194592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FA8517-A5F4-02CF-9441-30A627AA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37" y="4637784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C9D864-C279-8388-5543-ACED2FBF9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637" y="535938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</a:rPr>
              <a:t>Цифровые рабочие тетради – </a:t>
            </a:r>
            <a:r>
              <a:rPr lang="en-US" dirty="0">
                <a:solidFill>
                  <a:srgbClr val="051F46"/>
                </a:solidFill>
              </a:rPr>
              <a:t/>
            </a:r>
            <a:br>
              <a:rPr lang="en-US" dirty="0">
                <a:solidFill>
                  <a:srgbClr val="051F46"/>
                </a:solidFill>
              </a:rPr>
            </a:br>
            <a:r>
              <a:rPr lang="ru-RU" dirty="0">
                <a:solidFill>
                  <a:srgbClr val="051F46"/>
                </a:solidFill>
              </a:rPr>
              <a:t>инструмент эффективной работы учителя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40000" y="1609651"/>
            <a:ext cx="2880000" cy="900000"/>
          </a:xfrm>
          <a:prstGeom prst="rect">
            <a:avLst/>
          </a:prstGeom>
          <a:solidFill>
            <a:srgbClr val="14CC60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5253" y="1774177"/>
            <a:ext cx="2880000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2B2E4A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Домашнее задание легко выдавать и проверять.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37373" y="2288346"/>
            <a:ext cx="2880000" cy="900000"/>
          </a:xfrm>
          <a:prstGeom prst="rect">
            <a:avLst/>
          </a:prstGeom>
          <a:solidFill>
            <a:srgbClr val="14CC60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2626" y="2452872"/>
            <a:ext cx="2880000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85FF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85% заданий </a:t>
            </a:r>
            <a:r>
              <a:rPr lang="ru-RU" sz="1400" dirty="0">
                <a:solidFill>
                  <a:srgbClr val="2B2E4A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поддерживают автоматическую проверку.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5253" y="3891499"/>
            <a:ext cx="2880000" cy="900000"/>
          </a:xfrm>
          <a:prstGeom prst="rect">
            <a:avLst/>
          </a:prstGeom>
          <a:solidFill>
            <a:srgbClr val="14CC60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30506" y="4056025"/>
            <a:ext cx="2880000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2B2E4A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Задания с вариативностью помогут избежать списывания и отработать «западающие» темы.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60000" y="5526000"/>
            <a:ext cx="2880000" cy="900000"/>
          </a:xfrm>
          <a:prstGeom prst="rect">
            <a:avLst/>
          </a:prstGeom>
          <a:solidFill>
            <a:srgbClr val="14CC60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rgbClr val="2B2E4A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5253" y="5690526"/>
            <a:ext cx="2880000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2B2E4A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26 различных механик </a:t>
            </a:r>
          </a:p>
          <a:p>
            <a:pPr algn="ctr"/>
            <a:r>
              <a:rPr lang="ru-RU" sz="1400" dirty="0">
                <a:solidFill>
                  <a:srgbClr val="2B2E4A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сделают выполнение заданий более простым и увлекательным для детей.</a:t>
            </a:r>
          </a:p>
        </p:txBody>
      </p:sp>
      <p:cxnSp>
        <p:nvCxnSpPr>
          <p:cNvPr id="13" name="Скругленная соединительная линия 12"/>
          <p:cNvCxnSpPr>
            <a:stCxn id="6" idx="2"/>
            <a:endCxn id="8" idx="0"/>
          </p:cNvCxnSpPr>
          <p:nvPr/>
        </p:nvCxnSpPr>
        <p:spPr>
          <a:xfrm rot="5400000" flipH="1">
            <a:off x="8383287" y="812212"/>
            <a:ext cx="221305" cy="3502627"/>
          </a:xfrm>
          <a:prstGeom prst="curvedConnector5">
            <a:avLst>
              <a:gd name="adj1" fmla="val -103296"/>
              <a:gd name="adj2" fmla="val 51910"/>
              <a:gd name="adj3" fmla="val 314151"/>
            </a:avLst>
          </a:prstGeom>
          <a:ln w="19050">
            <a:solidFill>
              <a:srgbClr val="0085FF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8" idx="2"/>
            <a:endCxn id="10" idx="0"/>
          </p:cNvCxnSpPr>
          <p:nvPr/>
        </p:nvCxnSpPr>
        <p:spPr>
          <a:xfrm rot="16200000" flipH="1">
            <a:off x="7504990" y="2590508"/>
            <a:ext cx="703153" cy="2227880"/>
          </a:xfrm>
          <a:prstGeom prst="curvedConnector3">
            <a:avLst>
              <a:gd name="adj1" fmla="val 50000"/>
            </a:avLst>
          </a:prstGeom>
          <a:ln w="19050">
            <a:solidFill>
              <a:srgbClr val="0085FF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10" idx="2"/>
            <a:endCxn id="12" idx="1"/>
          </p:cNvCxnSpPr>
          <p:nvPr/>
        </p:nvCxnSpPr>
        <p:spPr>
          <a:xfrm rot="5400000">
            <a:off x="6855630" y="4025649"/>
            <a:ext cx="1184501" cy="3045253"/>
          </a:xfrm>
          <a:prstGeom prst="curvedConnector4">
            <a:avLst>
              <a:gd name="adj1" fmla="val 31005"/>
              <a:gd name="adj2" fmla="val 107507"/>
            </a:avLst>
          </a:prstGeom>
          <a:ln w="19050">
            <a:solidFill>
              <a:srgbClr val="0085FF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блако 19"/>
          <p:cNvSpPr/>
          <p:nvPr/>
        </p:nvSpPr>
        <p:spPr>
          <a:xfrm>
            <a:off x="543779" y="3325385"/>
            <a:ext cx="4644038" cy="2650306"/>
          </a:xfrm>
          <a:prstGeom prst="cloud">
            <a:avLst/>
          </a:prstGeom>
          <a:solidFill>
            <a:srgbClr val="F9C067"/>
          </a:solidFill>
          <a:ln w="127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252A34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787844" y="3466346"/>
            <a:ext cx="4271350" cy="2650306"/>
          </a:xfrm>
          <a:prstGeom prst="cloud">
            <a:avLst/>
          </a:prstGeom>
          <a:solidFill>
            <a:srgbClr val="EAEAEA"/>
          </a:solidFill>
          <a:ln w="12700">
            <a:solidFill>
              <a:srgbClr val="14CC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Задания с автопроверкой позволят эффективно организовать работу, сэкономить время и получить мгновенный результат после выполнения заданий учеником.</a:t>
            </a:r>
          </a:p>
        </p:txBody>
      </p:sp>
      <p:cxnSp>
        <p:nvCxnSpPr>
          <p:cNvPr id="22" name="Скругленная соединительная линия 21"/>
          <p:cNvCxnSpPr>
            <a:stCxn id="8" idx="2"/>
            <a:endCxn id="20" idx="3"/>
          </p:cNvCxnSpPr>
          <p:nvPr/>
        </p:nvCxnSpPr>
        <p:spPr>
          <a:xfrm rot="5400000">
            <a:off x="4742189" y="1476481"/>
            <a:ext cx="124047" cy="3876828"/>
          </a:xfrm>
          <a:prstGeom prst="curvedConnector5">
            <a:avLst>
              <a:gd name="adj1" fmla="val 477364"/>
              <a:gd name="adj2" fmla="val 51696"/>
              <a:gd name="adj3" fmla="val -750378"/>
            </a:avLst>
          </a:prstGeom>
          <a:ln w="12700">
            <a:solidFill>
              <a:srgbClr val="14CC6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47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125515-012E-E7B2-6047-E356F18CBA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70058" y="1983187"/>
            <a:ext cx="4035902" cy="3200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9B792-D081-2D43-D853-4675D0235624}"/>
              </a:ext>
            </a:extLst>
          </p:cNvPr>
          <p:cNvSpPr txBox="1"/>
          <p:nvPr/>
        </p:nvSpPr>
        <p:spPr>
          <a:xfrm>
            <a:off x="5439309" y="1635663"/>
            <a:ext cx="6237743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Достижение планируемых результатов;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Развитие личности (в том числе предпрофильное образование);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ранняя профориентация;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функциональной грамотности;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социокультурных и духовно-нравственных ценностей обучающихся, основ их гражданственности, российской гражданской идентичности;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Включение обучающихся в процессы преобразования внешней социальной среды (социальные проекты и программы); формирование лидерских качеств, опыта социальной деятельности,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т.ч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. волонтёров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у обучающихся опыта самостоятельной деятельности: проектной, учебно-исследовательской, творческой, спортивной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33C7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Формирование экологической грамотности, навыков здорового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52A34"/>
                </a:solidFill>
                <a:effectLst/>
                <a:uLnTx/>
                <a:uFillTx/>
                <a:latin typeface="Arial" panose="020B0604020202020204" pitchFamily="34" charset="0"/>
                <a:ea typeface="Yu Gothic UI Light" panose="020B0300000000000000" pitchFamily="34" charset="-128"/>
                <a:cs typeface="Arial" panose="020B0604020202020204" pitchFamily="34" charset="0"/>
              </a:rPr>
              <a:t>и безопасного для человека и окружающей его среды образа жизни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0FD45E1-C0CC-9E2D-3E41-8C431C3E2452}"/>
              </a:ext>
            </a:extLst>
          </p:cNvPr>
          <p:cNvSpPr/>
          <p:nvPr/>
        </p:nvSpPr>
        <p:spPr>
          <a:xfrm>
            <a:off x="5185200" y="1445125"/>
            <a:ext cx="6745962" cy="4276802"/>
          </a:xfrm>
          <a:prstGeom prst="roundRect">
            <a:avLst>
              <a:gd name="adj" fmla="val 10819"/>
            </a:avLst>
          </a:prstGeom>
          <a:noFill/>
          <a:ln w="19050">
            <a:solidFill>
              <a:srgbClr val="233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2">
            <a:extLst>
              <a:ext uri="{FF2B5EF4-FFF2-40B4-BE49-F238E27FC236}">
                <a16:creationId xmlns:a16="http://schemas.microsoft.com/office/drawing/2014/main" id="{D8C89A1B-D2FA-7B35-1910-EB570E10D784}"/>
              </a:ext>
            </a:extLst>
          </p:cNvPr>
          <p:cNvSpPr txBox="1">
            <a:spLocks/>
          </p:cNvSpPr>
          <p:nvPr/>
        </p:nvSpPr>
        <p:spPr>
          <a:xfrm>
            <a:off x="360000" y="36512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small" spc="0" normalizeH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Условия реализации ФГОС,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small" spc="0" normalizeH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которые должна обеспечить образовательная организация </a:t>
            </a:r>
          </a:p>
        </p:txBody>
      </p:sp>
    </p:spTree>
    <p:extLst>
      <p:ext uri="{BB962C8B-B14F-4D97-AF65-F5344CB8AC3E}">
        <p14:creationId xmlns:p14="http://schemas.microsoft.com/office/powerpoint/2010/main" val="4017804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87" y="1603689"/>
            <a:ext cx="6192000" cy="3929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71" y="1188221"/>
            <a:ext cx="8308258" cy="51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</a:rPr>
              <a:t>ВЫДАТЬ ЗАДАНИЕ – ЛЕГКО!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49511" y="2764825"/>
            <a:ext cx="1241778" cy="1081414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6" y="1238653"/>
            <a:ext cx="2362200" cy="2028825"/>
          </a:xfrm>
          <a:prstGeom prst="rect">
            <a:avLst/>
          </a:prstGeom>
          <a:ln w="19050">
            <a:solidFill>
              <a:srgbClr val="0085FF"/>
            </a:solidFill>
          </a:ln>
        </p:spPr>
      </p:pic>
      <p:cxnSp>
        <p:nvCxnSpPr>
          <p:cNvPr id="14" name="Скругленная соединительная линия 13"/>
          <p:cNvCxnSpPr>
            <a:stCxn id="11" idx="0"/>
            <a:endCxn id="12" idx="2"/>
          </p:cNvCxnSpPr>
          <p:nvPr/>
        </p:nvCxnSpPr>
        <p:spPr>
          <a:xfrm rot="16200000" flipH="1" flipV="1">
            <a:off x="2652566" y="1449644"/>
            <a:ext cx="502653" cy="3133014"/>
          </a:xfrm>
          <a:prstGeom prst="curvedConnector5">
            <a:avLst>
              <a:gd name="adj1" fmla="val -29758"/>
              <a:gd name="adj2" fmla="val 41060"/>
              <a:gd name="adj3" fmla="val 183659"/>
            </a:avLst>
          </a:prstGeom>
          <a:ln w="19050">
            <a:solidFill>
              <a:srgbClr val="0085FF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220177" y="4546150"/>
            <a:ext cx="1140179" cy="451556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212" y="1876827"/>
            <a:ext cx="2276475" cy="752475"/>
          </a:xfrm>
          <a:prstGeom prst="rect">
            <a:avLst/>
          </a:prstGeom>
          <a:ln w="19050">
            <a:solidFill>
              <a:srgbClr val="0085FF"/>
            </a:solidFill>
          </a:ln>
        </p:spPr>
      </p:pic>
      <p:cxnSp>
        <p:nvCxnSpPr>
          <p:cNvPr id="28" name="Скругленная соединительная линия 27"/>
          <p:cNvCxnSpPr>
            <a:stCxn id="21" idx="2"/>
            <a:endCxn id="23" idx="1"/>
          </p:cNvCxnSpPr>
          <p:nvPr/>
        </p:nvCxnSpPr>
        <p:spPr>
          <a:xfrm rot="5400000" flipH="1" flipV="1">
            <a:off x="6869418" y="2173913"/>
            <a:ext cx="2744641" cy="2902945"/>
          </a:xfrm>
          <a:prstGeom prst="curvedConnector4">
            <a:avLst>
              <a:gd name="adj1" fmla="val -8329"/>
              <a:gd name="adj2" fmla="val 59819"/>
            </a:avLst>
          </a:prstGeom>
          <a:ln w="19050">
            <a:solidFill>
              <a:srgbClr val="0085FF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63472" y="4102753"/>
            <a:ext cx="2160000" cy="954000"/>
          </a:xfrm>
          <a:prstGeom prst="rect">
            <a:avLst/>
          </a:prstGeom>
          <a:solidFill>
            <a:srgbClr val="008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5413" y="3922117"/>
            <a:ext cx="2160000" cy="954000"/>
          </a:xfrm>
          <a:prstGeom prst="rect">
            <a:avLst/>
          </a:prstGeom>
          <a:solidFill>
            <a:schemeClr val="bg1"/>
          </a:solidFill>
          <a:ln w="19050">
            <a:solidFill>
              <a:srgbClr val="F9C06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соответствуют печатной версии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805961" y="3347350"/>
            <a:ext cx="2160000" cy="954000"/>
          </a:xfrm>
          <a:prstGeom prst="rect">
            <a:avLst/>
          </a:prstGeom>
          <a:solidFill>
            <a:srgbClr val="008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607902" y="3166714"/>
            <a:ext cx="2160000" cy="954000"/>
          </a:xfrm>
          <a:prstGeom prst="rect">
            <a:avLst/>
          </a:prstGeom>
          <a:solidFill>
            <a:schemeClr val="bg1"/>
          </a:solidFill>
          <a:ln w="19050">
            <a:solidFill>
              <a:srgbClr val="F9C06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вариативностью помогут избежать списывания</a:t>
            </a:r>
          </a:p>
        </p:txBody>
      </p:sp>
    </p:spTree>
    <p:extLst>
      <p:ext uri="{BB962C8B-B14F-4D97-AF65-F5344CB8AC3E}">
        <p14:creationId xmlns:p14="http://schemas.microsoft.com/office/powerpoint/2010/main" val="379471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50" y="1613784"/>
            <a:ext cx="6200959" cy="39371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02" y="1196862"/>
            <a:ext cx="8327996" cy="51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</a:rPr>
              <a:t>«Отключаем» списывание в 3 шага!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53681" y="2814085"/>
            <a:ext cx="1229345" cy="1555172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784" y="1870684"/>
            <a:ext cx="2160000" cy="954000"/>
          </a:xfrm>
          <a:prstGeom prst="rect">
            <a:avLst/>
          </a:prstGeom>
          <a:solidFill>
            <a:srgbClr val="14C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725" y="1690048"/>
            <a:ext cx="2160000" cy="954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Указываем дату завершения работы</a:t>
            </a:r>
          </a:p>
        </p:txBody>
      </p:sp>
      <p:cxnSp>
        <p:nvCxnSpPr>
          <p:cNvPr id="14" name="Скругленная соединительная линия 13"/>
          <p:cNvCxnSpPr>
            <a:stCxn id="11" idx="1"/>
          </p:cNvCxnSpPr>
          <p:nvPr/>
        </p:nvCxnSpPr>
        <p:spPr>
          <a:xfrm rot="10800000">
            <a:off x="1200725" y="1690049"/>
            <a:ext cx="2952956" cy="1901623"/>
          </a:xfrm>
          <a:prstGeom prst="curvedConnector4">
            <a:avLst>
              <a:gd name="adj1" fmla="val 45144"/>
              <a:gd name="adj2" fmla="val 122449"/>
            </a:avLst>
          </a:prstGeom>
          <a:ln w="19050">
            <a:solidFill>
              <a:srgbClr val="0085FF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18784" y="4215334"/>
            <a:ext cx="2160000" cy="954000"/>
          </a:xfrm>
          <a:prstGeom prst="rect">
            <a:avLst/>
          </a:prstGeom>
          <a:solidFill>
            <a:srgbClr val="14C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0725" y="4034698"/>
            <a:ext cx="2160000" cy="954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Задаем время </a:t>
            </a:r>
          </a:p>
          <a:p>
            <a:pPr algn="ctr"/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задания</a:t>
            </a:r>
          </a:p>
        </p:txBody>
      </p:sp>
      <p:cxnSp>
        <p:nvCxnSpPr>
          <p:cNvPr id="29" name="Скругленная соединительная линия 28"/>
          <p:cNvCxnSpPr>
            <a:stCxn id="32" idx="2"/>
          </p:cNvCxnSpPr>
          <p:nvPr/>
        </p:nvCxnSpPr>
        <p:spPr>
          <a:xfrm rot="5400000" flipH="1">
            <a:off x="3440476" y="1794948"/>
            <a:ext cx="334558" cy="4814059"/>
          </a:xfrm>
          <a:prstGeom prst="curvedConnector5">
            <a:avLst>
              <a:gd name="adj1" fmla="val -170411"/>
              <a:gd name="adj2" fmla="val 51276"/>
              <a:gd name="adj3" fmla="val 276997"/>
            </a:avLst>
          </a:prstGeom>
          <a:ln w="19050">
            <a:solidFill>
              <a:srgbClr val="F9C067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5384784" y="2814084"/>
            <a:ext cx="1260000" cy="1555172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F9C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51448" y="2814084"/>
            <a:ext cx="1260000" cy="1555172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14CC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838693" y="3080698"/>
            <a:ext cx="2160000" cy="954000"/>
          </a:xfrm>
          <a:prstGeom prst="rect">
            <a:avLst/>
          </a:prstGeom>
          <a:solidFill>
            <a:srgbClr val="14C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640634" y="2900062"/>
            <a:ext cx="2160000" cy="954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8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Отключаем показ правильных ответов</a:t>
            </a:r>
          </a:p>
        </p:txBody>
      </p:sp>
      <p:cxnSp>
        <p:nvCxnSpPr>
          <p:cNvPr id="28" name="Скругленная соединительная линия 27"/>
          <p:cNvCxnSpPr>
            <a:stCxn id="35" idx="2"/>
          </p:cNvCxnSpPr>
          <p:nvPr/>
        </p:nvCxnSpPr>
        <p:spPr>
          <a:xfrm rot="5400000" flipH="1" flipV="1">
            <a:off x="8266444" y="1915066"/>
            <a:ext cx="1469194" cy="3439186"/>
          </a:xfrm>
          <a:prstGeom prst="curvedConnector5">
            <a:avLst>
              <a:gd name="adj1" fmla="val -29807"/>
              <a:gd name="adj2" fmla="val 47943"/>
              <a:gd name="adj3" fmla="val 131307"/>
            </a:avLst>
          </a:prstGeom>
          <a:ln w="19050">
            <a:solidFill>
              <a:srgbClr val="14CC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00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84" y="1595053"/>
            <a:ext cx="6031216" cy="418631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192258"/>
            <a:ext cx="8305800" cy="51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51F46"/>
                </a:solidFill>
              </a:rPr>
              <a:t>Удобный инструмент </a:t>
            </a:r>
            <a:br>
              <a:rPr lang="ru-RU" dirty="0">
                <a:solidFill>
                  <a:srgbClr val="051F46"/>
                </a:solidFill>
              </a:rPr>
            </a:br>
            <a:r>
              <a:rPr lang="ru-RU" dirty="0">
                <a:solidFill>
                  <a:srgbClr val="051F46"/>
                </a:solidFill>
              </a:rPr>
              <a:t>для отслеживания результатов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21100" y="2356061"/>
            <a:ext cx="3136900" cy="920750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34250" y="2925512"/>
            <a:ext cx="1060450" cy="336551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09548" y="3659430"/>
            <a:ext cx="4685151" cy="531917"/>
          </a:xfrm>
          <a:prstGeom prst="roundRect">
            <a:avLst>
              <a:gd name="adj" fmla="val 9360"/>
            </a:avLst>
          </a:prstGeom>
          <a:noFill/>
          <a:ln w="19050">
            <a:solidFill>
              <a:srgbClr val="00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021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Для учителя сервис всегда остается БЕСПЛАТНЫМ!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b="1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Лицензию необходимо приобретать для использования сервиса в роли ученика.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b="1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u="sng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2 варианта приобретения лицензии: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63538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1. Приобрести лицензии на школу. Школа может закупить лицензии на любое количество учеников. </a:t>
            </a:r>
          </a:p>
          <a:p>
            <a:pPr marL="363538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63538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63538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2. Ученики приобретают лицензии самостоятельно, каждый для себя. </a:t>
            </a:r>
          </a:p>
          <a:p>
            <a:pPr marL="363538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dirty="0">
              <a:solidFill>
                <a:srgbClr val="051F46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Доступен пробный период, он составляет 21 день.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solidFill>
                  <a:srgbClr val="051F46"/>
                </a:solidFill>
                <a:ea typeface="Open Sans Condensed" pitchFamily="34" charset="0"/>
                <a:cs typeface="Open Sans Condensed" pitchFamily="34" charset="0"/>
              </a:rPr>
              <a:t>По истечении этого срока ученику нужно либо активировать код от школы (школа может раздать коды ученикам после покупки лицензий), либо купить лицензию в частном порядке.</a:t>
            </a:r>
          </a:p>
        </p:txBody>
      </p:sp>
    </p:spTree>
    <p:extLst>
      <p:ext uri="{BB962C8B-B14F-4D97-AF65-F5344CB8AC3E}">
        <p14:creationId xmlns:p14="http://schemas.microsoft.com/office/powerpoint/2010/main" val="1380963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912072-21E4-B5DB-5F23-B5074A4F95ED}"/>
              </a:ext>
            </a:extLst>
          </p:cNvPr>
          <p:cNvGrpSpPr/>
          <p:nvPr/>
        </p:nvGrpSpPr>
        <p:grpSpPr>
          <a:xfrm>
            <a:off x="3479800" y="388046"/>
            <a:ext cx="5232400" cy="5255998"/>
            <a:chOff x="3479800" y="801001"/>
            <a:chExt cx="5232400" cy="5255998"/>
          </a:xfrm>
        </p:grpSpPr>
        <p:graphicFrame>
          <p:nvGraphicFramePr>
            <p:cNvPr id="6" name="Диаграмма 5">
              <a:extLst>
                <a:ext uri="{FF2B5EF4-FFF2-40B4-BE49-F238E27FC236}">
                  <a16:creationId xmlns:a16="http://schemas.microsoft.com/office/drawing/2014/main" id="{04107AAE-04D7-CDA2-1DF7-EB6D32B32D6F}"/>
                </a:ext>
              </a:extLst>
            </p:cNvPr>
            <p:cNvGraphicFramePr/>
            <p:nvPr/>
          </p:nvGraphicFramePr>
          <p:xfrm>
            <a:off x="3479800" y="801001"/>
            <a:ext cx="5232400" cy="52559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535F3E32-60C0-975B-9C33-EEECBFA0DE6A}"/>
                </a:ext>
              </a:extLst>
            </p:cNvPr>
            <p:cNvSpPr/>
            <p:nvPr/>
          </p:nvSpPr>
          <p:spPr>
            <a:xfrm rot="5400000">
              <a:off x="4779858" y="3282433"/>
              <a:ext cx="293133" cy="293133"/>
            </a:xfrm>
            <a:prstGeom prst="triangle">
              <a:avLst/>
            </a:prstGeom>
            <a:solidFill>
              <a:srgbClr val="85C3B8"/>
            </a:solidFill>
            <a:ln>
              <a:solidFill>
                <a:srgbClr val="85C3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7F269B43-5157-A38B-787E-B638874F6A99}"/>
                </a:ext>
              </a:extLst>
            </p:cNvPr>
            <p:cNvSpPr/>
            <p:nvPr/>
          </p:nvSpPr>
          <p:spPr>
            <a:xfrm rot="16200000" flipH="1">
              <a:off x="7126239" y="3282433"/>
              <a:ext cx="293133" cy="293133"/>
            </a:xfrm>
            <a:prstGeom prst="triangle">
              <a:avLst/>
            </a:prstGeom>
            <a:solidFill>
              <a:srgbClr val="DCA680"/>
            </a:solidFill>
            <a:ln>
              <a:solidFill>
                <a:srgbClr val="DCA6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627E5606-DB4D-AB5B-B7E8-8656EE147455}"/>
                </a:ext>
              </a:extLst>
            </p:cNvPr>
            <p:cNvSpPr/>
            <p:nvPr/>
          </p:nvSpPr>
          <p:spPr>
            <a:xfrm rot="9000000">
              <a:off x="5362839" y="2266421"/>
              <a:ext cx="293133" cy="293133"/>
            </a:xfrm>
            <a:prstGeom prst="triangle">
              <a:avLst/>
            </a:prstGeom>
            <a:solidFill>
              <a:srgbClr val="8DCCDB"/>
            </a:solidFill>
            <a:ln>
              <a:solidFill>
                <a:srgbClr val="8DC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id="{3CDCF0E0-840A-DE02-41FB-2B2D76F3203E}"/>
                </a:ext>
              </a:extLst>
            </p:cNvPr>
            <p:cNvSpPr/>
            <p:nvPr/>
          </p:nvSpPr>
          <p:spPr>
            <a:xfrm rot="19800000" flipH="1">
              <a:off x="6536029" y="4298445"/>
              <a:ext cx="293133" cy="293133"/>
            </a:xfrm>
            <a:prstGeom prst="triangle">
              <a:avLst/>
            </a:prstGeom>
            <a:solidFill>
              <a:srgbClr val="87839C"/>
            </a:solidFill>
            <a:ln>
              <a:solidFill>
                <a:srgbClr val="8783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E72338D9-6512-097E-5C6E-6DD6A6A68820}"/>
                </a:ext>
              </a:extLst>
            </p:cNvPr>
            <p:cNvSpPr/>
            <p:nvPr/>
          </p:nvSpPr>
          <p:spPr>
            <a:xfrm rot="1800000">
              <a:off x="5366454" y="4298445"/>
              <a:ext cx="293133" cy="293133"/>
            </a:xfrm>
            <a:prstGeom prst="triangle">
              <a:avLst/>
            </a:prstGeom>
            <a:solidFill>
              <a:srgbClr val="FFB84A"/>
            </a:solidFill>
            <a:ln>
              <a:solidFill>
                <a:srgbClr val="FFB8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8A59244C-B11B-2A9C-0A50-CF8C3EA5B592}"/>
                </a:ext>
              </a:extLst>
            </p:cNvPr>
            <p:cNvSpPr/>
            <p:nvPr/>
          </p:nvSpPr>
          <p:spPr>
            <a:xfrm rot="12600000" flipH="1">
              <a:off x="6539644" y="2266421"/>
              <a:ext cx="293133" cy="293133"/>
            </a:xfrm>
            <a:prstGeom prst="triangle">
              <a:avLst/>
            </a:prstGeom>
            <a:solidFill>
              <a:srgbClr val="FA6767"/>
            </a:solidFill>
            <a:ln>
              <a:solidFill>
                <a:srgbClr val="FA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33878FA-F3CD-F8BE-14B5-3FE05EB455AC}"/>
                </a:ext>
              </a:extLst>
            </p:cNvPr>
            <p:cNvSpPr/>
            <p:nvPr/>
          </p:nvSpPr>
          <p:spPr>
            <a:xfrm>
              <a:off x="4884989" y="2958670"/>
              <a:ext cx="2521909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500" b="1" cap="small" spc="0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Функциональная </a:t>
              </a:r>
            </a:p>
            <a:p>
              <a:pPr algn="ctr"/>
              <a:r>
                <a:rPr lang="ru-RU" sz="2500" b="1" cap="small" spc="0" dirty="0">
                  <a:ln w="0"/>
                  <a:solidFill>
                    <a:schemeClr val="tx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грамотность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9ACAD55-D6E2-AF52-FA24-E218630BE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83" t="21877" r="2600" b="70207"/>
            <a:stretch/>
          </p:blipFill>
          <p:spPr>
            <a:xfrm>
              <a:off x="3866316" y="3062583"/>
              <a:ext cx="732836" cy="732833"/>
            </a:xfrm>
            <a:prstGeom prst="ellipse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618D39-E75E-9F18-1A03-AEF259227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9" t="21821" r="70154" b="70263"/>
            <a:stretch/>
          </p:blipFill>
          <p:spPr>
            <a:xfrm>
              <a:off x="7593883" y="3062582"/>
              <a:ext cx="732836" cy="732833"/>
            </a:xfrm>
            <a:prstGeom prst="ellipse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BBFA8FA-2448-5AC1-EEA3-20BD09A8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16" t="60441" r="31667" b="31643"/>
            <a:stretch/>
          </p:blipFill>
          <p:spPr>
            <a:xfrm>
              <a:off x="6661971" y="4671167"/>
              <a:ext cx="732836" cy="732833"/>
            </a:xfrm>
            <a:prstGeom prst="ellipse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515E07-1807-3A51-27D5-C8E9CD7C9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93" t="89352" r="50890" b="2732"/>
            <a:stretch/>
          </p:blipFill>
          <p:spPr>
            <a:xfrm>
              <a:off x="4797438" y="4671167"/>
              <a:ext cx="732836" cy="732833"/>
            </a:xfrm>
            <a:prstGeom prst="ellipse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9C70B8E-D454-D7C1-1CA8-9CA25F100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73" t="41135" r="60610" b="50949"/>
            <a:stretch/>
          </p:blipFill>
          <p:spPr>
            <a:xfrm>
              <a:off x="6661971" y="1447656"/>
              <a:ext cx="732836" cy="732833"/>
            </a:xfrm>
            <a:prstGeom prst="ellipse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79BCCE2-756A-D336-55FC-B0B8EDDC7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31503" r="79846" b="60581"/>
            <a:stretch/>
          </p:blipFill>
          <p:spPr>
            <a:xfrm>
              <a:off x="4800279" y="1445393"/>
              <a:ext cx="732836" cy="732833"/>
            </a:xfrm>
            <a:prstGeom prst="ellipse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DA2BC6C-F411-F945-718F-12C27BE5C082}"/>
              </a:ext>
            </a:extLst>
          </p:cNvPr>
          <p:cNvGrpSpPr/>
          <p:nvPr/>
        </p:nvGrpSpPr>
        <p:grpSpPr>
          <a:xfrm>
            <a:off x="103159" y="387381"/>
            <a:ext cx="3458045" cy="3573028"/>
            <a:chOff x="103159" y="905393"/>
            <a:chExt cx="3458045" cy="3573028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8A7E37E5-D5E4-77D7-F3C8-E02D7FFEEF5B}"/>
                </a:ext>
              </a:extLst>
            </p:cNvPr>
            <p:cNvGrpSpPr/>
            <p:nvPr/>
          </p:nvGrpSpPr>
          <p:grpSpPr>
            <a:xfrm>
              <a:off x="103159" y="905393"/>
              <a:ext cx="3458045" cy="1080000"/>
              <a:chOff x="103159" y="1638139"/>
              <a:chExt cx="3458045" cy="1080000"/>
            </a:xfrm>
          </p:grpSpPr>
          <p:sp>
            <p:nvSpPr>
              <p:cNvPr id="30" name="Параллелограмм 29">
                <a:extLst>
                  <a:ext uri="{FF2B5EF4-FFF2-40B4-BE49-F238E27FC236}">
                    <a16:creationId xmlns:a16="http://schemas.microsoft.com/office/drawing/2014/main" id="{BDCA2A55-FAED-A8BA-C896-55AAECA60D56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8DCC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4625" algn="ctr"/>
                <a:r>
                  <a:rPr lang="ru-RU" b="1" cap="small" dirty="0">
                    <a:solidFill>
                      <a:schemeClr val="bg1"/>
                    </a:solidFill>
                  </a:rPr>
                  <a:t>читательская</a:t>
                </a:r>
              </a:p>
              <a:p>
                <a:pPr marL="174625" algn="ctr"/>
                <a:r>
                  <a:rPr lang="ru-RU" b="1" cap="small" dirty="0">
                    <a:solidFill>
                      <a:schemeClr val="bg1"/>
                    </a:solidFill>
                  </a:rPr>
                  <a:t>грамотность</a:t>
                </a:r>
              </a:p>
            </p:txBody>
          </p:sp>
          <p:sp>
            <p:nvSpPr>
              <p:cNvPr id="31" name="Капля 30">
                <a:extLst>
                  <a:ext uri="{FF2B5EF4-FFF2-40B4-BE49-F238E27FC236}">
                    <a16:creationId xmlns:a16="http://schemas.microsoft.com/office/drawing/2014/main" id="{4A0316CC-7115-BBE4-BB79-8549E67191A9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8DCCD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5B98EE21-8F9B-F6D3-011A-8D86F01E1A0D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cap="none" spc="0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A86ACFF2-7E87-1A6D-9DF0-2D6C9457502E}"/>
                </a:ext>
              </a:extLst>
            </p:cNvPr>
            <p:cNvGrpSpPr/>
            <p:nvPr/>
          </p:nvGrpSpPr>
          <p:grpSpPr>
            <a:xfrm>
              <a:off x="103159" y="2151907"/>
              <a:ext cx="3458045" cy="1080000"/>
              <a:chOff x="103159" y="1638139"/>
              <a:chExt cx="3458045" cy="1080000"/>
            </a:xfrm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E436E87F-8A60-1742-98FD-17629472569B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85C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4625" algn="ctr"/>
                <a:r>
                  <a:rPr lang="ru-RU" b="1" cap="small" dirty="0">
                    <a:solidFill>
                      <a:schemeClr val="bg1"/>
                    </a:solidFill>
                  </a:rPr>
                  <a:t>математическая</a:t>
                </a:r>
              </a:p>
              <a:p>
                <a:pPr marL="174625" algn="ctr"/>
                <a:r>
                  <a:rPr lang="ru-RU" b="1" cap="small" dirty="0">
                    <a:solidFill>
                      <a:schemeClr val="bg1"/>
                    </a:solidFill>
                  </a:rPr>
                  <a:t>грамотность</a:t>
                </a:r>
              </a:p>
            </p:txBody>
          </p:sp>
          <p:sp>
            <p:nvSpPr>
              <p:cNvPr id="28" name="Капля 27">
                <a:extLst>
                  <a:ext uri="{FF2B5EF4-FFF2-40B4-BE49-F238E27FC236}">
                    <a16:creationId xmlns:a16="http://schemas.microsoft.com/office/drawing/2014/main" id="{6D5A3BE7-F8B9-A29C-B2B4-FB49C2F76162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85C3B8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8AC4BC14-DF28-9CE4-530C-FE93B9E23ED4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2</a:t>
                </a:r>
                <a:endParaRPr lang="ru-RU" sz="5400" b="1" cap="none" spc="0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F5E4DFC-C050-9F9C-D96E-033FCAAFB571}"/>
                </a:ext>
              </a:extLst>
            </p:cNvPr>
            <p:cNvGrpSpPr/>
            <p:nvPr/>
          </p:nvGrpSpPr>
          <p:grpSpPr>
            <a:xfrm>
              <a:off x="103159" y="3398421"/>
              <a:ext cx="3458045" cy="1080000"/>
              <a:chOff x="103159" y="1638139"/>
              <a:chExt cx="3458045" cy="1080000"/>
            </a:xfrm>
          </p:grpSpPr>
          <p:sp>
            <p:nvSpPr>
              <p:cNvPr id="24" name="Параллелограмм 23">
                <a:extLst>
                  <a:ext uri="{FF2B5EF4-FFF2-40B4-BE49-F238E27FC236}">
                    <a16:creationId xmlns:a16="http://schemas.microsoft.com/office/drawing/2014/main" id="{2844EBD4-10E2-4ECF-B32B-8E8A1684D795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FFB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4625" algn="ctr"/>
                <a:r>
                  <a:rPr lang="ru-RU" sz="1600" b="1" cap="small" dirty="0">
                    <a:solidFill>
                      <a:schemeClr val="bg1"/>
                    </a:solidFill>
                  </a:rPr>
                  <a:t>естественно-научная</a:t>
                </a:r>
              </a:p>
              <a:p>
                <a:pPr marL="174625" algn="ctr"/>
                <a:r>
                  <a:rPr lang="ru-RU" sz="1600" b="1" cap="small" dirty="0">
                    <a:solidFill>
                      <a:schemeClr val="bg1"/>
                    </a:solidFill>
                  </a:rPr>
                  <a:t>грамотность</a:t>
                </a:r>
              </a:p>
            </p:txBody>
          </p:sp>
          <p:sp>
            <p:nvSpPr>
              <p:cNvPr id="25" name="Капля 24">
                <a:extLst>
                  <a:ext uri="{FF2B5EF4-FFF2-40B4-BE49-F238E27FC236}">
                    <a16:creationId xmlns:a16="http://schemas.microsoft.com/office/drawing/2014/main" id="{A308FB8C-EFAF-F1C1-AA36-1B6E08327FC4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FFB84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5C7DD692-836B-DB89-416D-F3B8AE95F8C1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3</a:t>
                </a:r>
                <a:endParaRPr lang="ru-RU" sz="5400" b="1" cap="none" spc="0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DCEED12-7F0E-96A1-C10B-8EFDBA02EE75}"/>
              </a:ext>
            </a:extLst>
          </p:cNvPr>
          <p:cNvGrpSpPr/>
          <p:nvPr/>
        </p:nvGrpSpPr>
        <p:grpSpPr>
          <a:xfrm>
            <a:off x="8631041" y="2071016"/>
            <a:ext cx="3458045" cy="3573028"/>
            <a:chOff x="8631041" y="2418670"/>
            <a:chExt cx="3458045" cy="3573028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CC72DE7-D3E2-4A85-23E7-966A2367FF4C}"/>
                </a:ext>
              </a:extLst>
            </p:cNvPr>
            <p:cNvGrpSpPr/>
            <p:nvPr/>
          </p:nvGrpSpPr>
          <p:grpSpPr>
            <a:xfrm flipH="1">
              <a:off x="8631041" y="2418670"/>
              <a:ext cx="3458045" cy="1080000"/>
              <a:chOff x="103159" y="1638139"/>
              <a:chExt cx="3458045" cy="1080000"/>
            </a:xfrm>
          </p:grpSpPr>
          <p:sp>
            <p:nvSpPr>
              <p:cNvPr id="43" name="Параллелограмм 42">
                <a:extLst>
                  <a:ext uri="{FF2B5EF4-FFF2-40B4-BE49-F238E27FC236}">
                    <a16:creationId xmlns:a16="http://schemas.microsoft.com/office/drawing/2014/main" id="{2B9B5878-78B8-C122-4A7E-CBCAEDBD44D9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FA67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70000" rtlCol="0" anchor="ctr"/>
              <a:lstStyle/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финансовая</a:t>
                </a:r>
              </a:p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грамотность</a:t>
                </a:r>
              </a:p>
            </p:txBody>
          </p:sp>
          <p:sp>
            <p:nvSpPr>
              <p:cNvPr id="44" name="Капля 43">
                <a:extLst>
                  <a:ext uri="{FF2B5EF4-FFF2-40B4-BE49-F238E27FC236}">
                    <a16:creationId xmlns:a16="http://schemas.microsoft.com/office/drawing/2014/main" id="{DB2D4DF3-0156-527F-A9AA-1101969F3F82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FA6767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95DB1B5-F087-1489-896A-7BA7C8F6B854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cap="none" spc="0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6E0252E8-4E52-AD9F-FA94-555A463F462C}"/>
                </a:ext>
              </a:extLst>
            </p:cNvPr>
            <p:cNvGrpSpPr/>
            <p:nvPr/>
          </p:nvGrpSpPr>
          <p:grpSpPr>
            <a:xfrm flipH="1">
              <a:off x="8631041" y="3665184"/>
              <a:ext cx="3458045" cy="1080000"/>
              <a:chOff x="103159" y="1638139"/>
              <a:chExt cx="3458045" cy="1080000"/>
            </a:xfrm>
          </p:grpSpPr>
          <p:sp>
            <p:nvSpPr>
              <p:cNvPr id="40" name="Параллелограмм 39">
                <a:extLst>
                  <a:ext uri="{FF2B5EF4-FFF2-40B4-BE49-F238E27FC236}">
                    <a16:creationId xmlns:a16="http://schemas.microsoft.com/office/drawing/2014/main" id="{DC45C123-A7B7-567F-8CA9-1E6287BDCADB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DCA6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70000" rtlCol="0" anchor="ctr"/>
              <a:lstStyle/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креативное</a:t>
                </a:r>
              </a:p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мышление</a:t>
                </a:r>
              </a:p>
            </p:txBody>
          </p:sp>
          <p:sp>
            <p:nvSpPr>
              <p:cNvPr id="41" name="Капля 40">
                <a:extLst>
                  <a:ext uri="{FF2B5EF4-FFF2-40B4-BE49-F238E27FC236}">
                    <a16:creationId xmlns:a16="http://schemas.microsoft.com/office/drawing/2014/main" id="{4E4D34DB-1FCF-2909-8339-ED760E5370DB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DCA68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7C9624C2-F22A-68D0-B2F8-890DCF867F95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5</a:t>
                </a:r>
                <a:endParaRPr lang="ru-RU" sz="5400" b="1" cap="none" spc="0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BDF4C44-2A36-AEF6-96E8-22F1B70ED0EE}"/>
                </a:ext>
              </a:extLst>
            </p:cNvPr>
            <p:cNvGrpSpPr/>
            <p:nvPr/>
          </p:nvGrpSpPr>
          <p:grpSpPr>
            <a:xfrm flipH="1">
              <a:off x="8631041" y="4911698"/>
              <a:ext cx="3458045" cy="1080000"/>
              <a:chOff x="103159" y="1638139"/>
              <a:chExt cx="3458045" cy="1080000"/>
            </a:xfrm>
          </p:grpSpPr>
          <p:sp>
            <p:nvSpPr>
              <p:cNvPr id="37" name="Параллелограмм 36">
                <a:extLst>
                  <a:ext uri="{FF2B5EF4-FFF2-40B4-BE49-F238E27FC236}">
                    <a16:creationId xmlns:a16="http://schemas.microsoft.com/office/drawing/2014/main" id="{9F394CB0-47A1-3D41-0FA7-BED1C4F36786}"/>
                  </a:ext>
                </a:extLst>
              </p:cNvPr>
              <p:cNvSpPr/>
              <p:nvPr/>
            </p:nvSpPr>
            <p:spPr>
              <a:xfrm>
                <a:off x="861204" y="1818139"/>
                <a:ext cx="2700000" cy="720000"/>
              </a:xfrm>
              <a:prstGeom prst="parallelogram">
                <a:avLst/>
              </a:prstGeom>
              <a:solidFill>
                <a:srgbClr val="8783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70000" rtlCol="0" anchor="ctr"/>
              <a:lstStyle/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глобальные</a:t>
                </a:r>
              </a:p>
              <a:p>
                <a:pPr algn="ctr"/>
                <a:r>
                  <a:rPr lang="ru-RU" b="1" cap="small" dirty="0">
                    <a:solidFill>
                      <a:schemeClr val="bg1"/>
                    </a:solidFill>
                  </a:rPr>
                  <a:t>компетенции</a:t>
                </a:r>
              </a:p>
            </p:txBody>
          </p:sp>
          <p:sp>
            <p:nvSpPr>
              <p:cNvPr id="38" name="Капля 37">
                <a:extLst>
                  <a:ext uri="{FF2B5EF4-FFF2-40B4-BE49-F238E27FC236}">
                    <a16:creationId xmlns:a16="http://schemas.microsoft.com/office/drawing/2014/main" id="{84A150A4-8774-D78D-29B2-6F973CE19B80}"/>
                  </a:ext>
                </a:extLst>
              </p:cNvPr>
              <p:cNvSpPr/>
              <p:nvPr/>
            </p:nvSpPr>
            <p:spPr>
              <a:xfrm rot="2711389">
                <a:off x="103159" y="1638139"/>
                <a:ext cx="1080000" cy="1080000"/>
              </a:xfrm>
              <a:prstGeom prst="teardrop">
                <a:avLst/>
              </a:prstGeom>
              <a:solidFill>
                <a:srgbClr val="87839C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59096175-4E40-4113-1138-B2C7479FFB51}"/>
                  </a:ext>
                </a:extLst>
              </p:cNvPr>
              <p:cNvSpPr/>
              <p:nvPr/>
            </p:nvSpPr>
            <p:spPr>
              <a:xfrm>
                <a:off x="319993" y="1716474"/>
                <a:ext cx="64633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1016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Arial Black" panose="020B0A04020102020204" pitchFamily="34" charset="0"/>
                  </a:rPr>
                  <a:t>6</a:t>
                </a:r>
                <a:endParaRPr lang="ru-RU" sz="5400" b="1" cap="none" spc="0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9618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Что такое функциональная грамотность?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«Если </a:t>
            </a:r>
            <a:r>
              <a:rPr lang="ru-RU" sz="2800" cap="small" dirty="0">
                <a:solidFill>
                  <a:srgbClr val="EA3457"/>
                </a:solidFill>
                <a:latin typeface="Arial Black" panose="020B0A04020102020204" pitchFamily="34" charset="0"/>
              </a:rPr>
              <a:t>формальная грамотность </a:t>
            </a:r>
            <a:r>
              <a:rPr lang="ru-RU" sz="2000" dirty="0"/>
              <a:t>— это владение навыками и умениями техники чтения, то </a:t>
            </a:r>
            <a:r>
              <a:rPr lang="ru-RU" sz="28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функциональная грамотность </a:t>
            </a:r>
            <a:r>
              <a:rPr lang="ru-RU" sz="2000" dirty="0"/>
              <a:t>— это способность человека свободно использовать эти навыки для извлечения информации из реального текста — для его понимания, сжатия, трансформации… Функционально грамотный человек —это человек, который 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отношений.»</a:t>
            </a:r>
          </a:p>
          <a:p>
            <a:pPr marL="0" indent="0" algn="r">
              <a:buNone/>
            </a:pPr>
            <a:r>
              <a:rPr lang="ru-RU" sz="2000" i="1" dirty="0"/>
              <a:t>Алексей Леонтьев, советский психолог, философ и педагог</a:t>
            </a:r>
          </a:p>
          <a:p>
            <a:pPr marL="0" indent="0" algn="r">
              <a:buNone/>
            </a:pPr>
            <a:endParaRPr lang="ru-RU" sz="2000" i="1" dirty="0"/>
          </a:p>
          <a:p>
            <a:r>
              <a:rPr lang="ru-RU" sz="28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Функциональная грамотность </a:t>
            </a:r>
            <a:r>
              <a:rPr lang="ru-RU" sz="2400" cap="small" dirty="0"/>
              <a:t>– способность человека использовать приобретаемые в течение жизни знания, умения и навыки для решения широкого круга задач в различных сферах деятельности, общения и социальных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707950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CB55A-276C-EF8D-064E-9D27C260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0C9A48-9D46-1EAE-7CDB-D46E5922A26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ru-RU" cap="small" dirty="0">
                <a:solidFill>
                  <a:srgbClr val="00E7FF"/>
                </a:solidFill>
                <a:latin typeface="Arial Black" panose="020B0A04020102020204" pitchFamily="34" charset="0"/>
              </a:rPr>
              <a:t>ЧИТАТЕЛЬСКАЯ ГРАМОТНОСТЬ </a:t>
            </a:r>
            <a:r>
              <a:rPr lang="ru-RU" dirty="0"/>
              <a:t>– способность понимать и использовать тексты, размышлять о них, а также заниматься чтением, чтобы достигать своих целей, расширять знания и возможности, участвовать в социальной жизни.</a:t>
            </a:r>
          </a:p>
          <a:p>
            <a:r>
              <a:rPr lang="ru-RU" cap="small" dirty="0">
                <a:solidFill>
                  <a:srgbClr val="051F46"/>
                </a:solidFill>
                <a:latin typeface="Arial Black" panose="020B0A04020102020204" pitchFamily="34" charset="0"/>
              </a:rPr>
              <a:t>МАТЕМАТИЧЕСКАЯ ГРАМОТНОСТЬ </a:t>
            </a:r>
            <a:r>
              <a:rPr lang="ru-RU" dirty="0"/>
              <a:t>– способность формулировать, применять и интерпретировать математику в разнообразных практических контекстах.</a:t>
            </a:r>
          </a:p>
          <a:p>
            <a:r>
              <a:rPr lang="ru-RU" cap="small" dirty="0">
                <a:solidFill>
                  <a:srgbClr val="FFE600"/>
                </a:solidFill>
                <a:latin typeface="Arial Black" panose="020B0A04020102020204" pitchFamily="34" charset="0"/>
              </a:rPr>
              <a:t>ЕСТЕСТВЕННО-НАУЧНАЯ ГРАМОТНОСТЬ </a:t>
            </a:r>
            <a:r>
              <a:rPr lang="ru-RU" dirty="0"/>
              <a:t>– способность занимать активную гражданскую позицию по вопросам, связанным с естественными науками: научно объяснять явления, понимать особенности естественно-научного исследования, интерпретировать данные и использовать научные доказательства.</a:t>
            </a:r>
          </a:p>
          <a:p>
            <a:r>
              <a:rPr lang="ru-RU" cap="small" dirty="0">
                <a:solidFill>
                  <a:srgbClr val="EA3457"/>
                </a:solidFill>
                <a:latin typeface="Arial Black" panose="020B0A04020102020204" pitchFamily="34" charset="0"/>
              </a:rPr>
              <a:t>ФИНАНСОВАЯ ГРАМОТНОСТЬ </a:t>
            </a:r>
            <a:r>
              <a:rPr lang="ru-RU" dirty="0"/>
              <a:t>– способность рационально распоряжаться деньгами, принимать разумные финансовые решения, которые позволяют достигать личного финансового благополучия.</a:t>
            </a:r>
          </a:p>
          <a:p>
            <a:r>
              <a:rPr lang="ru-RU" cap="small" dirty="0">
                <a:latin typeface="Arial Black" panose="020B0A04020102020204" pitchFamily="34" charset="0"/>
              </a:rPr>
              <a:t>КРЕАТИВНОЕ МЫШЛЕНИЕ </a:t>
            </a:r>
            <a:r>
              <a:rPr lang="ru-RU" dirty="0"/>
              <a:t>– способность создавать или иным образом воплощать в жизнь что-то новое.</a:t>
            </a:r>
          </a:p>
          <a:p>
            <a:r>
              <a:rPr lang="ru-RU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ГЛОБАЛЬНЫЕ КОМПЕТЕНЦИИ </a:t>
            </a:r>
            <a:r>
              <a:rPr lang="ru-RU" dirty="0"/>
              <a:t>– способность успешно применять знания, умения, взгляды, отношения, ценности при взаимодействии с различными людьми, при участии в решении глобальных проблем.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020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1C372E-F4D8-D00C-3B7E-AA9950A7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Как работать с заданиями </a:t>
            </a:r>
            <a:br>
              <a:rPr lang="ru-RU" sz="4000" cap="small" dirty="0">
                <a:solidFill>
                  <a:srgbClr val="633178"/>
                </a:solidFill>
                <a:latin typeface="Arial Black" panose="020B0A04020102020204" pitchFamily="34" charset="0"/>
              </a:rPr>
            </a:br>
            <a:r>
              <a:rPr lang="ru-RU" sz="40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по функциональной грамотности?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DF0CC-5EED-7E8D-DDA9-F735AAF4B9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9600" y="1579563"/>
            <a:ext cx="7413600" cy="4680000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rgbClr val="051F46"/>
              </a:solidFill>
            </a:endParaRPr>
          </a:p>
          <a:p>
            <a:r>
              <a:rPr lang="ru-RU" sz="2400" dirty="0">
                <a:solidFill>
                  <a:srgbClr val="051F46"/>
                </a:solidFill>
              </a:rPr>
              <a:t>Задания по функциональной грамотности – это не типичные учебные задачи, они сформулированы в виде контекстной проблемной ситуации. </a:t>
            </a:r>
          </a:p>
          <a:p>
            <a:r>
              <a:rPr lang="ru-RU" sz="2400" dirty="0">
                <a:solidFill>
                  <a:srgbClr val="051F46"/>
                </a:solidFill>
              </a:rPr>
              <a:t>Проблемная ситуация разрешается средствами не одной конкретной науки, а методом установления межпредметной связи, синтеза предметных знаний и умений. </a:t>
            </a:r>
          </a:p>
          <a:p>
            <a:r>
              <a:rPr lang="ru-RU" sz="2400" dirty="0">
                <a:solidFill>
                  <a:srgbClr val="051F46"/>
                </a:solidFill>
              </a:rPr>
              <a:t>Необходимо уметь формулировать ситуацию, а затем интерпретировать данные.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F50DAC-F4A4-22C3-A323-830CA307F0C9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0" y="1579563"/>
            <a:ext cx="3750842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3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F2707B52-645D-87CA-B37A-661610742388}"/>
              </a:ext>
            </a:extLst>
          </p:cNvPr>
          <p:cNvSpPr txBox="1">
            <a:spLocks/>
          </p:cNvSpPr>
          <p:nvPr/>
        </p:nvSpPr>
        <p:spPr>
          <a:xfrm>
            <a:off x="360000" y="36512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small" spc="0" normalizeH="0" noProof="0" dirty="0">
                <a:ln>
                  <a:noFill/>
                </a:ln>
                <a:solidFill>
                  <a:srgbClr val="591FC1"/>
                </a:solidFill>
                <a:effectLst/>
                <a:uLnTx/>
                <a:uFillTx/>
                <a:latin typeface="Arial Black" panose="020B0A04020102020204" pitchFamily="34" charset="0"/>
              </a:rPr>
              <a:t>	Банк заданий </a:t>
            </a:r>
            <a:br>
              <a:rPr kumimoji="0" lang="ru-RU" sz="3200" b="0" i="0" u="none" strike="noStrike" kern="1200" cap="small" spc="0" normalizeH="0" noProof="0" dirty="0">
                <a:ln>
                  <a:noFill/>
                </a:ln>
                <a:solidFill>
                  <a:srgbClr val="591FC1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r>
              <a:rPr kumimoji="0" lang="ru-RU" sz="3200" b="0" i="0" u="none" strike="noStrike" kern="1200" cap="small" spc="0" normalizeH="0" noProof="0" dirty="0">
                <a:ln>
                  <a:noFill/>
                </a:ln>
                <a:solidFill>
                  <a:srgbClr val="591FC1"/>
                </a:solidFill>
                <a:effectLst/>
                <a:uLnTx/>
                <a:uFillTx/>
                <a:latin typeface="Arial Black" panose="020B0A04020102020204" pitchFamily="34" charset="0"/>
              </a:rPr>
              <a:t>	по функциональной грамотности</a:t>
            </a:r>
          </a:p>
        </p:txBody>
      </p:sp>
      <p:pic>
        <p:nvPicPr>
          <p:cNvPr id="22" name="Объект 5">
            <a:extLst>
              <a:ext uri="{FF2B5EF4-FFF2-40B4-BE49-F238E27FC236}">
                <a16:creationId xmlns:a16="http://schemas.microsoft.com/office/drawing/2014/main" id="{32F5B6BE-3324-D55E-C517-AF622D44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3" y="1669918"/>
            <a:ext cx="5399087" cy="449923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FD46038-0673-FF4D-1A7D-2F8C363A8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2782238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6DDF6D-4D56-8AC1-B77C-BD183648A556}"/>
              </a:ext>
            </a:extLst>
          </p:cNvPr>
          <p:cNvSpPr txBox="1"/>
          <p:nvPr/>
        </p:nvSpPr>
        <p:spPr>
          <a:xfrm>
            <a:off x="5805714" y="1425655"/>
            <a:ext cx="5916084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Сервис с заданиями на формирование функциональной грамотности для учеников 1</a:t>
            </a:r>
            <a:r>
              <a:rPr lang="en-US" sz="1600" spc="36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─ </a:t>
            </a: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9 классов от авторов, занимающихся программой оценки PISA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E43F6DB4-8406-C5B0-A80D-70F9EA50A99F}"/>
              </a:ext>
            </a:extLst>
          </p:cNvPr>
          <p:cNvSpPr txBox="1"/>
          <p:nvPr/>
        </p:nvSpPr>
        <p:spPr>
          <a:xfrm>
            <a:off x="6314773" y="2352338"/>
            <a:ext cx="5407025" cy="138287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Задача: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помочь учителям и учащимся при формировании и оценке метапредметных компетенций и отдельных видов функциональной грамотности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2A765B14-9BBF-6239-DDA9-26E33E287798}"/>
              </a:ext>
            </a:extLst>
          </p:cNvPr>
          <p:cNvSpPr txBox="1"/>
          <p:nvPr/>
        </p:nvSpPr>
        <p:spPr>
          <a:xfrm>
            <a:off x="6314773" y="4877100"/>
            <a:ext cx="5407025" cy="112851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Результат: 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учащийся полностью осваивает навык и закрепляет его с помощью полнофункционального тренажера заданий в формате PISA.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97E7EA-219D-D0C8-3FF2-E67466DF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85" y="3737774"/>
            <a:ext cx="1440000" cy="14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218584-ECFF-F301-32D6-46739ED17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29275"/>
            <a:ext cx="759766" cy="7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0CB7273-9B50-35A5-1EEC-45DC97B32A2F}"/>
              </a:ext>
            </a:extLst>
          </p:cNvPr>
          <p:cNvSpPr txBox="1">
            <a:spLocks/>
          </p:cNvSpPr>
          <p:nvPr/>
        </p:nvSpPr>
        <p:spPr>
          <a:xfrm>
            <a:off x="360000" y="36512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small" spc="0" normalizeH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</a:rPr>
              <a:t>Функциональная грамотность. Версия 2.0</a:t>
            </a:r>
            <a:br>
              <a:rPr kumimoji="0" lang="ru-RU" sz="3600" b="0" i="0" u="none" strike="noStrike" kern="1200" cap="small" spc="0" normalizeH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r>
              <a:rPr kumimoji="0" lang="ru-RU" sz="2700" b="0" i="0" u="none" strike="noStrike" kern="1200" cap="small" spc="0" normalizeH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</a:rPr>
              <a:t>Интерактивное продолжение дидактического комплекса</a:t>
            </a:r>
            <a:endParaRPr kumimoji="0" lang="ru-RU" sz="2900" b="0" i="0" u="none" strike="noStrike" kern="1200" cap="small" spc="0" normalizeH="0" noProof="0" dirty="0">
              <a:ln>
                <a:noFill/>
              </a:ln>
              <a:solidFill>
                <a:srgbClr val="633178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FF73EE5B-FB3B-4274-FADC-CD2817333063}"/>
              </a:ext>
            </a:extLst>
          </p:cNvPr>
          <p:cNvSpPr txBox="1">
            <a:spLocks/>
          </p:cNvSpPr>
          <p:nvPr/>
        </p:nvSpPr>
        <p:spPr>
          <a:xfrm>
            <a:off x="3600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Целевая аудитория: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учителя и учащиеся 7-8 классов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пособий, 600 заданий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Компонентов ФГ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Фронтальная работа в классе + индивидуальная работа ученика в классе и дома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Режимы «тренажер», «мониторинг»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Полнотекстовая версия пособий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01DB81E-E53A-5CB4-C5DC-7057D9EB78F4}"/>
              </a:ext>
            </a:extLst>
          </p:cNvPr>
          <p:cNvSpPr/>
          <p:nvPr/>
        </p:nvSpPr>
        <p:spPr bwMode="auto">
          <a:xfrm>
            <a:off x="7900788" y="1532574"/>
            <a:ext cx="2528643" cy="379271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200" dirty="0">
              <a:solidFill>
                <a:srgbClr val="000A80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865E2F7-8589-3A45-625E-44ECD04B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37566" y="1573716"/>
            <a:ext cx="4498259" cy="32657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16E7C8-51F9-C945-042C-C81DC90A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89733" y="2785009"/>
            <a:ext cx="6291822" cy="30398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7EA1C1-5695-405B-3ABA-70C621D5A7D4}"/>
              </a:ext>
            </a:extLst>
          </p:cNvPr>
          <p:cNvSpPr/>
          <p:nvPr/>
        </p:nvSpPr>
        <p:spPr bwMode="auto">
          <a:xfrm>
            <a:off x="9430587" y="1580174"/>
            <a:ext cx="2205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Личный кабинет учителя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8081B07-8BE2-E8F5-B14D-1B4B7DD6EA16}"/>
              </a:ext>
            </a:extLst>
          </p:cNvPr>
          <p:cNvSpPr/>
          <p:nvPr/>
        </p:nvSpPr>
        <p:spPr bwMode="auto">
          <a:xfrm>
            <a:off x="9482872" y="2402762"/>
            <a:ext cx="2205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Личный кабинет ученика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5433983-5E9E-1444-A783-945BE1379B8A}"/>
              </a:ext>
            </a:extLst>
          </p:cNvPr>
          <p:cNvCxnSpPr/>
          <p:nvPr/>
        </p:nvCxnSpPr>
        <p:spPr bwMode="auto">
          <a:xfrm flipH="1">
            <a:off x="9235825" y="2254125"/>
            <a:ext cx="782887" cy="0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2565A0F-8FC6-C549-5163-592E964CA9FA}"/>
              </a:ext>
            </a:extLst>
          </p:cNvPr>
          <p:cNvCxnSpPr/>
          <p:nvPr/>
        </p:nvCxnSpPr>
        <p:spPr bwMode="auto">
          <a:xfrm flipH="1">
            <a:off x="10533404" y="2785009"/>
            <a:ext cx="6820" cy="753745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1272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97336DB6-BDEB-59AD-BECD-9525DB158AFB}"/>
              </a:ext>
            </a:extLst>
          </p:cNvPr>
          <p:cNvSpPr txBox="1">
            <a:spLocks/>
          </p:cNvSpPr>
          <p:nvPr/>
        </p:nvSpPr>
        <p:spPr>
          <a:xfrm>
            <a:off x="360362" y="1579563"/>
            <a:ext cx="11472838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Совокупность условий и возможностей (социальных, культурных, психолого-педагогических), реализация которых позволяет достигать планируемых результатов.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Образовательная среда является важнейшим условием реализации ФГОС, основной образовательной программы общего образования.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III. Требования к условиям реализации программы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основного общего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35.3. При реализации программы основного общего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образования, в том числе адаптированной,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каждому обучающемуся, родителям (законным представителям)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несовершеннолетнего обучающегося в течение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всего периода обучения должен быть обеспечен доступ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977265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информационно-образовательной среде Организации.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AAB7BF4-B9D7-C272-8DEE-2883FA09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689" y="3545381"/>
            <a:ext cx="3706949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50CFEA-B661-8241-CE48-F8A30E93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Эффективная </a:t>
            </a:r>
            <a:br>
              <a:rPr lang="ru-RU" sz="4400" cap="small" dirty="0">
                <a:solidFill>
                  <a:srgbClr val="633178"/>
                </a:solidFill>
                <a:latin typeface="Arial Black" panose="020B0A04020102020204" pitchFamily="34" charset="0"/>
              </a:rPr>
            </a:br>
            <a:r>
              <a:rPr lang="ru-RU" sz="44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образовательная среда школы</a:t>
            </a:r>
          </a:p>
        </p:txBody>
      </p:sp>
    </p:spTree>
    <p:extLst>
      <p:ext uri="{BB962C8B-B14F-4D97-AF65-F5344CB8AC3E}">
        <p14:creationId xmlns:p14="http://schemas.microsoft.com/office/powerpoint/2010/main" val="195173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8666FD80-CE3E-C22D-0476-1C45425B9A90}"/>
              </a:ext>
            </a:extLst>
          </p:cNvPr>
          <p:cNvSpPr txBox="1"/>
          <p:nvPr/>
        </p:nvSpPr>
        <p:spPr>
          <a:xfrm>
            <a:off x="5807745" y="1449617"/>
            <a:ext cx="5407027" cy="53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Сервис обучающего</a:t>
            </a:r>
            <a:r>
              <a:rPr lang="en-US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сопровождени</a:t>
            </a: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я</a:t>
            </a:r>
            <a:r>
              <a:rPr lang="en-US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проектной</a:t>
            </a:r>
            <a:r>
              <a:rPr lang="en-US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деятельности школьников 5</a:t>
            </a:r>
            <a:r>
              <a:rPr lang="en-US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—11 </a:t>
            </a: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классов</a:t>
            </a:r>
            <a:r>
              <a:rPr lang="en-US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F7DD47DC-974A-0808-D69D-D0A1CDA4E20E}"/>
              </a:ext>
            </a:extLst>
          </p:cNvPr>
          <p:cNvSpPr txBox="1"/>
          <p:nvPr/>
        </p:nvSpPr>
        <p:spPr>
          <a:xfrm>
            <a:off x="6317040" y="2064750"/>
            <a:ext cx="5407027" cy="310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Задача: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развить самостоятельность учащихся при формировании проектных компетенций и дать педагогу отработанный алгоритм организации проектной деятельности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шаблоны и темы проектов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инструменты для проверки и коммуникации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механизм объективной оценки</a:t>
            </a:r>
          </a:p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4A3AEFF-5DB5-CF6A-9F40-F3C29AC21670}"/>
              </a:ext>
            </a:extLst>
          </p:cNvPr>
          <p:cNvSpPr txBox="1"/>
          <p:nvPr/>
        </p:nvSpPr>
        <p:spPr>
          <a:xfrm>
            <a:off x="6317040" y="4934250"/>
            <a:ext cx="540702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Результат: 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улучшены образовательные результаты</a:t>
            </a:r>
          </a:p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в проектной работе и сэкономлены ресурсы на ее организацию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672CE1-0645-72BD-1D4D-2CEB833B2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06" y="4449585"/>
            <a:ext cx="1800000" cy="1800000"/>
          </a:xfrm>
          <a:prstGeom prst="rect">
            <a:avLst/>
          </a:prstGeom>
        </p:spPr>
      </p:pic>
      <p:sp>
        <p:nvSpPr>
          <p:cNvPr id="22" name="Заголовок 8">
            <a:extLst>
              <a:ext uri="{FF2B5EF4-FFF2-40B4-BE49-F238E27FC236}">
                <a16:creationId xmlns:a16="http://schemas.microsoft.com/office/drawing/2014/main" id="{8FEDEDB1-DF01-D222-26E1-77AFDD8DF383}"/>
              </a:ext>
            </a:extLst>
          </p:cNvPr>
          <p:cNvSpPr txBox="1">
            <a:spLocks/>
          </p:cNvSpPr>
          <p:nvPr/>
        </p:nvSpPr>
        <p:spPr>
          <a:xfrm>
            <a:off x="360000" y="448255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small" spc="0" normalizeH="0" noProof="0" dirty="0">
                <a:ln>
                  <a:noFill/>
                </a:ln>
                <a:solidFill>
                  <a:srgbClr val="30BF81"/>
                </a:solidFill>
                <a:effectLst/>
                <a:uLnTx/>
                <a:uFillTx/>
                <a:latin typeface="Arial Black" panose="020B0A04020102020204" pitchFamily="34" charset="0"/>
              </a:rPr>
              <a:t>	ЛАБОРАТОРИЯ ПРОЕКТОВ</a:t>
            </a:r>
          </a:p>
        </p:txBody>
      </p:sp>
      <p:pic>
        <p:nvPicPr>
          <p:cNvPr id="23" name="Объект 23">
            <a:extLst>
              <a:ext uri="{FF2B5EF4-FFF2-40B4-BE49-F238E27FC236}">
                <a16:creationId xmlns:a16="http://schemas.microsoft.com/office/drawing/2014/main" id="{7D53E1C3-4EF7-0D62-8516-6B3D78D5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34D632-9CD3-2365-14D0-6B410042E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759766" cy="7597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969A76-8D08-DFE9-ECE2-3BE405FB33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515"/>
          <a:stretch/>
        </p:blipFill>
        <p:spPr>
          <a:xfrm>
            <a:off x="1136800" y="1680565"/>
            <a:ext cx="3852000" cy="2289269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359ACBD-6E99-502C-98E1-C924BA3EC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2782238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0000" y="485764"/>
            <a:ext cx="9874351" cy="1080000"/>
          </a:xfrm>
        </p:spPr>
        <p:txBody>
          <a:bodyPr anchor="t"/>
          <a:lstStyle/>
          <a:p>
            <a:r>
              <a:rPr lang="ru-RU" dirty="0">
                <a:solidFill>
                  <a:srgbClr val="417EE4"/>
                </a:solidFill>
                <a:latin typeface="Arial Black" panose="020B0A04020102020204" pitchFamily="34" charset="0"/>
              </a:rPr>
              <a:t>	УЧЕБНИК В НАУШНИКАХ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07745" y="1445125"/>
            <a:ext cx="5814780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Популярные учебники с 5 по 9 класс в </a:t>
            </a:r>
            <a:r>
              <a:rPr kumimoji="0" lang="ru-RU" sz="1600" b="1" i="0" u="none" strike="noStrike" kern="1200" cap="none" spc="31" normalizeH="0" baseline="0" noProof="0" dirty="0" err="1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аудиоформате</a:t>
            </a:r>
            <a:endParaRPr kumimoji="0" lang="ru-RU" sz="1600" b="1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041" y="2160000"/>
            <a:ext cx="5407028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33" b="1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Задачи</a:t>
            </a:r>
            <a:r>
              <a:rPr kumimoji="0" lang="en-US" sz="1533" b="1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33" b="0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33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Снизить нагрузку на зрение и обеспечить равный доступ детей к образованию</a:t>
            </a: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3" b="0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*По данным Росстата</a:t>
            </a:r>
            <a:r>
              <a:rPr kumimoji="0" lang="en-US" sz="110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,</a:t>
            </a:r>
            <a:r>
              <a:rPr kumimoji="0" lang="ru-RU" sz="110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 70% школьников имеют различные нарушения зрения</a:t>
            </a:r>
            <a:endParaRPr kumimoji="0" lang="en-US" sz="1100" b="0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3" b="0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86486" y="4951685"/>
            <a:ext cx="540702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70" b="1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Результат: </a:t>
            </a: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7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улучшены образовательные результаты</a:t>
            </a:r>
          </a:p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70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детей с нарушениями зрения и речи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4138" y="4134900"/>
            <a:ext cx="5308387" cy="627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33" b="0" i="0" u="none" strike="noStrike" kern="1200" cap="none" spc="31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Обеспечить учащимся доступ к  различным видам получения информации</a:t>
            </a:r>
            <a:endParaRPr kumimoji="0" lang="en-US" sz="1533" b="0" i="0" u="none" strike="noStrike" kern="1200" cap="none" spc="31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06" y="4459563"/>
            <a:ext cx="1800000" cy="1800000"/>
          </a:xfrm>
          <a:prstGeom prst="rect">
            <a:avLst/>
          </a:prstGeom>
        </p:spPr>
      </p:pic>
      <p:pic>
        <p:nvPicPr>
          <p:cNvPr id="18" name="Объект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665"/>
          <a:stretch/>
        </p:blipFill>
        <p:spPr>
          <a:xfrm>
            <a:off x="1142162" y="1653693"/>
            <a:ext cx="3857522" cy="230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759766" cy="75976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FD72B1AD-6F88-1576-B62E-59DFD4537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2782238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908EA67-8945-02B8-DB09-E1FC350A7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4221851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5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47D9F78B-4A9C-EA83-D7D9-AE6EF2FAF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4" y="2475600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DC0AF6B-C8FE-B0B7-F1C8-A7F30F657793}"/>
              </a:ext>
            </a:extLst>
          </p:cNvPr>
          <p:cNvSpPr txBox="1"/>
          <p:nvPr/>
        </p:nvSpPr>
        <p:spPr>
          <a:xfrm>
            <a:off x="5808134" y="1292725"/>
            <a:ext cx="5407025" cy="53649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Сервис методической поддержки для родителей и  учеников с 1 по 4 класс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2F50AC4-8833-5184-6992-89B5960895D6}"/>
              </a:ext>
            </a:extLst>
          </p:cNvPr>
          <p:cNvSpPr txBox="1"/>
          <p:nvPr/>
        </p:nvSpPr>
        <p:spPr>
          <a:xfrm>
            <a:off x="6317192" y="2007600"/>
            <a:ext cx="5407025" cy="310341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Задача: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помочь родителям доступно объяснить ребенку домашнее задание или тему по русскому языку и математике (система «Школа России»)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объяснить и проверить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мотивировать качественно </a:t>
            </a:r>
            <a:endParaRPr lang="en-US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169130" lvl="1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выполнить  домашнее задание 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подготовить к ВПР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FA9BED7B-3EDD-31BA-CF03-BA32AF3BF1AD}"/>
              </a:ext>
            </a:extLst>
          </p:cNvPr>
          <p:cNvSpPr txBox="1"/>
          <p:nvPr/>
        </p:nvSpPr>
        <p:spPr>
          <a:xfrm>
            <a:off x="6317192" y="5067600"/>
            <a:ext cx="5407025" cy="84638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Результат: 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повышение мотивации и образовательных результатов детей благодаря грамотной поддержке родителей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9455C7-48D5-CFD8-08C8-D3C15E410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06" y="4449585"/>
            <a:ext cx="1800000" cy="1800000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6441DF5C-AD94-D7BF-DBA9-4E7873884394}"/>
              </a:ext>
            </a:extLst>
          </p:cNvPr>
          <p:cNvSpPr txBox="1">
            <a:spLocks/>
          </p:cNvSpPr>
          <p:nvPr/>
        </p:nvSpPr>
        <p:spPr>
          <a:xfrm>
            <a:off x="360000" y="462110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	НАЧИНАЙЗЕР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4A00CC-CB9D-81F9-CBB1-7372C24AA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747832" cy="759766"/>
          </a:xfrm>
          <a:prstGeom prst="rect">
            <a:avLst/>
          </a:prstGeom>
        </p:spPr>
      </p:pic>
      <p:pic>
        <p:nvPicPr>
          <p:cNvPr id="17" name="Объект 23">
            <a:extLst>
              <a:ext uri="{FF2B5EF4-FFF2-40B4-BE49-F238E27FC236}">
                <a16:creationId xmlns:a16="http://schemas.microsoft.com/office/drawing/2014/main" id="{0AAE6327-DA88-7EA8-99CF-406955DAE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32C4CC-BD13-8097-C590-B3218B7D9B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5" t="2153" b="7176"/>
          <a:stretch/>
        </p:blipFill>
        <p:spPr>
          <a:xfrm>
            <a:off x="1146174" y="1671733"/>
            <a:ext cx="3844925" cy="2272514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34272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643E3CE7-6960-B93C-A713-4783A30E23BD}"/>
              </a:ext>
            </a:extLst>
          </p:cNvPr>
          <p:cNvSpPr txBox="1"/>
          <p:nvPr/>
        </p:nvSpPr>
        <p:spPr>
          <a:xfrm>
            <a:off x="5807745" y="1445125"/>
            <a:ext cx="5407027" cy="82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Сервис для подготовки к экзаменам, который помогает разобраться даже с самыми сложными заданиями.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B5199DC-566D-0834-B872-81528BFFEF0E}"/>
              </a:ext>
            </a:extLst>
          </p:cNvPr>
          <p:cNvSpPr txBox="1"/>
          <p:nvPr/>
        </p:nvSpPr>
        <p:spPr>
          <a:xfrm>
            <a:off x="6317040" y="2381226"/>
            <a:ext cx="540702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Задача: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научить школьников решать трудные задания ЕГЭ для получения высокого балла на экзамене</a:t>
            </a:r>
          </a:p>
          <a:p>
            <a:pPr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углубленная подготовка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грамотное планирование времени</a:t>
            </a:r>
          </a:p>
          <a:p>
            <a:pPr marL="338260" lvl="1" indent="-169130" eaLnBrk="1" fontAlgn="auto" hangingPunct="1">
              <a:lnSpc>
                <a:spcPts val="2193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расширенный материал</a:t>
            </a:r>
          </a:p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endParaRPr lang="ru-RU" sz="1566" spc="31" dirty="0">
              <a:solidFill>
                <a:srgbClr val="051F46"/>
              </a:solidFill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7E5D8F7-9F3C-B976-298C-04FD233A5010}"/>
              </a:ext>
            </a:extLst>
          </p:cNvPr>
          <p:cNvSpPr txBox="1"/>
          <p:nvPr/>
        </p:nvSpPr>
        <p:spPr>
          <a:xfrm>
            <a:off x="6317040" y="4785328"/>
            <a:ext cx="540702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566" b="1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Результат: </a:t>
            </a:r>
          </a:p>
          <a:p>
            <a:pPr eaLnBrk="1" fontAlgn="auto" hangingPunct="1">
              <a:lnSpc>
                <a:spcPts val="2193"/>
              </a:lnSpc>
              <a:spcAft>
                <a:spcPts val="0"/>
              </a:spcAft>
              <a:defRPr/>
            </a:pPr>
            <a:r>
              <a:rPr lang="ru-RU" sz="1566" spc="31" dirty="0">
                <a:solidFill>
                  <a:srgbClr val="051F46"/>
                </a:solidFill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школьники самостоятельно готовятся к экзаменам и получают более высокий балл за счет углубленной подготовки к трудным заданиям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D4DDFC8-CF99-E5FE-A682-6527544E5137}"/>
              </a:ext>
            </a:extLst>
          </p:cNvPr>
          <p:cNvSpPr txBox="1">
            <a:spLocks/>
          </p:cNvSpPr>
          <p:nvPr/>
        </p:nvSpPr>
        <p:spPr>
          <a:xfrm>
            <a:off x="360000" y="468361"/>
            <a:ext cx="97200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000A8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 Black" panose="020B0A04020102020204" pitchFamily="34" charset="0"/>
              </a:rPr>
              <a:t>	Я СДАМ ЕГЭ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C1C2C2-1573-3F05-4DF7-30AA9CFA8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06" y="4449585"/>
            <a:ext cx="1800000" cy="1800000"/>
          </a:xfrm>
          <a:prstGeom prst="rect">
            <a:avLst/>
          </a:prstGeom>
        </p:spPr>
      </p:pic>
      <p:pic>
        <p:nvPicPr>
          <p:cNvPr id="17" name="Объект 23">
            <a:extLst>
              <a:ext uri="{FF2B5EF4-FFF2-40B4-BE49-F238E27FC236}">
                <a16:creationId xmlns:a16="http://schemas.microsoft.com/office/drawing/2014/main" id="{62AE0642-5E08-EC34-C5C6-39488E5D6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1124891"/>
            <a:ext cx="5399087" cy="42246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7D7BB1-E9E7-1D67-24C5-958C5873E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5" r="2552"/>
          <a:stretch/>
        </p:blipFill>
        <p:spPr>
          <a:xfrm>
            <a:off x="1140177" y="1639831"/>
            <a:ext cx="3852000" cy="2319092"/>
          </a:xfrm>
          <a:prstGeom prst="rect">
            <a:avLst/>
          </a:prstGeom>
          <a:ln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95DAA1-D843-9595-09F8-D41005DAD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759766" cy="759766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1549552-397C-336D-A829-D533472C9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3010225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6">
            <a:extLst>
              <a:ext uri="{FF2B5EF4-FFF2-40B4-BE49-F238E27FC236}">
                <a16:creationId xmlns:a16="http://schemas.microsoft.com/office/drawing/2014/main" id="{2186C89D-8442-00DF-3FA3-49D614D778D8}"/>
              </a:ext>
            </a:extLst>
          </p:cNvPr>
          <p:cNvSpPr txBox="1">
            <a:spLocks/>
          </p:cNvSpPr>
          <p:nvPr/>
        </p:nvSpPr>
        <p:spPr>
          <a:xfrm>
            <a:off x="64332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Raleway Bold" pitchFamily="2" charset="-52"/>
                <a:ea typeface="Roboto Condensed" panose="02000000000000000000" pitchFamily="2" charset="0"/>
                <a:cs typeface="Arial" panose="020B0604020202020204" pitchFamily="34" charset="0"/>
              </a:rPr>
              <a:t>Цифровые сервисы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По приобретению для государственных структур 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Антонова Ольга, тел.: 8 (495) 789-30-40, доб. 4919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Email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OEAntonova@prosv.ru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Оставить заявку: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ru-RU" sz="1800" dirty="0">
              <a:solidFill>
                <a:srgbClr val="051F46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ru-RU" sz="1800" noProof="0" dirty="0">
              <a:solidFill>
                <a:srgbClr val="051F46"/>
              </a:solidFill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Курсы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Суворова Ольга Андреевна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Тел.: +7 985-257-93-76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4"/>
              </a:rPr>
              <a:t>OSuvorova@prosv.ru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hlinkClick r:id="rId5"/>
              </a:rPr>
              <a:t>www.academy.prosv.ru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2F1AB455-31DD-3847-E3A4-F70C47A2BBCF}"/>
              </a:ext>
            </a:extLst>
          </p:cNvPr>
          <p:cNvSpPr txBox="1">
            <a:spLocks/>
          </p:cNvSpPr>
          <p:nvPr/>
        </p:nvSpPr>
        <p:spPr>
          <a:xfrm>
            <a:off x="3600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Raleway Bold" pitchFamily="2" charset="-52"/>
                <a:ea typeface="Roboto Condensed" panose="02000000000000000000" pitchFamily="2" charset="0"/>
                <a:cs typeface="Arial" panose="020B0604020202020204" pitchFamily="34" charset="0"/>
              </a:rPr>
              <a:t>Учебники и учебные пособия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За бюджетные средства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(только оптовые закупки учебников и учебных пособий):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Отдел по работе с государственными заказами: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руководитель Трофимова Галина Владимировна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тел.: +7 (495) 789-30-40, доб. 41-44,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e-mail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: GTrofimova@prosv.ru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Розница: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заказ в интернет-магазине ГК «Просвещение» shop.prosv.ru </a:t>
            </a:r>
          </a:p>
        </p:txBody>
      </p:sp>
      <p:pic>
        <p:nvPicPr>
          <p:cNvPr id="14" name="Picture 8" descr="https://www.pinclipart.com/picdir/big/288-2884575_sample-courses-clipart.png">
            <a:extLst>
              <a:ext uri="{FF2B5EF4-FFF2-40B4-BE49-F238E27FC236}">
                <a16:creationId xmlns:a16="http://schemas.microsoft.com/office/drawing/2014/main" id="{A17F428D-A7CB-7187-C1E5-90C35DC6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811" y="4882208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C989987-D9D1-4A09-95E4-60C09B6F25BB}"/>
              </a:ext>
            </a:extLst>
          </p:cNvPr>
          <p:cNvSpPr/>
          <p:nvPr/>
        </p:nvSpPr>
        <p:spPr>
          <a:xfrm>
            <a:off x="1414139" y="4697542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Raleway Medium" pitchFamily="2" charset="-52"/>
                <a:hlinkClick r:id="rId7"/>
              </a:rPr>
              <a:t>Перейти в интернет-магазин</a:t>
            </a:r>
            <a:endParaRPr lang="ru-RU" dirty="0">
              <a:solidFill>
                <a:prstClr val="black"/>
              </a:solidFill>
              <a:latin typeface="Raleway Medium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E4D573-04B0-7BE5-A563-962A6A518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051F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51" y="2786035"/>
            <a:ext cx="1440000" cy="1440000"/>
          </a:xfrm>
          <a:prstGeom prst="rect">
            <a:avLst/>
          </a:prstGeom>
        </p:spPr>
      </p:pic>
      <p:pic>
        <p:nvPicPr>
          <p:cNvPr id="17" name="Picture 8" descr="https://www.pinclipart.com/picdir/big/288-2884575_sample-courses-clipart.png">
            <a:extLst>
              <a:ext uri="{FF2B5EF4-FFF2-40B4-BE49-F238E27FC236}">
                <a16:creationId xmlns:a16="http://schemas.microsoft.com/office/drawing/2014/main" id="{A1727E18-2A2D-56BA-4EB2-F8F720A1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4312" y="3506035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D10FCC-BCE8-B3BF-4B52-C0230ADE5A73}"/>
              </a:ext>
            </a:extLst>
          </p:cNvPr>
          <p:cNvSpPr/>
          <p:nvPr/>
        </p:nvSpPr>
        <p:spPr>
          <a:xfrm>
            <a:off x="1414139" y="5029540"/>
            <a:ext cx="3675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633178"/>
                </a:solidFill>
                <a:latin typeface="Raleway Black" pitchFamily="2" charset="-52"/>
                <a:ea typeface="Roboto Black" panose="02000000000000000000" pitchFamily="2" charset="0"/>
                <a:cs typeface="Roboto Black" panose="02000000000000000000" pitchFamily="2" charset="0"/>
              </a:rPr>
              <a:t>WEBPROSV</a:t>
            </a:r>
            <a:endParaRPr lang="ru-RU" sz="4800" dirty="0">
              <a:solidFill>
                <a:srgbClr val="633178"/>
              </a:solidFill>
              <a:latin typeface="Raleway Black" pitchFamily="2" charset="-52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C9B5F0D-B88A-99F7-CF0C-C3052C814AD1}"/>
              </a:ext>
            </a:extLst>
          </p:cNvPr>
          <p:cNvSpPr/>
          <p:nvPr/>
        </p:nvSpPr>
        <p:spPr>
          <a:xfrm>
            <a:off x="1414140" y="5836142"/>
            <a:ext cx="3675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51F46"/>
                </a:solidFill>
                <a:latin typeface="Raleway Medium" pitchFamily="2" charset="-52"/>
                <a:ea typeface="Roboto Black" panose="02000000000000000000" pitchFamily="2" charset="0"/>
                <a:cs typeface="Arial" panose="020B0604020202020204" pitchFamily="34" charset="0"/>
              </a:rPr>
              <a:t>промокод на скидку 30% на весь чек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>
                <a:solidFill>
                  <a:srgbClr val="051F46"/>
                </a:solidFill>
                <a:latin typeface="Raleway Medium" pitchFamily="2" charset="-52"/>
                <a:ea typeface="Roboto Black" panose="02000000000000000000" pitchFamily="2" charset="0"/>
                <a:cs typeface="Arial" panose="020B0604020202020204" pitchFamily="34" charset="0"/>
              </a:rPr>
              <a:t>на платформе</a:t>
            </a:r>
            <a:r>
              <a:rPr lang="en-US" sz="1000" dirty="0">
                <a:solidFill>
                  <a:srgbClr val="051F46"/>
                </a:solidFill>
                <a:latin typeface="Raleway Medium" pitchFamily="2" charset="-52"/>
                <a:ea typeface="Roboto Black" panose="02000000000000000000" pitchFamily="2" charset="0"/>
                <a:cs typeface="Arial" panose="020B0604020202020204" pitchFamily="34" charset="0"/>
              </a:rPr>
              <a:t> Lecta.ru</a:t>
            </a:r>
            <a:endParaRPr lang="ru-RU" sz="1000" dirty="0">
              <a:solidFill>
                <a:srgbClr val="051F46"/>
              </a:solidFill>
              <a:latin typeface="Raleway Medium" pitchFamily="2" charset="-52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C8DE22-FA24-62CC-58BF-4BFD8AAC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Как заказать?</a:t>
            </a:r>
          </a:p>
        </p:txBody>
      </p:sp>
    </p:spTree>
    <p:extLst>
      <p:ext uri="{BB962C8B-B14F-4D97-AF65-F5344CB8AC3E}">
        <p14:creationId xmlns:p14="http://schemas.microsoft.com/office/powerpoint/2010/main" val="1907215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solidFill>
                  <a:srgbClr val="633178"/>
                </a:solidFill>
                <a:latin typeface="Arial Black" panose="020B0A04020102020204" pitchFamily="34" charset="0"/>
              </a:rPr>
              <a:t>Как заказать цифровые «Рабочие тетради»?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360000" y="1579563"/>
            <a:ext cx="5400000" cy="4680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Raleway Bold" pitchFamily="2" charset="-52"/>
              </a:rPr>
              <a:t>Для юридических лиц</a:t>
            </a:r>
          </a:p>
          <a:p>
            <a:pPr marL="457200" lvl="1" indent="0">
              <a:buNone/>
            </a:pPr>
            <a:r>
              <a:rPr lang="ru-RU" sz="1400" dirty="0" smtClean="0"/>
              <a:t>По </a:t>
            </a:r>
            <a:r>
              <a:rPr lang="ru-RU" sz="1400" dirty="0"/>
              <a:t>вопросам приобретения для образовательных организаций: </a:t>
            </a:r>
            <a:endParaRPr lang="ru-RU" sz="14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Мосензова </a:t>
            </a:r>
            <a:r>
              <a:rPr lang="ru-RU" sz="1400" dirty="0"/>
              <a:t>Валентина Андреевна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/>
              <a:t>          +</a:t>
            </a:r>
            <a:r>
              <a:rPr lang="ru-RU" sz="1400" dirty="0"/>
              <a:t>79147034834</a:t>
            </a:r>
          </a:p>
          <a:p>
            <a:pPr marL="457200" lvl="1" indent="0">
              <a:buNone/>
            </a:pPr>
            <a:r>
              <a:rPr lang="ru-RU" sz="1400" dirty="0" err="1" smtClean="0"/>
              <a:t>Заикин</a:t>
            </a:r>
            <a:r>
              <a:rPr lang="ru-RU" sz="1400" dirty="0" smtClean="0"/>
              <a:t> </a:t>
            </a:r>
            <a:r>
              <a:rPr lang="ru-RU" sz="1400" dirty="0"/>
              <a:t>Егор, тел.: 8 (495) 789-30-40, доб. 4962, </a:t>
            </a:r>
            <a:r>
              <a:rPr lang="ru-RU" sz="1400" dirty="0">
                <a:hlinkClick r:id="rId2"/>
              </a:rPr>
              <a:t>EZaikin@prosv.ru</a:t>
            </a:r>
            <a:r>
              <a:rPr lang="ru-RU" sz="1400" dirty="0"/>
              <a:t> </a:t>
            </a:r>
          </a:p>
          <a:p>
            <a:pPr marL="457200" lvl="1" indent="0">
              <a:buNone/>
            </a:pPr>
            <a:endParaRPr lang="ru-RU" sz="1400" dirty="0"/>
          </a:p>
          <a:p>
            <a:pPr marL="457200" lvl="1" indent="0">
              <a:buNone/>
            </a:pPr>
            <a:r>
              <a:rPr lang="ru-RU" sz="1800" dirty="0">
                <a:hlinkClick r:id="rId3"/>
              </a:rPr>
              <a:t>Оставить заявку:</a:t>
            </a:r>
            <a:endParaRPr lang="en-US" sz="1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9" y="3670085"/>
            <a:ext cx="2520000" cy="2520000"/>
          </a:xfrm>
          <a:prstGeom prst="rect">
            <a:avLst/>
          </a:prstGeom>
        </p:spPr>
      </p:pic>
      <p:pic>
        <p:nvPicPr>
          <p:cNvPr id="24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112" y="3506035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6">
            <a:extLst>
              <a:ext uri="{FF2B5EF4-FFF2-40B4-BE49-F238E27FC236}">
                <a16:creationId xmlns:a16="http://schemas.microsoft.com/office/drawing/2014/main" id="{8BB72FB8-0732-3B0E-7F31-A8AC29C01AFD}"/>
              </a:ext>
            </a:extLst>
          </p:cNvPr>
          <p:cNvSpPr txBox="1">
            <a:spLocks/>
          </p:cNvSpPr>
          <p:nvPr/>
        </p:nvSpPr>
        <p:spPr>
          <a:xfrm>
            <a:off x="6432000" y="1579563"/>
            <a:ext cx="5400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252A34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latin typeface="Raleway Bold" pitchFamily="2" charset="-52"/>
              </a:rPr>
              <a:t>Для физических лиц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latin typeface="Raleway Bold" pitchFamily="2" charset="-52"/>
            </a:endParaRPr>
          </a:p>
          <a:p>
            <a:pPr marL="442913" indent="0">
              <a:buNone/>
            </a:pPr>
            <a:r>
              <a:rPr lang="ru-RU" sz="1400" dirty="0"/>
              <a:t>Купить цифровые рабочие тетради в розницу можно на платформе LECTA:</a:t>
            </a:r>
          </a:p>
          <a:p>
            <a:pPr marL="442913" indent="0">
              <a:buNone/>
            </a:pPr>
            <a:r>
              <a:rPr lang="ru-RU" sz="1400" dirty="0">
                <a:hlinkClick r:id="rId6"/>
              </a:rPr>
              <a:t>https://lecta.ru/catalog/search/rabochie-tetradi</a:t>
            </a:r>
            <a:r>
              <a:rPr lang="ru-RU" sz="1400" dirty="0"/>
              <a:t> </a:t>
            </a:r>
            <a:endParaRPr lang="en-US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46C2B4-F709-A3E7-A813-512A427021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3670085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63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Мосензова Валентина Андреевна</a:t>
            </a:r>
          </a:p>
          <a:p>
            <a:r>
              <a:rPr lang="ru-RU" dirty="0" smtClean="0"/>
              <a:t>Региональный директор </a:t>
            </a:r>
          </a:p>
          <a:p>
            <a:r>
              <a:rPr lang="ru-RU" dirty="0" smtClean="0"/>
              <a:t>+79147034834</a:t>
            </a:r>
          </a:p>
        </p:txBody>
      </p:sp>
    </p:spTree>
    <p:extLst>
      <p:ext uri="{BB962C8B-B14F-4D97-AF65-F5344CB8AC3E}">
        <p14:creationId xmlns:p14="http://schemas.microsoft.com/office/powerpoint/2010/main" val="271444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824" y="2889000"/>
            <a:ext cx="9874352" cy="1080000"/>
          </a:xfrm>
        </p:spPr>
        <p:txBody>
          <a:bodyPr>
            <a:noAutofit/>
          </a:bodyPr>
          <a:lstStyle/>
          <a:p>
            <a:pPr algn="ctr"/>
            <a:r>
              <a:rPr lang="ru-RU" sz="6000" cap="small" dirty="0">
                <a:solidFill>
                  <a:srgbClr val="EA3457"/>
                </a:solidFill>
                <a:latin typeface="Arial Black" panose="020B0A04020102020204" pitchFamily="34" charset="0"/>
              </a:rPr>
              <a:t>Как спроектировать эффективную образовательную среду?</a:t>
            </a:r>
          </a:p>
        </p:txBody>
      </p:sp>
    </p:spTree>
    <p:extLst>
      <p:ext uri="{BB962C8B-B14F-4D97-AF65-F5344CB8AC3E}">
        <p14:creationId xmlns:p14="http://schemas.microsoft.com/office/powerpoint/2010/main" val="329584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>
            <a:extLst>
              <a:ext uri="{FF2B5EF4-FFF2-40B4-BE49-F238E27FC236}">
                <a16:creationId xmlns:a16="http://schemas.microsoft.com/office/drawing/2014/main" id="{DDDF1877-D0D4-9337-46E5-8D5C9979778C}"/>
              </a:ext>
            </a:extLst>
          </p:cNvPr>
          <p:cNvSpPr txBox="1">
            <a:spLocks/>
          </p:cNvSpPr>
          <p:nvPr/>
        </p:nvSpPr>
        <p:spPr>
          <a:xfrm>
            <a:off x="360362" y="1579563"/>
            <a:ext cx="11472838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Доступ к учебным планам, рабочим программам учебных предметов, учебных курсов (в том числе внеурочной деятельности), учебных модулей, учебным изданиям и образовательным ресурсам, указанным в рабочих программах учебных предметов, учебных курсов (в том числе внеурочной деятельности), учебных модулей, информации о ходе образовательного процесса, результатах промежуточной и государственной итоговой аттестации обучающихся.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Доступ к информации о расписании проведения учебных занятий, процедурах и критериях оценки результатов обучения.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EA3457"/>
                </a:solidFill>
                <a:effectLst/>
                <a:uLnTx/>
                <a:uFillTx/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Возможность использования современных ИКТ в реализации программы основного общего образования, в том числе использование имеющихся средств обучения и воспитания в электронном виде, электронных образовательных и информационных ресурсов, средств определения уровня знаний и оценки компетенций, а также иных объектов, необходимых для организации образовательной деятельности с применением электронного обучения, дистанционных образовательных технологий, объективного оценивания знаний, умений, навыков и достижений обучающихся.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Доступ к информационным ресурсам информационно-образовательной среды Организации обеспечивается в том числе посредством сети Интернет.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1F4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8474477-65ED-1289-1FF0-0A2AA8B3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Информационно-образовательная среда Организации должна обеспечивать:</a:t>
            </a:r>
          </a:p>
        </p:txBody>
      </p:sp>
    </p:spTree>
    <p:extLst>
      <p:ext uri="{BB962C8B-B14F-4D97-AF65-F5344CB8AC3E}">
        <p14:creationId xmlns:p14="http://schemas.microsoft.com/office/powerpoint/2010/main" val="174571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4B34F44-9E4C-4F17-B894-CF69FE29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4400" b="1" i="0" u="none" strike="noStrike" kern="1200" cap="small" spc="0" normalizeH="0" baseline="0" noProof="0" dirty="0">
                <a:ln>
                  <a:noFill/>
                </a:ln>
                <a:solidFill>
                  <a:srgbClr val="633178"/>
                </a:solidFill>
                <a:effectLst/>
                <a:uLnTx/>
                <a:uFillTx/>
                <a:latin typeface="Arial Black" panose="020B0A04020102020204" pitchFamily="34" charset="0"/>
                <a:ea typeface="Roboto Condensed Medium" panose="02000000000000000000" pitchFamily="2" charset="0"/>
                <a:cs typeface="Arial" panose="020B0604020202020204" pitchFamily="34" charset="0"/>
              </a:rPr>
              <a:t>Об использовании</a:t>
            </a:r>
            <a:r>
              <a:rPr lang="ru-RU" sz="4400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и ЭОР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9ED63-B047-1461-516B-6849BC0436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600" dirty="0"/>
              <a:t>Согласно положениям обновленных ФГОС (статьи 35.3., 35.4., 37.1. ФГОС ООО; статья 34.4. ФГОС НОО) при реализации программ начального и основного общего образования, в том числе адаптированных, каждому обучающемуся, родителям (законным представителям) несовершеннолетнего обучающегося в течение всего периода обучения должен быть обеспечен доступ к информационно-образовательной среде организации, в том числе возможность использования современных ИКТ в виде электронных образовательных ресурсов (далее – «ЭОР»). Предоставление обучающимся доступа к ЭОР является обязанностью организации, при этом библиотека организации должна быть укомплектована ЭОР по всем учебным предметам учебного плана (последний абзац статьи 37.3., статья 37.4. ФГОС ООО; последний абзац статьи 36.1., статья 36.2. ФГОС НОО).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106BDB7-30B3-904B-BC36-695F8D6FD7A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/>
              <a:t>С 01 сентября 2022 года вступили в силу изменения в часть 4 статьи 18 Федеральный закон от 29.12.2012 г. № 273-ФЗ “Об образовании в Российской Федерации” от 30.12.2021 г. (изменения, внесенные Федеральным законом от 30.12.2021 г. № 472-ФЗ), в соответствии с которыми все образовательные организации при реализации имеющих государственную аккредитацию программ начального, основного и среднего общего образования вправе выбирать для организации образовательной деятельности верифицированный  образовательный контент, допущенный Министерством просвещения РФ к использованию и включенный в федеральный перечень электронных образовательных ресурсов (пункт 3) части 4 статьи 18 Федерального закона от 29.12.2012 г. № 273-ФЗ).</a:t>
            </a:r>
          </a:p>
        </p:txBody>
      </p:sp>
    </p:spTree>
    <p:extLst>
      <p:ext uri="{BB962C8B-B14F-4D97-AF65-F5344CB8AC3E}">
        <p14:creationId xmlns:p14="http://schemas.microsoft.com/office/powerpoint/2010/main" val="104407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604AB7AC-494C-8A22-44FC-D2DF788D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Безопасное использование </a:t>
            </a:r>
            <a:br>
              <a:rPr lang="ru-RU" cap="small" dirty="0">
                <a:solidFill>
                  <a:srgbClr val="633178"/>
                </a:solidFill>
                <a:latin typeface="Arial Black" panose="020B0A04020102020204" pitchFamily="34" charset="0"/>
              </a:rPr>
            </a:br>
            <a:r>
              <a:rPr lang="ru-RU" cap="small" dirty="0">
                <a:solidFill>
                  <a:srgbClr val="633178"/>
                </a:solidFill>
                <a:latin typeface="Arial Black" panose="020B0A04020102020204" pitchFamily="34" charset="0"/>
              </a:rPr>
              <a:t>цифровых технологий. ФГОС 2021 </a:t>
            </a:r>
          </a:p>
        </p:txBody>
      </p:sp>
      <p:sp>
        <p:nvSpPr>
          <p:cNvPr id="2" name="Скругленный прямоугольник 4">
            <a:extLst>
              <a:ext uri="{FF2B5EF4-FFF2-40B4-BE49-F238E27FC236}">
                <a16:creationId xmlns:a16="http://schemas.microsoft.com/office/drawing/2014/main" id="{AE05F422-B35E-851E-BF43-1E4AE7108932}"/>
              </a:ext>
            </a:extLst>
          </p:cNvPr>
          <p:cNvSpPr/>
          <p:nvPr/>
        </p:nvSpPr>
        <p:spPr>
          <a:xfrm>
            <a:off x="6253200" y="2498657"/>
            <a:ext cx="5760000" cy="3085206"/>
          </a:xfrm>
          <a:prstGeom prst="roundRect">
            <a:avLst>
              <a:gd name="adj" fmla="val 10819"/>
            </a:avLst>
          </a:prstGeom>
          <a:noFill/>
          <a:ln w="28575" cap="flat" cmpd="sng" algn="ctr">
            <a:solidFill>
              <a:srgbClr val="233C78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A546CD-3B05-3F63-B68D-9DD935F01A40}"/>
              </a:ext>
            </a:extLst>
          </p:cNvPr>
          <p:cNvSpPr/>
          <p:nvPr/>
        </p:nvSpPr>
        <p:spPr>
          <a:xfrm>
            <a:off x="5981313" y="1445124"/>
            <a:ext cx="5851887" cy="10535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При реализации программы ООО каждому обучающемуся, родителю должен быть обеспечен доступ к ИОС, в том числе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безопасный доступ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к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верифицированным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образовательным ресурсам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цифровой образовательной среды (ст. 35.3.) 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B99D7A2-A4D6-0EF5-ACF8-93D3CFF010BA}"/>
              </a:ext>
            </a:extLst>
          </p:cNvPr>
          <p:cNvSpPr txBox="1"/>
          <p:nvPr/>
        </p:nvSpPr>
        <p:spPr>
          <a:xfrm>
            <a:off x="470462" y="5583862"/>
            <a:ext cx="452554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51F46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Условия функционирования ИОС (ЭИОС) могут быть обеспечены ресурсами иных организаций (ст. 35.4.)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BACC880F-CCB5-7115-4A46-AF468E78097D}"/>
              </a:ext>
            </a:extLst>
          </p:cNvPr>
          <p:cNvSpPr txBox="1">
            <a:spLocks/>
          </p:cNvSpPr>
          <p:nvPr/>
        </p:nvSpPr>
        <p:spPr>
          <a:xfrm>
            <a:off x="6433200" y="2726782"/>
            <a:ext cx="5400000" cy="2628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A8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 всем учебно-методическим материалам;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формированию и хранению электронного портфолио;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информации о ходе образовательного процесса, включая промежуточную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аттестацию;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проведению занятий и оцениванию при применении электронного обучения </a:t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дистанционных технологий;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взаимодействию между участниками образовательного процесса и с другими организациями посредством сети Интернет;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мониторингу здоровья;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информационному сопровождению проектирования обучающимися планов продолжения обучения и профессионального самоопределения (ООО).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B9DAFA-F3F2-12D0-ACAA-EE42269A5583}"/>
              </a:ext>
            </a:extLst>
          </p:cNvPr>
          <p:cNvSpPr/>
          <p:nvPr/>
        </p:nvSpPr>
        <p:spPr>
          <a:xfrm>
            <a:off x="360000" y="1445125"/>
            <a:ext cx="5400000" cy="14349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ИОС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51F46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– комплекс, включающий цифровые образовательные ресурсы и совокупность технологических средств ИКТ (компьютеры, иное оборудование, коммуникационные каналы, систему современных педагогических технологий, обеспечивающих обучение в современной информационно-образовательной среде) (ст.37.1. ФГОС-2021 ООО)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648638-788D-5F1E-F7FE-2751115898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84640" y="2982198"/>
            <a:ext cx="2950720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0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5"/>
          <a:stretch/>
        </p:blipFill>
        <p:spPr bwMode="auto">
          <a:xfrm>
            <a:off x="-130641" y="3047140"/>
            <a:ext cx="4161101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37" y="3994352"/>
            <a:ext cx="3703343" cy="3086119"/>
          </a:xfrm>
          <a:prstGeom prst="rect">
            <a:avLst/>
          </a:prstGeom>
        </p:spPr>
      </p:pic>
      <p:grpSp>
        <p:nvGrpSpPr>
          <p:cNvPr id="14" name="Group 5"/>
          <p:cNvGrpSpPr/>
          <p:nvPr/>
        </p:nvGrpSpPr>
        <p:grpSpPr>
          <a:xfrm>
            <a:off x="8092267" y="1277498"/>
            <a:ext cx="3676592" cy="4564920"/>
            <a:chOff x="0" y="0"/>
            <a:chExt cx="8339770" cy="10354806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4"/>
            <a:srcRect l="9170" r="9170"/>
            <a:stretch>
              <a:fillRect/>
            </a:stretch>
          </p:blipFill>
          <p:spPr>
            <a:xfrm>
              <a:off x="0" y="0"/>
              <a:ext cx="8339770" cy="6817184"/>
            </a:xfrm>
            <a:prstGeom prst="rect">
              <a:avLst/>
            </a:prstGeom>
          </p:spPr>
        </p:pic>
        <p:pic>
          <p:nvPicPr>
            <p:cNvPr id="16" name="Picture 7"/>
            <p:cNvPicPr>
              <a:picLocks noChangeAspect="1"/>
            </p:cNvPicPr>
            <p:nvPr/>
          </p:nvPicPr>
          <p:blipFill>
            <a:blip r:embed="rId5"/>
            <a:srcRect t="12840" b="25871"/>
            <a:stretch>
              <a:fillRect/>
            </a:stretch>
          </p:blipFill>
          <p:spPr>
            <a:xfrm>
              <a:off x="0" y="6946214"/>
              <a:ext cx="8339770" cy="3408592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639150" y="553607"/>
            <a:ext cx="71573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dirty="0">
                <a:solidFill>
                  <a:srgbClr val="051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технологии связаны с жизненными задачами </a:t>
            </a:r>
          </a:p>
          <a:p>
            <a:pPr>
              <a:lnSpc>
                <a:spcPct val="90000"/>
              </a:lnSpc>
              <a:defRPr/>
            </a:pPr>
            <a:r>
              <a:rPr lang="ru-RU" sz="1600" dirty="0">
                <a:solidFill>
                  <a:srgbClr val="051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сферах человеческой деятельности — и во всех этих сферах сегодня также присутствуют готовые решения.</a:t>
            </a:r>
            <a:endParaRPr lang="ru-RU" sz="1600" dirty="0">
              <a:solidFill>
                <a:srgbClr val="051F46"/>
              </a:solidFill>
              <a:latin typeface="Arial" panose="020B0604020202020204" pitchFamily="34" charset="0"/>
              <a:ea typeface="Open Sans" pitchFamily="34" charset="0"/>
              <a:cs typeface="Arial" panose="020B0604020202020204" pitchFamily="34" charset="0"/>
            </a:endParaRPr>
          </a:p>
        </p:txBody>
      </p:sp>
      <p:sp>
        <p:nvSpPr>
          <p:cNvPr id="9" name="Двойные круглые скобки 8"/>
          <p:cNvSpPr/>
          <p:nvPr/>
        </p:nvSpPr>
        <p:spPr>
          <a:xfrm>
            <a:off x="539998" y="474972"/>
            <a:ext cx="7256463" cy="914400"/>
          </a:xfrm>
          <a:prstGeom prst="bracketPair">
            <a:avLst/>
          </a:prstGeom>
          <a:ln>
            <a:solidFill>
              <a:srgbClr val="00E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2"/>
          <p:cNvSpPr txBox="1"/>
          <p:nvPr/>
        </p:nvSpPr>
        <p:spPr>
          <a:xfrm>
            <a:off x="4402996" y="3553030"/>
            <a:ext cx="3309594" cy="2233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ru-RU" dirty="0">
                <a:solidFill>
                  <a:srgbClr val="051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сэкономить силы, время и сформировать мотивацию </a:t>
            </a:r>
          </a:p>
          <a:p>
            <a:pPr algn="ctr">
              <a:lnSpc>
                <a:spcPts val="2519"/>
              </a:lnSpc>
            </a:pPr>
            <a:r>
              <a:rPr lang="ru-RU" dirty="0">
                <a:solidFill>
                  <a:srgbClr val="051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работы с детьми ради достижения </a:t>
            </a:r>
          </a:p>
          <a:p>
            <a:pPr algn="ctr">
              <a:lnSpc>
                <a:spcPts val="2519"/>
              </a:lnSpc>
            </a:pPr>
            <a:r>
              <a:rPr lang="ru-RU" b="1" dirty="0">
                <a:solidFill>
                  <a:srgbClr val="EA3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лучших личностных и образовательных результатов.</a:t>
            </a:r>
            <a:endParaRPr lang="ru-RU" dirty="0">
              <a:solidFill>
                <a:srgbClr val="EA34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623868" y="1728891"/>
            <a:ext cx="7088722" cy="978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ru-RU" sz="2400" cap="small" spc="-67" dirty="0">
                <a:solidFill>
                  <a:srgbClr val="EA3457"/>
                </a:solidFill>
                <a:latin typeface="Arial Black" panose="020B0A04020102020204" pitchFamily="34" charset="0"/>
              </a:rPr>
              <a:t>Цифра не может заменить учителя, </a:t>
            </a:r>
          </a:p>
          <a:p>
            <a:pPr>
              <a:lnSpc>
                <a:spcPts val="4000"/>
              </a:lnSpc>
            </a:pPr>
            <a:r>
              <a:rPr lang="ru-RU" sz="2400" cap="small" spc="-67" dirty="0">
                <a:solidFill>
                  <a:srgbClr val="EA3457"/>
                </a:solidFill>
                <a:latin typeface="Arial Black" panose="020B0A04020102020204" pitchFamily="34" charset="0"/>
              </a:rPr>
              <a:t>но может помочь ему в самом важном –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313052" y="3449782"/>
            <a:ext cx="3496623" cy="2423584"/>
          </a:xfrm>
          <a:prstGeom prst="roundRect">
            <a:avLst>
              <a:gd name="adj" fmla="val 12695"/>
            </a:avLst>
          </a:prstGeom>
          <a:noFill/>
          <a:ln w="19050">
            <a:solidFill>
              <a:srgbClr val="00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43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8CC2E83-C6DD-FFCF-57C7-3A618CD6EF35}"/>
              </a:ext>
            </a:extLst>
          </p:cNvPr>
          <p:cNvSpPr/>
          <p:nvPr/>
        </p:nvSpPr>
        <p:spPr>
          <a:xfrm>
            <a:off x="6518944" y="0"/>
            <a:ext cx="5673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57" name="Рисунок 74">
            <a:extLst>
              <a:ext uri="{FF2B5EF4-FFF2-40B4-BE49-F238E27FC236}">
                <a16:creationId xmlns:a16="http://schemas.microsoft.com/office/drawing/2014/main" id="{4A346DCC-65C5-E2F5-BCDD-2226A35B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" r="1834" b="17506"/>
          <a:stretch>
            <a:fillRect/>
          </a:stretch>
        </p:blipFill>
        <p:spPr bwMode="auto">
          <a:xfrm>
            <a:off x="9891713" y="6126163"/>
            <a:ext cx="21129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внобедренный треугольник 7"/>
          <p:cNvSpPr/>
          <p:nvPr/>
        </p:nvSpPr>
        <p:spPr>
          <a:xfrm>
            <a:off x="3587402" y="0"/>
            <a:ext cx="2931542" cy="68580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77644" y="171515"/>
            <a:ext cx="2264125" cy="1645673"/>
            <a:chOff x="479425" y="2341839"/>
            <a:chExt cx="2264125" cy="1645673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10C76AD0-6851-0181-E8E3-AC079C5CF1D7}"/>
                </a:ext>
              </a:extLst>
            </p:cNvPr>
            <p:cNvSpPr/>
            <p:nvPr/>
          </p:nvSpPr>
          <p:spPr>
            <a:xfrm rot="16200000">
              <a:off x="788651" y="2032613"/>
              <a:ext cx="1645673" cy="2264125"/>
            </a:xfrm>
            <a:prstGeom prst="roundRect">
              <a:avLst/>
            </a:prstGeom>
            <a:solidFill>
              <a:srgbClr val="19BFB0"/>
            </a:solidFill>
            <a:ln w="19050">
              <a:solidFill>
                <a:srgbClr val="000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KZ" sz="1800" b="0" i="0" u="none" strike="noStrike" kern="1200" cap="none" spc="0" normalizeH="0" baseline="0" noProof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78E6EE-6586-23E1-5CDC-87E0B40558A3}"/>
                </a:ext>
              </a:extLst>
            </p:cNvPr>
            <p:cNvSpPr txBox="1"/>
            <p:nvPr/>
          </p:nvSpPr>
          <p:spPr>
            <a:xfrm>
              <a:off x="602937" y="2508349"/>
              <a:ext cx="18069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Родителю</a:t>
              </a:r>
              <a:b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</a:b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и ученику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441769" y="171515"/>
            <a:ext cx="2264124" cy="1645673"/>
            <a:chOff x="2743550" y="2341839"/>
            <a:chExt cx="2264124" cy="1645673"/>
          </a:xfrm>
        </p:grpSpPr>
        <p:sp>
          <p:nvSpPr>
            <p:cNvPr id="54" name="Скругленный прямоугольник 53">
              <a:extLst>
                <a:ext uri="{FF2B5EF4-FFF2-40B4-BE49-F238E27FC236}">
                  <a16:creationId xmlns:a16="http://schemas.microsoft.com/office/drawing/2014/main" id="{B2B792B2-58A7-AD33-31DD-2C898C3C5357}"/>
                </a:ext>
              </a:extLst>
            </p:cNvPr>
            <p:cNvSpPr/>
            <p:nvPr/>
          </p:nvSpPr>
          <p:spPr>
            <a:xfrm rot="5400000">
              <a:off x="3052775" y="2032614"/>
              <a:ext cx="1645673" cy="2264124"/>
            </a:xfrm>
            <a:prstGeom prst="roundRect">
              <a:avLst/>
            </a:prstGeom>
            <a:solidFill>
              <a:srgbClr val="FFC01E"/>
            </a:solidFill>
            <a:ln w="19050">
              <a:solidFill>
                <a:srgbClr val="000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KZ" sz="1800" b="0" i="0" u="none" strike="noStrike" kern="1200" cap="none" spc="0" normalizeH="0" baseline="0" noProof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D51611-888C-E0C3-8F26-27506646D7A6}"/>
                </a:ext>
              </a:extLst>
            </p:cNvPr>
            <p:cNvSpPr txBox="1"/>
            <p:nvPr/>
          </p:nvSpPr>
          <p:spPr>
            <a:xfrm>
              <a:off x="3084153" y="2518344"/>
              <a:ext cx="18280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Обучаем </a:t>
              </a:r>
              <a:b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</a:b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и воспитываем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77644" y="1816601"/>
            <a:ext cx="2264125" cy="1645673"/>
            <a:chOff x="479425" y="3986925"/>
            <a:chExt cx="2264125" cy="1645673"/>
          </a:xfrm>
        </p:grpSpPr>
        <p:sp>
          <p:nvSpPr>
            <p:cNvPr id="58" name="Скругленный прямоугольник 57">
              <a:extLst>
                <a:ext uri="{FF2B5EF4-FFF2-40B4-BE49-F238E27FC236}">
                  <a16:creationId xmlns:a16="http://schemas.microsoft.com/office/drawing/2014/main" id="{6C72A0D8-E32C-AB3C-737C-7FDAE72D9699}"/>
                </a:ext>
              </a:extLst>
            </p:cNvPr>
            <p:cNvSpPr/>
            <p:nvPr/>
          </p:nvSpPr>
          <p:spPr>
            <a:xfrm rot="16200000">
              <a:off x="788651" y="3677699"/>
              <a:ext cx="1645673" cy="2264125"/>
            </a:xfrm>
            <a:prstGeom prst="roundRect">
              <a:avLst/>
            </a:prstGeom>
            <a:solidFill>
              <a:srgbClr val="90AFE3"/>
            </a:solidFill>
            <a:ln w="19050">
              <a:solidFill>
                <a:srgbClr val="000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KZ" sz="1800" b="0" i="0" u="none" strike="noStrike" kern="1200" cap="none" spc="0" normalizeH="0" baseline="0" noProof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04F591-6819-4809-893F-4C493271CADD}"/>
                </a:ext>
              </a:extLst>
            </p:cNvPr>
            <p:cNvSpPr txBox="1"/>
            <p:nvPr/>
          </p:nvSpPr>
          <p:spPr>
            <a:xfrm>
              <a:off x="602937" y="4819166"/>
              <a:ext cx="18069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Учителю</a:t>
              </a:r>
              <a:b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</a:b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и ученику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441769" y="1816602"/>
            <a:ext cx="2264124" cy="1645673"/>
            <a:chOff x="2743550" y="3986926"/>
            <a:chExt cx="2264124" cy="1645673"/>
          </a:xfrm>
        </p:grpSpPr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B0CA8889-7448-BD4A-0132-8CB315A6EC01}"/>
                </a:ext>
              </a:extLst>
            </p:cNvPr>
            <p:cNvSpPr/>
            <p:nvPr/>
          </p:nvSpPr>
          <p:spPr>
            <a:xfrm rot="5400000">
              <a:off x="3052775" y="3677701"/>
              <a:ext cx="1645673" cy="2264124"/>
            </a:xfrm>
            <a:prstGeom prst="roundRect">
              <a:avLst/>
            </a:prstGeom>
            <a:solidFill>
              <a:srgbClr val="F43E3E"/>
            </a:solidFill>
            <a:ln w="19050">
              <a:solidFill>
                <a:srgbClr val="000A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KZ" sz="1800" b="0" i="0" u="none" strike="noStrike" kern="1200" cap="none" spc="0" normalizeH="0" baseline="0" noProof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C6F408-154E-27D0-7426-A190D255B838}"/>
                </a:ext>
              </a:extLst>
            </p:cNvPr>
            <p:cNvSpPr txBox="1"/>
            <p:nvPr/>
          </p:nvSpPr>
          <p:spPr>
            <a:xfrm>
              <a:off x="3084153" y="4820791"/>
              <a:ext cx="18280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Проверяем</a:t>
              </a:r>
              <a:b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</a:b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Lato ExtraBold" panose="020F0502020204030203" pitchFamily="34" charset="0"/>
                  <a:cs typeface="Arial" panose="020B0604020202020204" pitchFamily="34" charset="0"/>
                </a:rPr>
                <a:t>знания</a:t>
              </a:r>
            </a:p>
          </p:txBody>
        </p:sp>
      </p:grpSp>
      <p:pic>
        <p:nvPicPr>
          <p:cNvPr id="109" name="Рисунок 77">
            <a:extLst>
              <a:ext uri="{FF2B5EF4-FFF2-40B4-BE49-F238E27FC236}">
                <a16:creationId xmlns:a16="http://schemas.microsoft.com/office/drawing/2014/main" id="{6DFC2217-4BEB-A971-3000-E56583C4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7" b="607"/>
          <a:stretch/>
        </p:blipFill>
        <p:spPr bwMode="auto">
          <a:xfrm>
            <a:off x="1757767" y="1113096"/>
            <a:ext cx="1351419" cy="1368000"/>
          </a:xfrm>
          <a:prstGeom prst="roundRect">
            <a:avLst>
              <a:gd name="adj" fmla="val 11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893" y="1990462"/>
            <a:ext cx="720000" cy="720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405891" y="2193093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К школе готов!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894" y="2890462"/>
            <a:ext cx="719999" cy="7200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225890" y="3093092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Начинайзер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A80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893" y="3790462"/>
            <a:ext cx="720000" cy="72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2A22B61-6AA8-70CA-AA98-B16D33902AD0}"/>
              </a:ext>
            </a:extLst>
          </p:cNvPr>
          <p:cNvSpPr txBox="1"/>
          <p:nvPr/>
        </p:nvSpPr>
        <p:spPr>
          <a:xfrm>
            <a:off x="6865890" y="3993091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Учим стихи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893" y="4690462"/>
            <a:ext cx="720000" cy="7200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25890" y="4788853"/>
            <a:ext cx="165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Электронная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форма учебника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893" y="5590462"/>
            <a:ext cx="720000" cy="7200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5605890" y="5688852"/>
            <a:ext cx="165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Домашние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задания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11" y="1628775"/>
            <a:ext cx="720000" cy="72000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232410" y="1831406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Аудиоучебник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A80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411" y="2528775"/>
            <a:ext cx="720000" cy="7200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0142409" y="2740050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ПРОвоспитание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A80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650" y="3428775"/>
            <a:ext cx="720000" cy="7200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9962408" y="3523682"/>
            <a:ext cx="165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Лаборатория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692408" y="4350221"/>
            <a:ext cx="16565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Банк заданий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по функциональной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грамотности</a:t>
            </a: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410" y="4328775"/>
            <a:ext cx="720000" cy="72000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51" y="5228775"/>
            <a:ext cx="720000" cy="720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9332409" y="5429724"/>
            <a:ext cx="165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A80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Я сдам ЕГЭ!</a:t>
            </a:r>
          </a:p>
        </p:txBody>
      </p:sp>
      <p:sp>
        <p:nvSpPr>
          <p:cNvPr id="94" name="Прямоугольник 2">
            <a:extLst>
              <a:ext uri="{FF2B5EF4-FFF2-40B4-BE49-F238E27FC236}">
                <a16:creationId xmlns:a16="http://schemas.microsoft.com/office/drawing/2014/main" id="{F197B423-C0AF-47E8-6B90-9D589285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29" y="3581021"/>
            <a:ext cx="4473270" cy="1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16800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Платформа цифровых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/>
            </a:r>
            <a:b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образовательных сервисов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/>
            </a:r>
            <a:b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«Просвещения» — 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LECTA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 Medium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7">
            <a:extLst>
              <a:ext uri="{FF2B5EF4-FFF2-40B4-BE49-F238E27FC236}">
                <a16:creationId xmlns:a16="http://schemas.microsoft.com/office/drawing/2014/main" id="{503B3641-996C-8CD4-67A3-E6FBB212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995" y="723625"/>
            <a:ext cx="535693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Платформа </a:t>
            </a:r>
            <a:r>
              <a:rPr kumimoji="0" lang="e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LECTA —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доступ к электронным учебникам 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/>
            </a:r>
            <a:b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</a:b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Arial" panose="020B0604020202020204" pitchFamily="34" charset="0"/>
                <a:ea typeface="Lato Medium" panose="020F0502020204030203" pitchFamily="34" charset="0"/>
                <a:cs typeface="Arial" panose="020B0604020202020204" pitchFamily="34" charset="0"/>
              </a:rPr>
              <a:t>и цифровым сервисам</a:t>
            </a:r>
          </a:p>
        </p:txBody>
      </p:sp>
    </p:spTree>
    <p:extLst>
      <p:ext uri="{BB962C8B-B14F-4D97-AF65-F5344CB8AC3E}">
        <p14:creationId xmlns:p14="http://schemas.microsoft.com/office/powerpoint/2010/main" val="958650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7" grpId="0"/>
      <p:bldP spid="79" grpId="0"/>
      <p:bldP spid="81" grpId="0"/>
      <p:bldP spid="83" grpId="0"/>
      <p:bldP spid="85" grpId="0"/>
      <p:bldP spid="87" grpId="0"/>
      <p:bldP spid="89" grpId="0"/>
      <p:bldP spid="90" grpId="0"/>
      <p:bldP spid="93" grpId="0"/>
      <p:bldP spid="94" grpId="0"/>
      <p:bldP spid="95" grpId="0"/>
    </p:bldLst>
  </p:timing>
</p:sld>
</file>

<file path=ppt/theme/theme1.xml><?xml version="1.0" encoding="utf-8"?>
<a:theme xmlns:a="http://schemas.openxmlformats.org/drawingml/2006/main" name="1_Тема_Физи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ПРОФИЛЬНОЕ ОБУЧЕНИЕ 2102</Template>
  <TotalTime>1114</TotalTime>
  <Words>2308</Words>
  <Application>Microsoft Office PowerPoint</Application>
  <PresentationFormat>Широкоэкранный</PresentationFormat>
  <Paragraphs>294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5" baseType="lpstr">
      <vt:lpstr>Raleway Bold</vt:lpstr>
      <vt:lpstr>Open Sans</vt:lpstr>
      <vt:lpstr>Yu Gothic UI Light</vt:lpstr>
      <vt:lpstr>Lato Medium</vt:lpstr>
      <vt:lpstr>Lato</vt:lpstr>
      <vt:lpstr>Roboto Condensed Medium</vt:lpstr>
      <vt:lpstr>Raleway</vt:lpstr>
      <vt:lpstr>Raleway Medium</vt:lpstr>
      <vt:lpstr>Roboto Black</vt:lpstr>
      <vt:lpstr>Lato ExtraBold</vt:lpstr>
      <vt:lpstr>Arial</vt:lpstr>
      <vt:lpstr>Wingdings</vt:lpstr>
      <vt:lpstr>Open Sans Condensed</vt:lpstr>
      <vt:lpstr>Raleway Black</vt:lpstr>
      <vt:lpstr>Roboto Condensed</vt:lpstr>
      <vt:lpstr>Lato Black</vt:lpstr>
      <vt:lpstr>Calibri</vt:lpstr>
      <vt:lpstr>Arial Black</vt:lpstr>
      <vt:lpstr>1_Тема_Физика</vt:lpstr>
      <vt:lpstr>ЭФФЕКТИВНАЯ  ОБРАЗОВАТЕЛЬНАЯ СРЕДА</vt:lpstr>
      <vt:lpstr>Презентация PowerPoint</vt:lpstr>
      <vt:lpstr>Эффективная  образовательная среда школы</vt:lpstr>
      <vt:lpstr>Как спроектировать эффективную образовательную среду?</vt:lpstr>
      <vt:lpstr>Информационно-образовательная среда Организации должна обеспечивать:</vt:lpstr>
      <vt:lpstr>Об использованиии ЭОР</vt:lpstr>
      <vt:lpstr>Безопасное использование  цифровых технологий. ФГОС 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ТОЛЬКО РАБОЧИЕ ТЕТРАДИ</vt:lpstr>
      <vt:lpstr>НОВОЕ В СЕРВИСЕ: 4 КЛАСС</vt:lpstr>
      <vt:lpstr>НОВОЕ В СЕРВИСЕ: ПОДГОТОВКА К ОГЭ И ЕГЭ</vt:lpstr>
      <vt:lpstr>Цифровые рабочие тетради –  инструмент эффективной работы учителя</vt:lpstr>
      <vt:lpstr>ВЫДАТЬ ЗАДАНИЕ – ЛЕГКО!</vt:lpstr>
      <vt:lpstr>«Отключаем» списывание в 3 шага!</vt:lpstr>
      <vt:lpstr>Удобный инструмент  для отслеживания результатов</vt:lpstr>
      <vt:lpstr>Для учителя сервис всегда остается БЕСПЛАТНЫМ!</vt:lpstr>
      <vt:lpstr>Презентация PowerPoint</vt:lpstr>
      <vt:lpstr>Что такое функциональная грамотность?</vt:lpstr>
      <vt:lpstr>Презентация PowerPoint</vt:lpstr>
      <vt:lpstr>Как работать с заданиями  по функциональной грамотности?</vt:lpstr>
      <vt:lpstr>Презентация PowerPoint</vt:lpstr>
      <vt:lpstr>Презентация PowerPoint</vt:lpstr>
      <vt:lpstr>Презентация PowerPoint</vt:lpstr>
      <vt:lpstr> УЧЕБНИК В НАУШНИКАХ</vt:lpstr>
      <vt:lpstr>Презентация PowerPoint</vt:lpstr>
      <vt:lpstr>Презентация PowerPoint</vt:lpstr>
      <vt:lpstr>Как заказать?</vt:lpstr>
      <vt:lpstr>Как заказать цифровые «Рабочие тетради»?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ПОВЫСИТЬ  МОТИВАЦИЮ  К ОБУЧЕНИЮ?</dc:title>
  <dc:creator>Анастасия Боровик</dc:creator>
  <cp:lastModifiedBy>Мосензова Валентина Андреевна</cp:lastModifiedBy>
  <cp:revision>13</cp:revision>
  <cp:lastPrinted>2023-01-09T10:32:10Z</cp:lastPrinted>
  <dcterms:created xsi:type="dcterms:W3CDTF">2023-04-03T08:53:18Z</dcterms:created>
  <dcterms:modified xsi:type="dcterms:W3CDTF">2023-06-08T10:13:32Z</dcterms:modified>
</cp:coreProperties>
</file>