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80" r:id="rId12"/>
    <p:sldId id="267" r:id="rId13"/>
    <p:sldId id="269" r:id="rId14"/>
    <p:sldId id="281" r:id="rId15"/>
    <p:sldId id="270" r:id="rId16"/>
    <p:sldId id="271" r:id="rId17"/>
    <p:sldId id="282" r:id="rId18"/>
    <p:sldId id="272" r:id="rId19"/>
    <p:sldId id="273" r:id="rId20"/>
    <p:sldId id="274" r:id="rId21"/>
    <p:sldId id="275" r:id="rId22"/>
    <p:sldId id="277" r:id="rId23"/>
    <p:sldId id="279" r:id="rId24"/>
    <p:sldId id="278" r:id="rId25"/>
  </p:sldIdLst>
  <p:sldSz cx="18288000" cy="10287000"/>
  <p:notesSz cx="6858000" cy="9144000"/>
  <p:embeddedFontLst>
    <p:embeddedFont>
      <p:font typeface="Open Sans Bold" panose="020B0604020202020204" charset="0"/>
      <p:regular r:id="rId26"/>
    </p:embeddedFont>
    <p:embeddedFont>
      <p:font typeface="HK Grotesk Bold" panose="020B0604020202020204" charset="-52"/>
      <p:regular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Nunito Bold" panose="020B0604020202020204" charset="-52"/>
      <p:regular r:id="rId32"/>
    </p:embeddedFont>
    <p:embeddedFont>
      <p:font typeface="Nunito 1 Heavy" panose="020B0604020202020204" charset="-52"/>
      <p:regular r:id="rId33"/>
    </p:embeddedFont>
    <p:embeddedFont>
      <p:font typeface="Fredoka One" panose="020B0604020202020204" charset="0"/>
      <p:regular r:id="rId34"/>
    </p:embeddedFont>
    <p:embeddedFont>
      <p:font typeface="Nunito 2 Heavy" panose="020B0604020202020204" charset="-52"/>
      <p:regular r:id="rId35"/>
    </p:embeddedFont>
    <p:embeddedFont>
      <p:font typeface="Arimo Bold" panose="020B0604020202020204" charset="0"/>
      <p:regular r:id="rId36"/>
    </p:embeddedFont>
    <p:embeddedFont>
      <p:font typeface="Open Sans" panose="020B0604020202020204" charset="0"/>
      <p:regular r:id="rId37"/>
    </p:embeddedFont>
    <p:embeddedFont>
      <p:font typeface="Nunito Bold Bold" panose="020B0604020202020204" charset="-52"/>
      <p:regular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22" autoAdjust="0"/>
  </p:normalViewPr>
  <p:slideViewPr>
    <p:cSldViewPr>
      <p:cViewPr varScale="1">
        <p:scale>
          <a:sx n="56" d="100"/>
          <a:sy n="56" d="100"/>
        </p:scale>
        <p:origin x="638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10" Type="http://schemas.openxmlformats.org/officeDocument/2006/relationships/image" Target="../media/image5.jpe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6.svg"/><Relationship Id="rId7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5.svg"/><Relationship Id="rId7" Type="http://schemas.openxmlformats.org/officeDocument/2006/relationships/image" Target="../media/image39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37.svg"/><Relationship Id="rId4" Type="http://schemas.openxmlformats.org/officeDocument/2006/relationships/image" Target="../media/image23.png"/><Relationship Id="rId9" Type="http://schemas.openxmlformats.org/officeDocument/2006/relationships/image" Target="../media/image41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&#1082;&#1086;&#1085;&#1089;&#1090;&#1088;&#1091;&#1082;&#1090;&#1086;&#1088;%20&#1092;&#1086;&#1088;&#1084;&#1080;&#1088;&#1086;&#1074;&#1072;&#1085;&#1080;&#1103;%20&#1084;&#1077;&#1090;&#1072;&#1087;&#1088;&#1077;&#1076;&#1084;&#1077;&#1090;&#1085;&#1099;&#1093;%20&#1059;&#1059;&#1044;.pdf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&#1082;&#1086;&#1085;&#1089;&#1090;&#1088;&#1091;&#1082;&#1090;&#1086;&#1088;%20&#1092;&#1086;&#1088;&#1084;&#1080;&#1088;&#1086;&#1074;&#1072;&#1085;&#1080;&#1103;%20&#1084;&#1077;&#1090;&#1072;&#1087;&#1088;&#1077;&#1076;&#1084;&#1077;&#1090;&#1085;&#1099;&#1093;%20&#1059;&#1059;&#1044;.pdf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https://biografii.net/wp-content/uploads/2018/12/eVgMVqI1hWln_pavel-bazhov.jpg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2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45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DUF2isFWsqVSYhbaACYtbgcLi_YjDqpE3GLQIVgkKQg/edit#gid=69851113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6.svg"/><Relationship Id="rId7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UpozL6nE3SpuN3ymKM0ouuVsftCTeDAS/view?usp=sharing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rive.google.com/file/d/1AGUcd36v66XY8oRZTVFLPNW9V-K96c03/view?usp=sharin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2.svg"/><Relationship Id="rId3" Type="http://schemas.openxmlformats.org/officeDocument/2006/relationships/image" Target="../media/image6.svg"/><Relationship Id="rId7" Type="http://schemas.openxmlformats.org/officeDocument/2006/relationships/image" Target="../media/image16.sv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20.svg"/><Relationship Id="rId5" Type="http://schemas.openxmlformats.org/officeDocument/2006/relationships/image" Target="../media/image8.svg"/><Relationship Id="rId15" Type="http://schemas.openxmlformats.org/officeDocument/2006/relationships/image" Target="../media/image15.png"/><Relationship Id="rId10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openxmlformats.org/officeDocument/2006/relationships/image" Target="../media/image18.svg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6.sv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6.sv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2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962504" y="6017818"/>
            <a:ext cx="4619416" cy="4876543"/>
          </a:xfrm>
          <a:custGeom>
            <a:avLst/>
            <a:gdLst/>
            <a:ahLst/>
            <a:cxnLst/>
            <a:rect l="l" t="t" r="r" b="b"/>
            <a:pathLst>
              <a:path w="4619416" h="4876543">
                <a:moveTo>
                  <a:pt x="0" y="0"/>
                </a:moveTo>
                <a:lnTo>
                  <a:pt x="4619416" y="0"/>
                </a:lnTo>
                <a:lnTo>
                  <a:pt x="4619416" y="4876542"/>
                </a:lnTo>
                <a:lnTo>
                  <a:pt x="0" y="48765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353165" y="789120"/>
            <a:ext cx="3736850" cy="4354380"/>
          </a:xfrm>
          <a:custGeom>
            <a:avLst/>
            <a:gdLst/>
            <a:ahLst/>
            <a:cxnLst/>
            <a:rect l="l" t="t" r="r" b="b"/>
            <a:pathLst>
              <a:path w="3736850" h="4354380">
                <a:moveTo>
                  <a:pt x="0" y="0"/>
                </a:moveTo>
                <a:lnTo>
                  <a:pt x="3736849" y="0"/>
                </a:lnTo>
                <a:lnTo>
                  <a:pt x="3736849" y="4354380"/>
                </a:lnTo>
                <a:lnTo>
                  <a:pt x="0" y="43543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648788" y="-490503"/>
            <a:ext cx="3830964" cy="3155322"/>
          </a:xfrm>
          <a:custGeom>
            <a:avLst/>
            <a:gdLst/>
            <a:ahLst/>
            <a:cxnLst/>
            <a:rect l="l" t="t" r="r" b="b"/>
            <a:pathLst>
              <a:path w="3830964" h="3155322">
                <a:moveTo>
                  <a:pt x="0" y="0"/>
                </a:moveTo>
                <a:lnTo>
                  <a:pt x="3830964" y="0"/>
                </a:lnTo>
                <a:lnTo>
                  <a:pt x="3830964" y="3155322"/>
                </a:lnTo>
                <a:lnTo>
                  <a:pt x="0" y="315532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 flipV="1">
            <a:off x="-886782" y="7739038"/>
            <a:ext cx="3830964" cy="3155322"/>
          </a:xfrm>
          <a:custGeom>
            <a:avLst/>
            <a:gdLst/>
            <a:ahLst/>
            <a:cxnLst/>
            <a:rect l="l" t="t" r="r" b="b"/>
            <a:pathLst>
              <a:path w="3830964" h="3155322">
                <a:moveTo>
                  <a:pt x="3830964" y="3155322"/>
                </a:moveTo>
                <a:lnTo>
                  <a:pt x="0" y="3155322"/>
                </a:lnTo>
                <a:lnTo>
                  <a:pt x="0" y="0"/>
                </a:lnTo>
                <a:lnTo>
                  <a:pt x="3830964" y="0"/>
                </a:lnTo>
                <a:lnTo>
                  <a:pt x="3830964" y="3155322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388440" y="1222591"/>
            <a:ext cx="3799120" cy="3390715"/>
          </a:xfrm>
          <a:custGeom>
            <a:avLst/>
            <a:gdLst/>
            <a:ahLst/>
            <a:cxnLst/>
            <a:rect l="l" t="t" r="r" b="b"/>
            <a:pathLst>
              <a:path w="3799120" h="3390715">
                <a:moveTo>
                  <a:pt x="0" y="0"/>
                </a:moveTo>
                <a:lnTo>
                  <a:pt x="3799120" y="0"/>
                </a:lnTo>
                <a:lnTo>
                  <a:pt x="3799120" y="3390715"/>
                </a:lnTo>
                <a:lnTo>
                  <a:pt x="0" y="339071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2062848" y="5867556"/>
            <a:ext cx="3799120" cy="3390715"/>
          </a:xfrm>
          <a:custGeom>
            <a:avLst/>
            <a:gdLst/>
            <a:ahLst/>
            <a:cxnLst/>
            <a:rect l="l" t="t" r="r" b="b"/>
            <a:pathLst>
              <a:path w="3799120" h="3390715">
                <a:moveTo>
                  <a:pt x="0" y="0"/>
                </a:moveTo>
                <a:lnTo>
                  <a:pt x="3799120" y="0"/>
                </a:lnTo>
                <a:lnTo>
                  <a:pt x="3799120" y="3390715"/>
                </a:lnTo>
                <a:lnTo>
                  <a:pt x="0" y="339071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1028393" y="1028700"/>
            <a:ext cx="4493741" cy="6183511"/>
            <a:chOff x="0" y="0"/>
            <a:chExt cx="1854200" cy="2551430"/>
          </a:xfrm>
        </p:grpSpPr>
        <p:sp>
          <p:nvSpPr>
            <p:cNvPr id="9" name="Freeform 9"/>
            <p:cNvSpPr/>
            <p:nvPr/>
          </p:nvSpPr>
          <p:spPr>
            <a:xfrm>
              <a:off x="5080" y="41910"/>
              <a:ext cx="1849120" cy="2509520"/>
            </a:xfrm>
            <a:custGeom>
              <a:avLst/>
              <a:gdLst/>
              <a:ahLst/>
              <a:cxnLst/>
              <a:rect l="l" t="t" r="r" b="b"/>
              <a:pathLst>
                <a:path w="1849120" h="2509520">
                  <a:moveTo>
                    <a:pt x="1849120" y="2509520"/>
                  </a:moveTo>
                  <a:lnTo>
                    <a:pt x="27940" y="2509520"/>
                  </a:lnTo>
                  <a:lnTo>
                    <a:pt x="0" y="2467610"/>
                  </a:lnTo>
                  <a:lnTo>
                    <a:pt x="27940" y="0"/>
                  </a:lnTo>
                  <a:lnTo>
                    <a:pt x="1849120" y="0"/>
                  </a:lnTo>
                  <a:close/>
                </a:path>
              </a:pathLst>
            </a:custGeom>
            <a:solidFill>
              <a:srgbClr val="BFBFB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19050" y="15240"/>
              <a:ext cx="1823720" cy="2526030"/>
            </a:xfrm>
            <a:custGeom>
              <a:avLst/>
              <a:gdLst/>
              <a:ahLst/>
              <a:cxnLst/>
              <a:rect l="l" t="t" r="r" b="b"/>
              <a:pathLst>
                <a:path w="1823720" h="2526030">
                  <a:moveTo>
                    <a:pt x="1823720" y="2526030"/>
                  </a:moveTo>
                  <a:lnTo>
                    <a:pt x="27940" y="2526030"/>
                  </a:lnTo>
                  <a:lnTo>
                    <a:pt x="0" y="2482850"/>
                  </a:lnTo>
                  <a:lnTo>
                    <a:pt x="27940" y="16510"/>
                  </a:lnTo>
                  <a:lnTo>
                    <a:pt x="1800860" y="0"/>
                  </a:lnTo>
                  <a:lnTo>
                    <a:pt x="1823720" y="41910"/>
                  </a:lnTo>
                  <a:close/>
                </a:path>
              </a:pathLst>
            </a:custGeom>
            <a:solidFill>
              <a:srgbClr val="FAFAFA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1821180" cy="2509520"/>
            </a:xfrm>
            <a:custGeom>
              <a:avLst/>
              <a:gdLst/>
              <a:ahLst/>
              <a:cxnLst/>
              <a:rect l="l" t="t" r="r" b="b"/>
              <a:pathLst>
                <a:path w="1821180" h="2509520">
                  <a:moveTo>
                    <a:pt x="0" y="0"/>
                  </a:moveTo>
                  <a:lnTo>
                    <a:pt x="1821180" y="0"/>
                  </a:lnTo>
                  <a:lnTo>
                    <a:pt x="1821180" y="2509520"/>
                  </a:lnTo>
                  <a:lnTo>
                    <a:pt x="0" y="2509520"/>
                  </a:lnTo>
                  <a:close/>
                </a:path>
              </a:pathLst>
            </a:custGeom>
            <a:solidFill>
              <a:srgbClr val="DBDBDB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123190" y="52070"/>
              <a:ext cx="1642110" cy="2405380"/>
            </a:xfrm>
            <a:custGeom>
              <a:avLst/>
              <a:gdLst/>
              <a:ahLst/>
              <a:cxnLst/>
              <a:rect l="l" t="t" r="r" b="b"/>
              <a:pathLst>
                <a:path w="1642110" h="2405380">
                  <a:moveTo>
                    <a:pt x="0" y="0"/>
                  </a:moveTo>
                  <a:lnTo>
                    <a:pt x="1642110" y="0"/>
                  </a:lnTo>
                  <a:lnTo>
                    <a:pt x="1642110" y="2405380"/>
                  </a:lnTo>
                  <a:lnTo>
                    <a:pt x="0" y="2405380"/>
                  </a:lnTo>
                  <a:close/>
                </a:path>
              </a:pathLst>
            </a:custGeom>
            <a:blipFill>
              <a:blip r:embed="rId10"/>
              <a:stretch>
                <a:fillRect t="-1201" b="-1201"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38100" y="0"/>
              <a:ext cx="24130" cy="2509520"/>
            </a:xfrm>
            <a:custGeom>
              <a:avLst/>
              <a:gdLst/>
              <a:ahLst/>
              <a:cxnLst/>
              <a:rect l="l" t="t" r="r" b="b"/>
              <a:pathLst>
                <a:path w="24130" h="2509520">
                  <a:moveTo>
                    <a:pt x="0" y="0"/>
                  </a:moveTo>
                  <a:lnTo>
                    <a:pt x="24130" y="0"/>
                  </a:lnTo>
                  <a:lnTo>
                    <a:pt x="24130" y="2509520"/>
                  </a:lnTo>
                  <a:lnTo>
                    <a:pt x="0" y="2509520"/>
                  </a:lnTo>
                  <a:close/>
                </a:path>
              </a:pathLst>
            </a:custGeom>
            <a:solidFill>
              <a:srgbClr val="E87B69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9545483" y="7524813"/>
            <a:ext cx="5573563" cy="2585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E87B69"/>
                </a:solidFill>
                <a:latin typeface="Nunito Bold Bold"/>
              </a:rPr>
              <a:t>Яскевич Елена Николаевна, </a:t>
            </a:r>
          </a:p>
          <a:p>
            <a:pPr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E87B69"/>
                </a:solidFill>
                <a:latin typeface="Nunito Bold Bold"/>
              </a:rPr>
              <a:t>учитель начальных классов</a:t>
            </a:r>
          </a:p>
          <a:p>
            <a:pPr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E87B69"/>
                </a:solidFill>
                <a:latin typeface="Nunito Bold Bold"/>
              </a:rPr>
              <a:t> МБОУ СОШ №5 пгт Сибирцево,</a:t>
            </a:r>
          </a:p>
          <a:p>
            <a:pPr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E87B69"/>
                </a:solidFill>
                <a:latin typeface="Nunito Bold Bold"/>
              </a:rPr>
              <a:t>высшая квалификационная категория, методист ПК ИРО</a:t>
            </a:r>
          </a:p>
          <a:p>
            <a:pPr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E87B69"/>
                </a:solidFill>
                <a:latin typeface="Nunito Bold Bold"/>
              </a:rPr>
              <a:t> </a:t>
            </a:r>
          </a:p>
          <a:p>
            <a:pPr>
              <a:lnSpc>
                <a:spcPts val="2940"/>
              </a:lnSpc>
              <a:spcBef>
                <a:spcPct val="0"/>
              </a:spcBef>
            </a:pPr>
            <a:endParaRPr lang="en-US" sz="2100">
              <a:solidFill>
                <a:srgbClr val="E87B69"/>
              </a:solidFill>
              <a:latin typeface="Nunito Bold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024550" y="1127341"/>
            <a:ext cx="5711073" cy="8870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  <a:spcBef>
                <a:spcPct val="0"/>
              </a:spcBef>
            </a:pPr>
            <a:r>
              <a:rPr lang="en-US" sz="5199">
                <a:solidFill>
                  <a:srgbClr val="E87B69"/>
                </a:solidFill>
                <a:latin typeface="Nunito Bold Bold"/>
              </a:rPr>
              <a:t>Мастер -  класс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364877" y="5724045"/>
            <a:ext cx="7644296" cy="2410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96"/>
              </a:lnSpc>
              <a:spcBef>
                <a:spcPct val="0"/>
              </a:spcBef>
            </a:pPr>
            <a:r>
              <a:rPr lang="en-US" sz="3354" dirty="0">
                <a:solidFill>
                  <a:srgbClr val="E87B69"/>
                </a:solidFill>
                <a:latin typeface="Nunito Bold Bold"/>
              </a:rPr>
              <a:t>"</a:t>
            </a:r>
            <a:r>
              <a:rPr lang="en-US" sz="3354" dirty="0" err="1">
                <a:solidFill>
                  <a:srgbClr val="E87B69"/>
                </a:solidFill>
                <a:latin typeface="Nunito Bold Bold"/>
              </a:rPr>
              <a:t>Инструменты</a:t>
            </a:r>
            <a:r>
              <a:rPr lang="en-US" sz="3354" dirty="0">
                <a:solidFill>
                  <a:srgbClr val="E87B69"/>
                </a:solidFill>
                <a:latin typeface="Nunito Bold Bold"/>
              </a:rPr>
              <a:t> </a:t>
            </a:r>
            <a:r>
              <a:rPr lang="en-US" sz="3354" dirty="0" err="1">
                <a:solidFill>
                  <a:srgbClr val="E87B69"/>
                </a:solidFill>
                <a:latin typeface="Nunito Bold Bold"/>
              </a:rPr>
              <a:t>технологии</a:t>
            </a:r>
            <a:r>
              <a:rPr lang="en-US" sz="3354" dirty="0">
                <a:solidFill>
                  <a:srgbClr val="E87B69"/>
                </a:solidFill>
                <a:latin typeface="Nunito Bold Bold"/>
              </a:rPr>
              <a:t> ОТСМ ТРИЗ </a:t>
            </a:r>
            <a:r>
              <a:rPr lang="en-US" sz="3354" dirty="0" err="1">
                <a:solidFill>
                  <a:srgbClr val="E87B69"/>
                </a:solidFill>
                <a:latin typeface="Nunito Bold Bold"/>
              </a:rPr>
              <a:t>как</a:t>
            </a:r>
            <a:r>
              <a:rPr lang="en-US" sz="3354" dirty="0">
                <a:solidFill>
                  <a:srgbClr val="E87B69"/>
                </a:solidFill>
                <a:latin typeface="Nunito Bold Bold"/>
              </a:rPr>
              <a:t> </a:t>
            </a:r>
            <a:r>
              <a:rPr lang="en-US" sz="3354" dirty="0" err="1">
                <a:solidFill>
                  <a:srgbClr val="E87B69"/>
                </a:solidFill>
                <a:latin typeface="Nunito Bold Bold"/>
              </a:rPr>
              <a:t>способ</a:t>
            </a:r>
            <a:r>
              <a:rPr lang="en-US" sz="3354" dirty="0">
                <a:solidFill>
                  <a:srgbClr val="E87B69"/>
                </a:solidFill>
                <a:latin typeface="Nunito Bold Bold"/>
              </a:rPr>
              <a:t> </a:t>
            </a:r>
            <a:r>
              <a:rPr lang="en-US" sz="3354" dirty="0" err="1">
                <a:solidFill>
                  <a:srgbClr val="E87B69"/>
                </a:solidFill>
                <a:latin typeface="Nunito Bold Bold"/>
              </a:rPr>
              <a:t>реализации</a:t>
            </a:r>
            <a:r>
              <a:rPr lang="en-US" sz="3354" dirty="0">
                <a:solidFill>
                  <a:srgbClr val="E87B69"/>
                </a:solidFill>
                <a:latin typeface="Nunito Bold Bold"/>
              </a:rPr>
              <a:t> </a:t>
            </a:r>
            <a:r>
              <a:rPr lang="ru-RU" sz="3354" dirty="0" smtClean="0">
                <a:solidFill>
                  <a:srgbClr val="E87B69"/>
                </a:solidFill>
                <a:latin typeface="Nunito Bold Bold"/>
              </a:rPr>
              <a:t>технологических </a:t>
            </a:r>
            <a:r>
              <a:rPr lang="en-US" sz="3354" dirty="0" err="1" smtClean="0">
                <a:solidFill>
                  <a:srgbClr val="E87B69"/>
                </a:solidFill>
                <a:latin typeface="Nunito Bold Bold"/>
              </a:rPr>
              <a:t>компетенций</a:t>
            </a:r>
            <a:r>
              <a:rPr lang="en-US" sz="3354" dirty="0" smtClean="0">
                <a:solidFill>
                  <a:srgbClr val="E87B69"/>
                </a:solidFill>
                <a:latin typeface="Nunito Bold Bold"/>
              </a:rPr>
              <a:t> </a:t>
            </a:r>
            <a:r>
              <a:rPr lang="en-US" sz="3354" dirty="0" err="1">
                <a:solidFill>
                  <a:srgbClr val="E87B69"/>
                </a:solidFill>
                <a:latin typeface="Nunito Bold Bold"/>
              </a:rPr>
              <a:t>учителя</a:t>
            </a:r>
            <a:r>
              <a:rPr lang="en-US" sz="3354" dirty="0">
                <a:solidFill>
                  <a:srgbClr val="E87B69"/>
                </a:solidFill>
                <a:latin typeface="Nunito Bold Bold"/>
              </a:rPr>
              <a:t>".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504447" y="3016355"/>
            <a:ext cx="8751281" cy="11625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96"/>
              </a:lnSpc>
              <a:spcBef>
                <a:spcPct val="0"/>
              </a:spcBef>
            </a:pPr>
            <a:r>
              <a:rPr lang="en-US" sz="3354">
                <a:solidFill>
                  <a:srgbClr val="E87B69"/>
                </a:solidFill>
                <a:latin typeface="Nunito Bold Bold"/>
              </a:rPr>
              <a:t>"Системо-деятельностый подход на уроках литературного чтения"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331488" y="4521219"/>
            <a:ext cx="5711073" cy="8870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  <a:spcBef>
                <a:spcPct val="0"/>
              </a:spcBef>
            </a:pPr>
            <a:r>
              <a:rPr lang="en-US" sz="5199" dirty="0">
                <a:solidFill>
                  <a:srgbClr val="E87B69"/>
                </a:solidFill>
                <a:latin typeface="Nunito Bold"/>
              </a:rPr>
              <a:t>ИЛИ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703217" y="-548931"/>
            <a:ext cx="3830964" cy="3155322"/>
          </a:xfrm>
          <a:custGeom>
            <a:avLst/>
            <a:gdLst/>
            <a:ahLst/>
            <a:cxnLst/>
            <a:rect l="l" t="t" r="r" b="b"/>
            <a:pathLst>
              <a:path w="3830964" h="3155322">
                <a:moveTo>
                  <a:pt x="0" y="0"/>
                </a:moveTo>
                <a:lnTo>
                  <a:pt x="3830965" y="0"/>
                </a:lnTo>
                <a:lnTo>
                  <a:pt x="3830965" y="3155321"/>
                </a:lnTo>
                <a:lnTo>
                  <a:pt x="0" y="31553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388440" y="1222591"/>
            <a:ext cx="3799120" cy="3390715"/>
          </a:xfrm>
          <a:custGeom>
            <a:avLst/>
            <a:gdLst/>
            <a:ahLst/>
            <a:cxnLst/>
            <a:rect l="l" t="t" r="r" b="b"/>
            <a:pathLst>
              <a:path w="3799120" h="3390715">
                <a:moveTo>
                  <a:pt x="0" y="0"/>
                </a:moveTo>
                <a:lnTo>
                  <a:pt x="3799120" y="0"/>
                </a:lnTo>
                <a:lnTo>
                  <a:pt x="3799120" y="3390715"/>
                </a:lnTo>
                <a:lnTo>
                  <a:pt x="0" y="33907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511206" y="2437098"/>
            <a:ext cx="14471017" cy="5243512"/>
            <a:chOff x="0" y="0"/>
            <a:chExt cx="19294690" cy="6991349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6"/>
            <a:srcRect l="16798" r="16798"/>
            <a:stretch>
              <a:fillRect/>
            </a:stretch>
          </p:blipFill>
          <p:spPr>
            <a:xfrm>
              <a:off x="0" y="0"/>
              <a:ext cx="6354329" cy="6991349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7"/>
            <a:srcRect l="4555" r="4555"/>
            <a:stretch>
              <a:fillRect/>
            </a:stretch>
          </p:blipFill>
          <p:spPr>
            <a:xfrm>
              <a:off x="6470180" y="0"/>
              <a:ext cx="6354329" cy="6991349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8"/>
            <a:srcRect l="18897" r="18897"/>
            <a:stretch>
              <a:fillRect/>
            </a:stretch>
          </p:blipFill>
          <p:spPr>
            <a:xfrm>
              <a:off x="12940361" y="0"/>
              <a:ext cx="6354329" cy="6991349"/>
            </a:xfrm>
            <a:prstGeom prst="rect">
              <a:avLst/>
            </a:prstGeom>
          </p:spPr>
        </p:pic>
      </p:grpSp>
      <p:sp>
        <p:nvSpPr>
          <p:cNvPr id="8" name="Freeform 8"/>
          <p:cNvSpPr/>
          <p:nvPr/>
        </p:nvSpPr>
        <p:spPr>
          <a:xfrm flipH="1" flipV="1">
            <a:off x="-832353" y="7680610"/>
            <a:ext cx="3830964" cy="3155322"/>
          </a:xfrm>
          <a:custGeom>
            <a:avLst/>
            <a:gdLst/>
            <a:ahLst/>
            <a:cxnLst/>
            <a:rect l="l" t="t" r="r" b="b"/>
            <a:pathLst>
              <a:path w="3830964" h="3155322">
                <a:moveTo>
                  <a:pt x="3830964" y="3155321"/>
                </a:moveTo>
                <a:lnTo>
                  <a:pt x="0" y="3155321"/>
                </a:lnTo>
                <a:lnTo>
                  <a:pt x="0" y="0"/>
                </a:lnTo>
                <a:lnTo>
                  <a:pt x="3830964" y="0"/>
                </a:lnTo>
                <a:lnTo>
                  <a:pt x="3830964" y="3155321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2062848" y="5867556"/>
            <a:ext cx="3799120" cy="3390715"/>
          </a:xfrm>
          <a:custGeom>
            <a:avLst/>
            <a:gdLst/>
            <a:ahLst/>
            <a:cxnLst/>
            <a:rect l="l" t="t" r="r" b="b"/>
            <a:pathLst>
              <a:path w="3799120" h="3390715">
                <a:moveTo>
                  <a:pt x="0" y="0"/>
                </a:moveTo>
                <a:lnTo>
                  <a:pt x="3799120" y="0"/>
                </a:lnTo>
                <a:lnTo>
                  <a:pt x="3799120" y="3390715"/>
                </a:lnTo>
                <a:lnTo>
                  <a:pt x="0" y="33907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511206" y="519399"/>
            <a:ext cx="13771959" cy="974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00"/>
              </a:lnSpc>
              <a:spcBef>
                <a:spcPct val="0"/>
              </a:spcBef>
            </a:pPr>
            <a:r>
              <a:rPr lang="en-US" sz="5500">
                <a:solidFill>
                  <a:srgbClr val="D15081"/>
                </a:solidFill>
                <a:latin typeface="Arimo Bold"/>
              </a:rPr>
              <a:t>Урок литературного чтения в 4 классе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824539" y="8526752"/>
            <a:ext cx="10219883" cy="731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D15081"/>
                </a:solidFill>
                <a:latin typeface="Arimo Bold"/>
              </a:rPr>
              <a:t>"Серебряное копытце"   П.П Бажов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280279" y="1307191"/>
            <a:ext cx="7279561" cy="866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840"/>
              </a:lnSpc>
            </a:pPr>
            <a:r>
              <a:rPr lang="en-US" sz="5700">
                <a:solidFill>
                  <a:srgbClr val="D2443C"/>
                </a:solidFill>
                <a:latin typeface="Nunito 1 Heavy"/>
              </a:rPr>
              <a:t>ОТСМ-ТРИЗ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028700" y="646724"/>
            <a:ext cx="4473130" cy="2573392"/>
            <a:chOff x="0" y="0"/>
            <a:chExt cx="5964174" cy="3431189"/>
          </a:xfrm>
        </p:grpSpPr>
        <p:grpSp>
          <p:nvGrpSpPr>
            <p:cNvPr id="4" name="Group 4"/>
            <p:cNvGrpSpPr/>
            <p:nvPr/>
          </p:nvGrpSpPr>
          <p:grpSpPr>
            <a:xfrm>
              <a:off x="165529" y="165529"/>
              <a:ext cx="5798644" cy="3265659"/>
              <a:chOff x="0" y="0"/>
              <a:chExt cx="1508954" cy="849807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508954" cy="849807"/>
              </a:xfrm>
              <a:custGeom>
                <a:avLst/>
                <a:gdLst/>
                <a:ahLst/>
                <a:cxnLst/>
                <a:rect l="l" t="t" r="r" b="b"/>
                <a:pathLst>
                  <a:path w="1508954" h="849807">
                    <a:moveTo>
                      <a:pt x="1384494" y="849807"/>
                    </a:moveTo>
                    <a:lnTo>
                      <a:pt x="124460" y="849807"/>
                    </a:lnTo>
                    <a:cubicBezTo>
                      <a:pt x="55880" y="849807"/>
                      <a:pt x="0" y="793927"/>
                      <a:pt x="0" y="725347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384494" y="0"/>
                    </a:lnTo>
                    <a:cubicBezTo>
                      <a:pt x="1453074" y="0"/>
                      <a:pt x="1508954" y="55880"/>
                      <a:pt x="1508954" y="124460"/>
                    </a:cubicBezTo>
                    <a:lnTo>
                      <a:pt x="1508954" y="725347"/>
                    </a:lnTo>
                    <a:cubicBezTo>
                      <a:pt x="1508954" y="793927"/>
                      <a:pt x="1453074" y="849807"/>
                      <a:pt x="1384494" y="849807"/>
                    </a:cubicBezTo>
                    <a:close/>
                  </a:path>
                </a:pathLst>
              </a:custGeom>
              <a:solidFill>
                <a:srgbClr val="F2DA66">
                  <a:alpha val="33725"/>
                </a:srgbClr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0" y="0"/>
              <a:ext cx="5798644" cy="3265659"/>
              <a:chOff x="0" y="0"/>
              <a:chExt cx="1508954" cy="849807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508954" cy="849807"/>
              </a:xfrm>
              <a:custGeom>
                <a:avLst/>
                <a:gdLst/>
                <a:ahLst/>
                <a:cxnLst/>
                <a:rect l="l" t="t" r="r" b="b"/>
                <a:pathLst>
                  <a:path w="1508954" h="849807">
                    <a:moveTo>
                      <a:pt x="1384494" y="849807"/>
                    </a:moveTo>
                    <a:lnTo>
                      <a:pt x="124460" y="849807"/>
                    </a:lnTo>
                    <a:cubicBezTo>
                      <a:pt x="55880" y="849807"/>
                      <a:pt x="0" y="793927"/>
                      <a:pt x="0" y="725347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384494" y="0"/>
                    </a:lnTo>
                    <a:cubicBezTo>
                      <a:pt x="1453074" y="0"/>
                      <a:pt x="1508954" y="55880"/>
                      <a:pt x="1508954" y="124460"/>
                    </a:cubicBezTo>
                    <a:lnTo>
                      <a:pt x="1508954" y="725347"/>
                    </a:lnTo>
                    <a:cubicBezTo>
                      <a:pt x="1508954" y="793927"/>
                      <a:pt x="1453074" y="849807"/>
                      <a:pt x="1384494" y="849807"/>
                    </a:cubicBezTo>
                    <a:close/>
                  </a:path>
                </a:pathLst>
              </a:custGeom>
              <a:solidFill>
                <a:srgbClr val="F2DA66"/>
              </a:solidFill>
            </p:spPr>
          </p:sp>
        </p:grpSp>
        <p:sp>
          <p:nvSpPr>
            <p:cNvPr id="8" name="TextBox 8"/>
            <p:cNvSpPr txBox="1"/>
            <p:nvPr/>
          </p:nvSpPr>
          <p:spPr>
            <a:xfrm>
              <a:off x="766453" y="738972"/>
              <a:ext cx="4265738" cy="17877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519"/>
                </a:lnSpc>
              </a:pPr>
              <a:r>
                <a:rPr lang="en-US" sz="2932">
                  <a:solidFill>
                    <a:srgbClr val="D2443C"/>
                  </a:solidFill>
                  <a:latin typeface="Nunito 1 Heavy"/>
                </a:rPr>
                <a:t>ОТСМ – общая теория сильного мышления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2559840" y="646724"/>
            <a:ext cx="4473130" cy="2573392"/>
            <a:chOff x="0" y="0"/>
            <a:chExt cx="5964174" cy="3431189"/>
          </a:xfrm>
        </p:grpSpPr>
        <p:grpSp>
          <p:nvGrpSpPr>
            <p:cNvPr id="10" name="Group 10"/>
            <p:cNvGrpSpPr/>
            <p:nvPr/>
          </p:nvGrpSpPr>
          <p:grpSpPr>
            <a:xfrm>
              <a:off x="165529" y="165529"/>
              <a:ext cx="5798644" cy="3265659"/>
              <a:chOff x="0" y="0"/>
              <a:chExt cx="1508954" cy="849807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508954" cy="849807"/>
              </a:xfrm>
              <a:custGeom>
                <a:avLst/>
                <a:gdLst/>
                <a:ahLst/>
                <a:cxnLst/>
                <a:rect l="l" t="t" r="r" b="b"/>
                <a:pathLst>
                  <a:path w="1508954" h="849807">
                    <a:moveTo>
                      <a:pt x="1384494" y="849807"/>
                    </a:moveTo>
                    <a:lnTo>
                      <a:pt x="124460" y="849807"/>
                    </a:lnTo>
                    <a:cubicBezTo>
                      <a:pt x="55880" y="849807"/>
                      <a:pt x="0" y="793927"/>
                      <a:pt x="0" y="725347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384494" y="0"/>
                    </a:lnTo>
                    <a:cubicBezTo>
                      <a:pt x="1453074" y="0"/>
                      <a:pt x="1508954" y="55880"/>
                      <a:pt x="1508954" y="124460"/>
                    </a:cubicBezTo>
                    <a:lnTo>
                      <a:pt x="1508954" y="725347"/>
                    </a:lnTo>
                    <a:cubicBezTo>
                      <a:pt x="1508954" y="793927"/>
                      <a:pt x="1453074" y="849807"/>
                      <a:pt x="1384494" y="849807"/>
                    </a:cubicBezTo>
                    <a:close/>
                  </a:path>
                </a:pathLst>
              </a:custGeom>
              <a:solidFill>
                <a:srgbClr val="F2DA66">
                  <a:alpha val="33725"/>
                </a:srgbClr>
              </a:solidFill>
            </p:spPr>
          </p:sp>
        </p:grpSp>
        <p:grpSp>
          <p:nvGrpSpPr>
            <p:cNvPr id="12" name="Group 12"/>
            <p:cNvGrpSpPr/>
            <p:nvPr/>
          </p:nvGrpSpPr>
          <p:grpSpPr>
            <a:xfrm>
              <a:off x="0" y="0"/>
              <a:ext cx="5798644" cy="3265659"/>
              <a:chOff x="0" y="0"/>
              <a:chExt cx="1508954" cy="849807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1508954" cy="849807"/>
              </a:xfrm>
              <a:custGeom>
                <a:avLst/>
                <a:gdLst/>
                <a:ahLst/>
                <a:cxnLst/>
                <a:rect l="l" t="t" r="r" b="b"/>
                <a:pathLst>
                  <a:path w="1508954" h="849807">
                    <a:moveTo>
                      <a:pt x="1384494" y="849807"/>
                    </a:moveTo>
                    <a:lnTo>
                      <a:pt x="124460" y="849807"/>
                    </a:lnTo>
                    <a:cubicBezTo>
                      <a:pt x="55880" y="849807"/>
                      <a:pt x="0" y="793927"/>
                      <a:pt x="0" y="725347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384494" y="0"/>
                    </a:lnTo>
                    <a:cubicBezTo>
                      <a:pt x="1453074" y="0"/>
                      <a:pt x="1508954" y="55880"/>
                      <a:pt x="1508954" y="124460"/>
                    </a:cubicBezTo>
                    <a:lnTo>
                      <a:pt x="1508954" y="725347"/>
                    </a:lnTo>
                    <a:cubicBezTo>
                      <a:pt x="1508954" y="793927"/>
                      <a:pt x="1453074" y="849807"/>
                      <a:pt x="1384494" y="849807"/>
                    </a:cubicBezTo>
                    <a:close/>
                  </a:path>
                </a:pathLst>
              </a:custGeom>
              <a:solidFill>
                <a:srgbClr val="F2DA66"/>
              </a:solidFill>
            </p:spPr>
          </p:sp>
        </p:grpSp>
        <p:sp>
          <p:nvSpPr>
            <p:cNvPr id="14" name="TextBox 14"/>
            <p:cNvSpPr txBox="1"/>
            <p:nvPr/>
          </p:nvSpPr>
          <p:spPr>
            <a:xfrm>
              <a:off x="766453" y="441019"/>
              <a:ext cx="4265738" cy="23836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519"/>
                </a:lnSpc>
              </a:pPr>
              <a:r>
                <a:rPr lang="en-US" sz="2932">
                  <a:solidFill>
                    <a:srgbClr val="D2443C"/>
                  </a:solidFill>
                  <a:latin typeface="Nunito 1 Heavy"/>
                </a:rPr>
                <a:t>ТРИЗ – теория решения изобретательских задач</a:t>
              </a: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743164" y="3371078"/>
            <a:ext cx="9074229" cy="5389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16"/>
              </a:lnSpc>
              <a:spcBef>
                <a:spcPct val="0"/>
              </a:spcBef>
            </a:pPr>
            <a:r>
              <a:rPr lang="en-US" sz="3154">
                <a:solidFill>
                  <a:srgbClr val="D2443C"/>
                </a:solidFill>
                <a:latin typeface="Nunito Bold Bold"/>
              </a:rPr>
              <a:t>Цели ТРИЗ как педагогической технологии:</a:t>
            </a:r>
          </a:p>
        </p:txBody>
      </p:sp>
      <p:sp>
        <p:nvSpPr>
          <p:cNvPr id="16" name="Freeform 16"/>
          <p:cNvSpPr/>
          <p:nvPr/>
        </p:nvSpPr>
        <p:spPr>
          <a:xfrm flipH="1">
            <a:off x="12225645" y="4341470"/>
            <a:ext cx="5033655" cy="4978742"/>
          </a:xfrm>
          <a:custGeom>
            <a:avLst/>
            <a:gdLst/>
            <a:ahLst/>
            <a:cxnLst/>
            <a:rect l="l" t="t" r="r" b="b"/>
            <a:pathLst>
              <a:path w="5033655" h="4978742">
                <a:moveTo>
                  <a:pt x="5033655" y="0"/>
                </a:moveTo>
                <a:lnTo>
                  <a:pt x="0" y="0"/>
                </a:lnTo>
                <a:lnTo>
                  <a:pt x="0" y="4978743"/>
                </a:lnTo>
                <a:lnTo>
                  <a:pt x="5033655" y="4978743"/>
                </a:lnTo>
                <a:lnTo>
                  <a:pt x="503365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743164" y="4456425"/>
            <a:ext cx="11482481" cy="5409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08446" lvl="1" indent="-254223">
              <a:lnSpc>
                <a:spcPts val="3956"/>
              </a:lnSpc>
              <a:buFont typeface="Arial"/>
              <a:buChar char="•"/>
            </a:pPr>
            <a:r>
              <a:rPr lang="en-US" sz="2355" dirty="0" err="1">
                <a:solidFill>
                  <a:srgbClr val="D2443C"/>
                </a:solidFill>
                <a:latin typeface="Nunito Bold Bold"/>
              </a:rPr>
              <a:t>Развитие</a:t>
            </a:r>
            <a:r>
              <a:rPr lang="en-US" sz="2355" dirty="0">
                <a:solidFill>
                  <a:srgbClr val="D2443C"/>
                </a:solidFill>
                <a:latin typeface="Nunito Bold Bold"/>
              </a:rPr>
              <a:t> у </a:t>
            </a:r>
            <a:r>
              <a:rPr lang="en-US" sz="2355" dirty="0" err="1">
                <a:solidFill>
                  <a:srgbClr val="D2443C"/>
                </a:solidFill>
                <a:latin typeface="Nunito Bold Bold"/>
              </a:rPr>
              <a:t>ребёнка</a:t>
            </a:r>
            <a:r>
              <a:rPr lang="en-US" sz="2355" dirty="0">
                <a:solidFill>
                  <a:srgbClr val="D2443C"/>
                </a:solidFill>
                <a:latin typeface="Nunito Bold Bold"/>
              </a:rPr>
              <a:t> </a:t>
            </a:r>
            <a:r>
              <a:rPr lang="en-US" sz="2355" dirty="0" err="1">
                <a:solidFill>
                  <a:srgbClr val="D2443C"/>
                </a:solidFill>
                <a:latin typeface="Nunito Bold Bold"/>
              </a:rPr>
              <a:t>естественной</a:t>
            </a:r>
            <a:r>
              <a:rPr lang="en-US" sz="2355" dirty="0">
                <a:solidFill>
                  <a:srgbClr val="D2443C"/>
                </a:solidFill>
                <a:latin typeface="Nunito Bold Bold"/>
              </a:rPr>
              <a:t> </a:t>
            </a:r>
            <a:r>
              <a:rPr lang="en-US" sz="2355" dirty="0" err="1">
                <a:solidFill>
                  <a:srgbClr val="D2443C"/>
                </a:solidFill>
                <a:latin typeface="Nunito Bold Bold"/>
              </a:rPr>
              <a:t>потребности</a:t>
            </a:r>
            <a:r>
              <a:rPr lang="en-US" sz="2355" dirty="0">
                <a:solidFill>
                  <a:srgbClr val="D2443C"/>
                </a:solidFill>
                <a:latin typeface="Nunito Bold Bold"/>
              </a:rPr>
              <a:t> </a:t>
            </a:r>
            <a:r>
              <a:rPr lang="en-US" sz="2355" dirty="0" err="1">
                <a:solidFill>
                  <a:srgbClr val="D2443C"/>
                </a:solidFill>
                <a:latin typeface="Nunito Bold Bold"/>
              </a:rPr>
              <a:t>познания</a:t>
            </a:r>
            <a:r>
              <a:rPr lang="en-US" sz="2355" dirty="0">
                <a:solidFill>
                  <a:srgbClr val="D2443C"/>
                </a:solidFill>
                <a:latin typeface="Nunito Bold Bold"/>
              </a:rPr>
              <a:t> </a:t>
            </a:r>
            <a:r>
              <a:rPr lang="en-US" sz="2355" dirty="0" err="1">
                <a:solidFill>
                  <a:srgbClr val="D2443C"/>
                </a:solidFill>
                <a:latin typeface="Nunito Bold Bold"/>
              </a:rPr>
              <a:t>окружающего</a:t>
            </a:r>
            <a:r>
              <a:rPr lang="en-US" sz="2355" dirty="0">
                <a:solidFill>
                  <a:srgbClr val="D2443C"/>
                </a:solidFill>
                <a:latin typeface="Nunito Bold Bold"/>
              </a:rPr>
              <a:t> </a:t>
            </a:r>
            <a:r>
              <a:rPr lang="en-US" sz="2355" dirty="0" err="1">
                <a:solidFill>
                  <a:srgbClr val="D2443C"/>
                </a:solidFill>
                <a:latin typeface="Nunito Bold Bold"/>
              </a:rPr>
              <a:t>мира</a:t>
            </a:r>
            <a:r>
              <a:rPr lang="en-US" sz="2355" dirty="0">
                <a:solidFill>
                  <a:srgbClr val="D2443C"/>
                </a:solidFill>
                <a:latin typeface="Nunito Bold Bold"/>
              </a:rPr>
              <a:t>, </a:t>
            </a:r>
            <a:r>
              <a:rPr lang="en-US" sz="2355" dirty="0" err="1">
                <a:solidFill>
                  <a:srgbClr val="D2443C"/>
                </a:solidFill>
                <a:latin typeface="Nunito Bold Bold"/>
              </a:rPr>
              <a:t>заложенной</a:t>
            </a:r>
            <a:r>
              <a:rPr lang="en-US" sz="2355" dirty="0">
                <a:solidFill>
                  <a:srgbClr val="D2443C"/>
                </a:solidFill>
                <a:latin typeface="Nunito Bold Bold"/>
              </a:rPr>
              <a:t> </a:t>
            </a:r>
            <a:r>
              <a:rPr lang="en-US" sz="2355" dirty="0" err="1">
                <a:solidFill>
                  <a:srgbClr val="D2443C"/>
                </a:solidFill>
                <a:latin typeface="Nunito Bold Bold"/>
              </a:rPr>
              <a:t>природой</a:t>
            </a:r>
            <a:r>
              <a:rPr lang="en-US" sz="2355" dirty="0">
                <a:solidFill>
                  <a:srgbClr val="D2443C"/>
                </a:solidFill>
                <a:latin typeface="Nunito Bold Bold"/>
              </a:rPr>
              <a:t>.</a:t>
            </a:r>
          </a:p>
          <a:p>
            <a:pPr marL="508446" lvl="1" indent="-254223">
              <a:lnSpc>
                <a:spcPts val="3956"/>
              </a:lnSpc>
              <a:buFont typeface="Arial"/>
              <a:buChar char="•"/>
            </a:pPr>
            <a:r>
              <a:rPr lang="en-US" sz="2355" dirty="0" err="1">
                <a:solidFill>
                  <a:srgbClr val="D2443C"/>
                </a:solidFill>
                <a:latin typeface="Nunito Bold Bold"/>
              </a:rPr>
              <a:t>Формирование</a:t>
            </a:r>
            <a:r>
              <a:rPr lang="en-US" sz="2355" dirty="0">
                <a:solidFill>
                  <a:srgbClr val="D2443C"/>
                </a:solidFill>
                <a:latin typeface="Nunito Bold Bold"/>
              </a:rPr>
              <a:t> </a:t>
            </a:r>
            <a:r>
              <a:rPr lang="en-US" sz="2355" dirty="0" err="1">
                <a:solidFill>
                  <a:srgbClr val="D2443C"/>
                </a:solidFill>
                <a:latin typeface="Nunito Bold Bold"/>
              </a:rPr>
              <a:t>системного</a:t>
            </a:r>
            <a:r>
              <a:rPr lang="en-US" sz="2355" dirty="0">
                <a:solidFill>
                  <a:srgbClr val="D2443C"/>
                </a:solidFill>
                <a:latin typeface="Nunito Bold Bold"/>
              </a:rPr>
              <a:t> </a:t>
            </a:r>
            <a:r>
              <a:rPr lang="en-US" sz="2355" dirty="0" err="1">
                <a:solidFill>
                  <a:srgbClr val="D2443C"/>
                </a:solidFill>
                <a:latin typeface="Nunito Bold Bold"/>
              </a:rPr>
              <a:t>мышления</a:t>
            </a:r>
            <a:r>
              <a:rPr lang="en-US" sz="2355" dirty="0">
                <a:solidFill>
                  <a:srgbClr val="D2443C"/>
                </a:solidFill>
                <a:latin typeface="Nunito Bold Bold"/>
              </a:rPr>
              <a:t> (</a:t>
            </a:r>
            <a:r>
              <a:rPr lang="en-US" sz="2355" dirty="0" err="1">
                <a:solidFill>
                  <a:srgbClr val="D2443C"/>
                </a:solidFill>
                <a:latin typeface="Nunito Bold Bold"/>
              </a:rPr>
              <a:t>сильного</a:t>
            </a:r>
            <a:r>
              <a:rPr lang="en-US" sz="2355" dirty="0">
                <a:solidFill>
                  <a:srgbClr val="D2443C"/>
                </a:solidFill>
                <a:latin typeface="Nunito Bold Bold"/>
              </a:rPr>
              <a:t> </a:t>
            </a:r>
            <a:r>
              <a:rPr lang="en-US" sz="2355" dirty="0" err="1">
                <a:solidFill>
                  <a:srgbClr val="D2443C"/>
                </a:solidFill>
                <a:latin typeface="Nunito Bold Bold"/>
              </a:rPr>
              <a:t>мышления</a:t>
            </a:r>
            <a:r>
              <a:rPr lang="en-US" sz="2355" dirty="0">
                <a:solidFill>
                  <a:srgbClr val="D2443C"/>
                </a:solidFill>
                <a:latin typeface="Nunito Bold Bold"/>
              </a:rPr>
              <a:t>), </a:t>
            </a:r>
            <a:r>
              <a:rPr lang="en-US" sz="2355" dirty="0" err="1">
                <a:solidFill>
                  <a:srgbClr val="D2443C"/>
                </a:solidFill>
                <a:latin typeface="Nunito Bold Bold"/>
              </a:rPr>
              <a:t>основанного</a:t>
            </a:r>
            <a:r>
              <a:rPr lang="en-US" sz="2355" dirty="0">
                <a:solidFill>
                  <a:srgbClr val="D2443C"/>
                </a:solidFill>
                <a:latin typeface="Nunito Bold Bold"/>
              </a:rPr>
              <a:t> </a:t>
            </a:r>
            <a:r>
              <a:rPr lang="en-US" sz="2355" dirty="0" err="1">
                <a:solidFill>
                  <a:srgbClr val="D2443C"/>
                </a:solidFill>
                <a:latin typeface="Nunito Bold Bold"/>
              </a:rPr>
              <a:t>на</a:t>
            </a:r>
            <a:r>
              <a:rPr lang="en-US" sz="2355" dirty="0">
                <a:solidFill>
                  <a:srgbClr val="D2443C"/>
                </a:solidFill>
                <a:latin typeface="Nunito Bold Bold"/>
              </a:rPr>
              <a:t> </a:t>
            </a:r>
            <a:r>
              <a:rPr lang="en-US" sz="2355" dirty="0" err="1">
                <a:solidFill>
                  <a:srgbClr val="D2443C"/>
                </a:solidFill>
                <a:latin typeface="Nunito Bold Bold"/>
              </a:rPr>
              <a:t>законах</a:t>
            </a:r>
            <a:r>
              <a:rPr lang="en-US" sz="2355" dirty="0">
                <a:solidFill>
                  <a:srgbClr val="D2443C"/>
                </a:solidFill>
                <a:latin typeface="Nunito Bold Bold"/>
              </a:rPr>
              <a:t> </a:t>
            </a:r>
            <a:r>
              <a:rPr lang="en-US" sz="2355" dirty="0" err="1">
                <a:solidFill>
                  <a:srgbClr val="D2443C"/>
                </a:solidFill>
                <a:latin typeface="Nunito Bold Bold"/>
              </a:rPr>
              <a:t>развития</a:t>
            </a:r>
            <a:r>
              <a:rPr lang="en-US" sz="2355" dirty="0">
                <a:solidFill>
                  <a:srgbClr val="D2443C"/>
                </a:solidFill>
                <a:latin typeface="Nunito Bold Bold"/>
              </a:rPr>
              <a:t>.</a:t>
            </a:r>
          </a:p>
          <a:p>
            <a:pPr marL="508446" lvl="1" indent="-254223">
              <a:lnSpc>
                <a:spcPts val="3956"/>
              </a:lnSpc>
              <a:buFont typeface="Arial"/>
              <a:buChar char="•"/>
            </a:pPr>
            <a:r>
              <a:rPr lang="en-US" sz="2355" dirty="0" err="1">
                <a:solidFill>
                  <a:srgbClr val="D2443C"/>
                </a:solidFill>
                <a:latin typeface="Nunito Bold Bold"/>
              </a:rPr>
              <a:t>Формирование</a:t>
            </a:r>
            <a:r>
              <a:rPr lang="en-US" sz="2355" dirty="0">
                <a:solidFill>
                  <a:srgbClr val="D2443C"/>
                </a:solidFill>
                <a:latin typeface="Nunito Bold Bold"/>
              </a:rPr>
              <a:t> </a:t>
            </a:r>
            <a:r>
              <a:rPr lang="en-US" sz="2355" dirty="0" err="1">
                <a:solidFill>
                  <a:srgbClr val="D2443C"/>
                </a:solidFill>
                <a:latin typeface="Nunito Bold Bold"/>
              </a:rPr>
              <a:t>навыков</a:t>
            </a:r>
            <a:r>
              <a:rPr lang="en-US" sz="2355" dirty="0">
                <a:solidFill>
                  <a:srgbClr val="D2443C"/>
                </a:solidFill>
                <a:latin typeface="Nunito Bold Bold"/>
              </a:rPr>
              <a:t> </a:t>
            </a:r>
            <a:r>
              <a:rPr lang="en-US" sz="2355" dirty="0" err="1">
                <a:solidFill>
                  <a:srgbClr val="D2443C"/>
                </a:solidFill>
                <a:latin typeface="Nunito Bold Bold"/>
              </a:rPr>
              <a:t>самостоятельного</a:t>
            </a:r>
            <a:r>
              <a:rPr lang="en-US" sz="2355" dirty="0">
                <a:solidFill>
                  <a:srgbClr val="D2443C"/>
                </a:solidFill>
                <a:latin typeface="Nunito Bold Bold"/>
              </a:rPr>
              <a:t> </a:t>
            </a:r>
            <a:r>
              <a:rPr lang="en-US" sz="2355" dirty="0" err="1">
                <a:solidFill>
                  <a:srgbClr val="D2443C"/>
                </a:solidFill>
                <a:latin typeface="Nunito Bold Bold"/>
              </a:rPr>
              <a:t>поиска</a:t>
            </a:r>
            <a:r>
              <a:rPr lang="en-US" sz="2355" dirty="0">
                <a:solidFill>
                  <a:srgbClr val="D2443C"/>
                </a:solidFill>
                <a:latin typeface="Nunito Bold Bold"/>
              </a:rPr>
              <a:t> и </a:t>
            </a:r>
            <a:r>
              <a:rPr lang="en-US" sz="2355" dirty="0" err="1">
                <a:solidFill>
                  <a:srgbClr val="D2443C"/>
                </a:solidFill>
                <a:latin typeface="Nunito Bold Bold"/>
              </a:rPr>
              <a:t>получения</a:t>
            </a:r>
            <a:r>
              <a:rPr lang="en-US" sz="2355" dirty="0">
                <a:solidFill>
                  <a:srgbClr val="D2443C"/>
                </a:solidFill>
                <a:latin typeface="Nunito Bold Bold"/>
              </a:rPr>
              <a:t> </a:t>
            </a:r>
            <a:r>
              <a:rPr lang="en-US" sz="2355" dirty="0" err="1">
                <a:solidFill>
                  <a:srgbClr val="D2443C"/>
                </a:solidFill>
                <a:latin typeface="Nunito Bold Bold"/>
              </a:rPr>
              <a:t>нужной</a:t>
            </a:r>
            <a:r>
              <a:rPr lang="en-US" sz="2355" dirty="0">
                <a:solidFill>
                  <a:srgbClr val="D2443C"/>
                </a:solidFill>
                <a:latin typeface="Nunito Bold Bold"/>
              </a:rPr>
              <a:t> </a:t>
            </a:r>
            <a:r>
              <a:rPr lang="en-US" sz="2355" dirty="0" err="1">
                <a:solidFill>
                  <a:srgbClr val="D2443C"/>
                </a:solidFill>
                <a:latin typeface="Nunito Bold Bold"/>
              </a:rPr>
              <a:t>информации</a:t>
            </a:r>
            <a:r>
              <a:rPr lang="en-US" sz="2355" dirty="0">
                <a:solidFill>
                  <a:srgbClr val="D2443C"/>
                </a:solidFill>
                <a:latin typeface="Nunito Bold Bold"/>
              </a:rPr>
              <a:t>.</a:t>
            </a:r>
          </a:p>
          <a:p>
            <a:pPr marL="508446" lvl="1" indent="-254223">
              <a:lnSpc>
                <a:spcPts val="3956"/>
              </a:lnSpc>
              <a:buFont typeface="Arial"/>
              <a:buChar char="•"/>
            </a:pPr>
            <a:r>
              <a:rPr lang="en-US" sz="2355" dirty="0" err="1">
                <a:solidFill>
                  <a:srgbClr val="D2443C"/>
                </a:solidFill>
                <a:latin typeface="Nunito Bold Bold"/>
              </a:rPr>
              <a:t>Формирование</a:t>
            </a:r>
            <a:r>
              <a:rPr lang="en-US" sz="2355" dirty="0">
                <a:solidFill>
                  <a:srgbClr val="D2443C"/>
                </a:solidFill>
                <a:latin typeface="Nunito Bold Bold"/>
              </a:rPr>
              <a:t> </a:t>
            </a:r>
            <a:r>
              <a:rPr lang="en-US" sz="2355" dirty="0" err="1">
                <a:solidFill>
                  <a:srgbClr val="D2443C"/>
                </a:solidFill>
                <a:latin typeface="Nunito Bold Bold"/>
              </a:rPr>
              <a:t>навыков</a:t>
            </a:r>
            <a:r>
              <a:rPr lang="en-US" sz="2355" dirty="0">
                <a:solidFill>
                  <a:srgbClr val="D2443C"/>
                </a:solidFill>
                <a:latin typeface="Nunito Bold Bold"/>
              </a:rPr>
              <a:t> </a:t>
            </a:r>
            <a:r>
              <a:rPr lang="en-US" sz="2355" dirty="0" err="1">
                <a:solidFill>
                  <a:srgbClr val="D2443C"/>
                </a:solidFill>
                <a:latin typeface="Nunito Bold Bold"/>
              </a:rPr>
              <a:t>работы</a:t>
            </a:r>
            <a:r>
              <a:rPr lang="en-US" sz="2355" dirty="0">
                <a:solidFill>
                  <a:srgbClr val="D2443C"/>
                </a:solidFill>
                <a:latin typeface="Nunito Bold Bold"/>
              </a:rPr>
              <a:t> с </a:t>
            </a:r>
            <a:r>
              <a:rPr lang="en-US" sz="2355" dirty="0" err="1">
                <a:solidFill>
                  <a:srgbClr val="D2443C"/>
                </a:solidFill>
                <a:latin typeface="Nunito Bold Bold"/>
              </a:rPr>
              <a:t>информацией</a:t>
            </a:r>
            <a:r>
              <a:rPr lang="en-US" sz="2355" dirty="0">
                <a:solidFill>
                  <a:srgbClr val="D2443C"/>
                </a:solidFill>
                <a:latin typeface="Nunito Bold Bold"/>
              </a:rPr>
              <a:t>, </a:t>
            </a:r>
            <a:r>
              <a:rPr lang="en-US" sz="2355" dirty="0" err="1">
                <a:solidFill>
                  <a:srgbClr val="D2443C"/>
                </a:solidFill>
                <a:latin typeface="Nunito Bold Bold"/>
              </a:rPr>
              <a:t>которую</a:t>
            </a:r>
            <a:r>
              <a:rPr lang="en-US" sz="2355" dirty="0">
                <a:solidFill>
                  <a:srgbClr val="D2443C"/>
                </a:solidFill>
                <a:latin typeface="Nunito Bold Bold"/>
              </a:rPr>
              <a:t> </a:t>
            </a:r>
            <a:r>
              <a:rPr lang="en-US" sz="2355" dirty="0" err="1">
                <a:solidFill>
                  <a:srgbClr val="D2443C"/>
                </a:solidFill>
                <a:latin typeface="Nunito Bold Bold"/>
              </a:rPr>
              <a:t>ребёнок</a:t>
            </a:r>
            <a:r>
              <a:rPr lang="en-US" sz="2355" dirty="0">
                <a:solidFill>
                  <a:srgbClr val="D2443C"/>
                </a:solidFill>
                <a:latin typeface="Nunito Bold Bold"/>
              </a:rPr>
              <a:t> </a:t>
            </a:r>
            <a:r>
              <a:rPr lang="en-US" sz="2355" dirty="0" err="1">
                <a:solidFill>
                  <a:srgbClr val="D2443C"/>
                </a:solidFill>
                <a:latin typeface="Nunito Bold Bold"/>
              </a:rPr>
              <a:t>получает</a:t>
            </a:r>
            <a:r>
              <a:rPr lang="en-US" sz="2355" dirty="0">
                <a:solidFill>
                  <a:srgbClr val="D2443C"/>
                </a:solidFill>
                <a:latin typeface="Nunito Bold Bold"/>
              </a:rPr>
              <a:t> </a:t>
            </a:r>
            <a:r>
              <a:rPr lang="en-US" sz="2355" dirty="0" err="1">
                <a:solidFill>
                  <a:srgbClr val="D2443C"/>
                </a:solidFill>
                <a:latin typeface="Nunito Bold Bold"/>
              </a:rPr>
              <a:t>из</a:t>
            </a:r>
            <a:r>
              <a:rPr lang="en-US" sz="2355" dirty="0">
                <a:solidFill>
                  <a:srgbClr val="D2443C"/>
                </a:solidFill>
                <a:latin typeface="Nunito Bold Bold"/>
              </a:rPr>
              <a:t> </a:t>
            </a:r>
            <a:r>
              <a:rPr lang="en-US" sz="2355" dirty="0" err="1">
                <a:solidFill>
                  <a:srgbClr val="D2443C"/>
                </a:solidFill>
                <a:latin typeface="Nunito Bold Bold"/>
              </a:rPr>
              <a:t>окружающей</a:t>
            </a:r>
            <a:r>
              <a:rPr lang="en-US" sz="2355" dirty="0">
                <a:solidFill>
                  <a:srgbClr val="D2443C"/>
                </a:solidFill>
                <a:latin typeface="Nunito Bold Bold"/>
              </a:rPr>
              <a:t> </a:t>
            </a:r>
            <a:r>
              <a:rPr lang="en-US" sz="2355" dirty="0" err="1">
                <a:solidFill>
                  <a:srgbClr val="D2443C"/>
                </a:solidFill>
                <a:latin typeface="Nunito Bold Bold"/>
              </a:rPr>
              <a:t>действительности</a:t>
            </a:r>
            <a:r>
              <a:rPr lang="en-US" sz="2355" dirty="0">
                <a:solidFill>
                  <a:srgbClr val="D2443C"/>
                </a:solidFill>
                <a:latin typeface="Nunito Bold Bold"/>
              </a:rPr>
              <a:t> </a:t>
            </a:r>
            <a:r>
              <a:rPr lang="en-US" sz="2355" dirty="0" err="1">
                <a:solidFill>
                  <a:srgbClr val="D2443C"/>
                </a:solidFill>
                <a:latin typeface="Nunito Bold Bold"/>
              </a:rPr>
              <a:t>стихийно</a:t>
            </a:r>
            <a:r>
              <a:rPr lang="en-US" sz="2355" dirty="0">
                <a:solidFill>
                  <a:srgbClr val="D2443C"/>
                </a:solidFill>
                <a:latin typeface="Nunito Bold Bold"/>
              </a:rPr>
              <a:t> </a:t>
            </a:r>
            <a:r>
              <a:rPr lang="en-US" sz="2355" dirty="0" err="1">
                <a:solidFill>
                  <a:srgbClr val="D2443C"/>
                </a:solidFill>
                <a:latin typeface="Nunito Bold Bold"/>
              </a:rPr>
              <a:t>или</a:t>
            </a:r>
            <a:r>
              <a:rPr lang="en-US" sz="2355" dirty="0">
                <a:solidFill>
                  <a:srgbClr val="D2443C"/>
                </a:solidFill>
                <a:latin typeface="Nunito Bold Bold"/>
              </a:rPr>
              <a:t> в </a:t>
            </a:r>
            <a:r>
              <a:rPr lang="en-US" sz="2355" dirty="0" err="1">
                <a:solidFill>
                  <a:srgbClr val="D2443C"/>
                </a:solidFill>
                <a:latin typeface="Nunito Bold Bold"/>
              </a:rPr>
              <a:t>результате</a:t>
            </a:r>
            <a:r>
              <a:rPr lang="en-US" sz="2355" dirty="0">
                <a:solidFill>
                  <a:srgbClr val="D2443C"/>
                </a:solidFill>
                <a:latin typeface="Nunito Bold Bold"/>
              </a:rPr>
              <a:t> </a:t>
            </a:r>
            <a:r>
              <a:rPr lang="en-US" sz="2355" dirty="0" err="1">
                <a:solidFill>
                  <a:srgbClr val="D2443C"/>
                </a:solidFill>
                <a:latin typeface="Nunito Bold Bold"/>
              </a:rPr>
              <a:t>целенаправленного</a:t>
            </a:r>
            <a:r>
              <a:rPr lang="en-US" sz="2355" dirty="0">
                <a:solidFill>
                  <a:srgbClr val="D2443C"/>
                </a:solidFill>
                <a:latin typeface="Nunito Bold Bold"/>
              </a:rPr>
              <a:t> </a:t>
            </a:r>
            <a:r>
              <a:rPr lang="en-US" sz="2355" dirty="0" err="1">
                <a:solidFill>
                  <a:srgbClr val="D2443C"/>
                </a:solidFill>
                <a:latin typeface="Nunito Bold Bold"/>
              </a:rPr>
              <a:t>обучения</a:t>
            </a:r>
            <a:r>
              <a:rPr lang="en-US" sz="2355" dirty="0">
                <a:solidFill>
                  <a:srgbClr val="D2443C"/>
                </a:solidFill>
                <a:latin typeface="Nunito Bold Bold"/>
              </a:rPr>
              <a:t>.</a:t>
            </a:r>
          </a:p>
          <a:p>
            <a:pPr marL="508446" lvl="1" indent="-254223">
              <a:lnSpc>
                <a:spcPts val="3956"/>
              </a:lnSpc>
              <a:buFont typeface="Arial"/>
              <a:buChar char="•"/>
            </a:pPr>
            <a:r>
              <a:rPr lang="en-US" sz="2355" dirty="0" err="1">
                <a:solidFill>
                  <a:srgbClr val="D2443C"/>
                </a:solidFill>
                <a:latin typeface="Nunito Bold Bold"/>
              </a:rPr>
              <a:t>Воспитание</a:t>
            </a:r>
            <a:r>
              <a:rPr lang="en-US" sz="2355" dirty="0">
                <a:solidFill>
                  <a:srgbClr val="D2443C"/>
                </a:solidFill>
                <a:latin typeface="Nunito Bold Bold"/>
              </a:rPr>
              <a:t> </a:t>
            </a:r>
            <a:r>
              <a:rPr lang="en-US" sz="2355" dirty="0" err="1">
                <a:solidFill>
                  <a:srgbClr val="D2443C"/>
                </a:solidFill>
                <a:latin typeface="Nunito Bold Bold"/>
              </a:rPr>
              <a:t>определённых</a:t>
            </a:r>
            <a:r>
              <a:rPr lang="en-US" sz="2355" dirty="0">
                <a:solidFill>
                  <a:srgbClr val="D2443C"/>
                </a:solidFill>
                <a:latin typeface="Nunito Bold Bold"/>
              </a:rPr>
              <a:t> </a:t>
            </a:r>
            <a:r>
              <a:rPr lang="en-US" sz="2355" dirty="0" err="1">
                <a:solidFill>
                  <a:srgbClr val="D2443C"/>
                </a:solidFill>
                <a:latin typeface="Nunito Bold Bold"/>
              </a:rPr>
              <a:t>качеств</a:t>
            </a:r>
            <a:r>
              <a:rPr lang="en-US" sz="2355" dirty="0">
                <a:solidFill>
                  <a:srgbClr val="D2443C"/>
                </a:solidFill>
                <a:latin typeface="Nunito Bold Bold"/>
              </a:rPr>
              <a:t> </a:t>
            </a:r>
            <a:r>
              <a:rPr lang="en-US" sz="2355" dirty="0" err="1">
                <a:solidFill>
                  <a:srgbClr val="D2443C"/>
                </a:solidFill>
                <a:latin typeface="Nunito Bold Bold"/>
              </a:rPr>
              <a:t>личности</a:t>
            </a:r>
            <a:r>
              <a:rPr lang="en-US" sz="2355" dirty="0">
                <a:solidFill>
                  <a:srgbClr val="D2443C"/>
                </a:solidFill>
                <a:latin typeface="Nunito Bold Bold"/>
              </a:rPr>
              <a:t>.</a:t>
            </a:r>
          </a:p>
          <a:p>
            <a:pPr marL="508446" lvl="1" indent="-254223">
              <a:lnSpc>
                <a:spcPts val="3956"/>
              </a:lnSpc>
              <a:buFont typeface="Arial"/>
              <a:buChar char="•"/>
            </a:pPr>
            <a:r>
              <a:rPr lang="en-US" sz="2355" dirty="0" err="1">
                <a:solidFill>
                  <a:srgbClr val="D2443C"/>
                </a:solidFill>
                <a:latin typeface="Nunito Bold Bold"/>
              </a:rPr>
              <a:t>Развитие</a:t>
            </a:r>
            <a:r>
              <a:rPr lang="en-US" sz="2355" dirty="0">
                <a:solidFill>
                  <a:srgbClr val="D2443C"/>
                </a:solidFill>
                <a:latin typeface="Nunito Bold Bold"/>
              </a:rPr>
              <a:t> </a:t>
            </a:r>
            <a:r>
              <a:rPr lang="en-US" sz="2355" dirty="0" err="1">
                <a:solidFill>
                  <a:srgbClr val="D2443C"/>
                </a:solidFill>
                <a:latin typeface="Nunito Bold Bold"/>
              </a:rPr>
              <a:t>воображения</a:t>
            </a:r>
            <a:r>
              <a:rPr lang="en-US" sz="2355" dirty="0">
                <a:solidFill>
                  <a:srgbClr val="D2443C"/>
                </a:solidFill>
                <a:latin typeface="Nunito Bold Bold"/>
              </a:rPr>
              <a:t>, </a:t>
            </a:r>
            <a:r>
              <a:rPr lang="en-US" sz="2355" dirty="0" err="1">
                <a:solidFill>
                  <a:srgbClr val="D2443C"/>
                </a:solidFill>
                <a:latin typeface="Nunito Bold Bold"/>
              </a:rPr>
              <a:t>фантазии</a:t>
            </a:r>
            <a:r>
              <a:rPr lang="en-US" sz="2355" dirty="0">
                <a:solidFill>
                  <a:srgbClr val="D2443C"/>
                </a:solidFill>
                <a:latin typeface="Nunito Bold Bold"/>
              </a:rPr>
              <a:t> и </a:t>
            </a:r>
            <a:r>
              <a:rPr lang="en-US" sz="2355" dirty="0" err="1">
                <a:solidFill>
                  <a:srgbClr val="D2443C"/>
                </a:solidFill>
                <a:latin typeface="Nunito Bold Bold"/>
              </a:rPr>
              <a:t>творческих</a:t>
            </a:r>
            <a:r>
              <a:rPr lang="en-US" sz="2355" dirty="0">
                <a:solidFill>
                  <a:srgbClr val="D2443C"/>
                </a:solidFill>
                <a:latin typeface="Nunito Bold Bold"/>
              </a:rPr>
              <a:t> </a:t>
            </a:r>
            <a:r>
              <a:rPr lang="en-US" sz="2355" dirty="0" err="1">
                <a:solidFill>
                  <a:srgbClr val="D2443C"/>
                </a:solidFill>
                <a:latin typeface="Nunito Bold Bold"/>
              </a:rPr>
              <a:t>способностей</a:t>
            </a:r>
            <a:r>
              <a:rPr lang="en-US" sz="2355" dirty="0">
                <a:solidFill>
                  <a:srgbClr val="D2443C"/>
                </a:solidFill>
                <a:latin typeface="Nunito Bold Bold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265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285034" y="1189699"/>
            <a:ext cx="1233184" cy="1233184"/>
            <a:chOff x="0" y="0"/>
            <a:chExt cx="1644245" cy="164424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44245" cy="1644245"/>
            </a:xfrm>
            <a:custGeom>
              <a:avLst/>
              <a:gdLst/>
              <a:ahLst/>
              <a:cxnLst/>
              <a:rect l="l" t="t" r="r" b="b"/>
              <a:pathLst>
                <a:path w="1644245" h="1644245">
                  <a:moveTo>
                    <a:pt x="0" y="0"/>
                  </a:moveTo>
                  <a:lnTo>
                    <a:pt x="1644245" y="0"/>
                  </a:lnTo>
                  <a:lnTo>
                    <a:pt x="1644245" y="1644245"/>
                  </a:lnTo>
                  <a:lnTo>
                    <a:pt x="0" y="16442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TextBox 4"/>
            <p:cNvSpPr txBox="1"/>
            <p:nvPr/>
          </p:nvSpPr>
          <p:spPr>
            <a:xfrm>
              <a:off x="346439" y="482397"/>
              <a:ext cx="951368" cy="6889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99"/>
                </a:lnSpc>
              </a:pPr>
              <a:r>
                <a:rPr lang="en-US" sz="3499">
                  <a:solidFill>
                    <a:srgbClr val="000000"/>
                  </a:solidFill>
                  <a:latin typeface="Nunito 1 Heavy"/>
                </a:rPr>
                <a:t>1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285034" y="2858303"/>
            <a:ext cx="1233184" cy="1233184"/>
            <a:chOff x="0" y="0"/>
            <a:chExt cx="1644245" cy="164424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44245" cy="1644245"/>
            </a:xfrm>
            <a:custGeom>
              <a:avLst/>
              <a:gdLst/>
              <a:ahLst/>
              <a:cxnLst/>
              <a:rect l="l" t="t" r="r" b="b"/>
              <a:pathLst>
                <a:path w="1644245" h="1644245">
                  <a:moveTo>
                    <a:pt x="0" y="0"/>
                  </a:moveTo>
                  <a:lnTo>
                    <a:pt x="1644245" y="0"/>
                  </a:lnTo>
                  <a:lnTo>
                    <a:pt x="1644245" y="1644245"/>
                  </a:lnTo>
                  <a:lnTo>
                    <a:pt x="0" y="16442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TextBox 7"/>
            <p:cNvSpPr txBox="1"/>
            <p:nvPr/>
          </p:nvSpPr>
          <p:spPr>
            <a:xfrm>
              <a:off x="346439" y="482397"/>
              <a:ext cx="951368" cy="6889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99"/>
                </a:lnSpc>
              </a:pPr>
              <a:r>
                <a:rPr lang="en-US" sz="3499">
                  <a:solidFill>
                    <a:srgbClr val="FBF9F5"/>
                  </a:solidFill>
                  <a:latin typeface="Nunito 1 Heavy"/>
                </a:rPr>
                <a:t>2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285034" y="4526908"/>
            <a:ext cx="1233184" cy="1233184"/>
            <a:chOff x="0" y="0"/>
            <a:chExt cx="1644245" cy="164424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644245" cy="1644245"/>
            </a:xfrm>
            <a:custGeom>
              <a:avLst/>
              <a:gdLst/>
              <a:ahLst/>
              <a:cxnLst/>
              <a:rect l="l" t="t" r="r" b="b"/>
              <a:pathLst>
                <a:path w="1644245" h="1644245">
                  <a:moveTo>
                    <a:pt x="0" y="0"/>
                  </a:moveTo>
                  <a:lnTo>
                    <a:pt x="1644245" y="0"/>
                  </a:lnTo>
                  <a:lnTo>
                    <a:pt x="1644245" y="1644245"/>
                  </a:lnTo>
                  <a:lnTo>
                    <a:pt x="0" y="16442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TextBox 10"/>
            <p:cNvSpPr txBox="1"/>
            <p:nvPr/>
          </p:nvSpPr>
          <p:spPr>
            <a:xfrm>
              <a:off x="346439" y="482397"/>
              <a:ext cx="951368" cy="6889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99"/>
                </a:lnSpc>
              </a:pPr>
              <a:r>
                <a:rPr lang="en-US" sz="3499">
                  <a:solidFill>
                    <a:srgbClr val="000000"/>
                  </a:solidFill>
                  <a:latin typeface="Nunito 1 Heavy"/>
                </a:rPr>
                <a:t>3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285034" y="6195513"/>
            <a:ext cx="1233184" cy="1233184"/>
            <a:chOff x="0" y="0"/>
            <a:chExt cx="1644245" cy="164424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644245" cy="1644245"/>
            </a:xfrm>
            <a:custGeom>
              <a:avLst/>
              <a:gdLst/>
              <a:ahLst/>
              <a:cxnLst/>
              <a:rect l="l" t="t" r="r" b="b"/>
              <a:pathLst>
                <a:path w="1644245" h="1644245">
                  <a:moveTo>
                    <a:pt x="0" y="0"/>
                  </a:moveTo>
                  <a:lnTo>
                    <a:pt x="1644245" y="0"/>
                  </a:lnTo>
                  <a:lnTo>
                    <a:pt x="1644245" y="1644245"/>
                  </a:lnTo>
                  <a:lnTo>
                    <a:pt x="0" y="16442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TextBox 13"/>
            <p:cNvSpPr txBox="1"/>
            <p:nvPr/>
          </p:nvSpPr>
          <p:spPr>
            <a:xfrm>
              <a:off x="346439" y="482397"/>
              <a:ext cx="951368" cy="6889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99"/>
                </a:lnSpc>
              </a:pPr>
              <a:r>
                <a:rPr lang="en-US" sz="3499">
                  <a:solidFill>
                    <a:srgbClr val="FBF9F5"/>
                  </a:solidFill>
                  <a:latin typeface="Nunito 1 Heavy"/>
                </a:rPr>
                <a:t>4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8285034" y="7864118"/>
            <a:ext cx="1233184" cy="1233184"/>
            <a:chOff x="0" y="0"/>
            <a:chExt cx="1644245" cy="164424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644245" cy="1644245"/>
            </a:xfrm>
            <a:custGeom>
              <a:avLst/>
              <a:gdLst/>
              <a:ahLst/>
              <a:cxnLst/>
              <a:rect l="l" t="t" r="r" b="b"/>
              <a:pathLst>
                <a:path w="1644245" h="1644245">
                  <a:moveTo>
                    <a:pt x="0" y="0"/>
                  </a:moveTo>
                  <a:lnTo>
                    <a:pt x="1644245" y="0"/>
                  </a:lnTo>
                  <a:lnTo>
                    <a:pt x="1644245" y="1644245"/>
                  </a:lnTo>
                  <a:lnTo>
                    <a:pt x="0" y="16442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TextBox 16"/>
            <p:cNvSpPr txBox="1"/>
            <p:nvPr/>
          </p:nvSpPr>
          <p:spPr>
            <a:xfrm>
              <a:off x="346439" y="482397"/>
              <a:ext cx="951368" cy="6889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99"/>
                </a:lnSpc>
              </a:pPr>
              <a:r>
                <a:rPr lang="en-US" sz="3499">
                  <a:solidFill>
                    <a:srgbClr val="000000"/>
                  </a:solidFill>
                  <a:latin typeface="Nunito 1 Heavy"/>
                </a:rPr>
                <a:t>5</a:t>
              </a:r>
            </a:p>
          </p:txBody>
        </p:sp>
      </p:grpSp>
      <p:sp>
        <p:nvSpPr>
          <p:cNvPr id="17" name="Freeform 17"/>
          <p:cNvSpPr/>
          <p:nvPr/>
        </p:nvSpPr>
        <p:spPr>
          <a:xfrm>
            <a:off x="1401671" y="6816207"/>
            <a:ext cx="3687458" cy="1656004"/>
          </a:xfrm>
          <a:custGeom>
            <a:avLst/>
            <a:gdLst/>
            <a:ahLst/>
            <a:cxnLst/>
            <a:rect l="l" t="t" r="r" b="b"/>
            <a:pathLst>
              <a:path w="3687458" h="1656004">
                <a:moveTo>
                  <a:pt x="0" y="0"/>
                </a:moveTo>
                <a:lnTo>
                  <a:pt x="3687459" y="0"/>
                </a:lnTo>
                <a:lnTo>
                  <a:pt x="3687459" y="1656004"/>
                </a:lnTo>
                <a:lnTo>
                  <a:pt x="0" y="16560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401671" y="5558988"/>
            <a:ext cx="4373196" cy="3538313"/>
          </a:xfrm>
          <a:custGeom>
            <a:avLst/>
            <a:gdLst/>
            <a:ahLst/>
            <a:cxnLst/>
            <a:rect l="l" t="t" r="r" b="b"/>
            <a:pathLst>
              <a:path w="4373196" h="3538313">
                <a:moveTo>
                  <a:pt x="0" y="0"/>
                </a:moveTo>
                <a:lnTo>
                  <a:pt x="4373196" y="0"/>
                </a:lnTo>
                <a:lnTo>
                  <a:pt x="4373196" y="3538313"/>
                </a:lnTo>
                <a:lnTo>
                  <a:pt x="0" y="353831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2749192" y="4956175"/>
            <a:ext cx="1678154" cy="1678154"/>
          </a:xfrm>
          <a:custGeom>
            <a:avLst/>
            <a:gdLst/>
            <a:ahLst/>
            <a:cxnLst/>
            <a:rect l="l" t="t" r="r" b="b"/>
            <a:pathLst>
              <a:path w="1678154" h="1678154">
                <a:moveTo>
                  <a:pt x="0" y="0"/>
                </a:moveTo>
                <a:lnTo>
                  <a:pt x="1678154" y="0"/>
                </a:lnTo>
                <a:lnTo>
                  <a:pt x="1678154" y="1678154"/>
                </a:lnTo>
                <a:lnTo>
                  <a:pt x="0" y="167815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10009677" y="1351576"/>
            <a:ext cx="6830749" cy="852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423"/>
              </a:lnSpc>
            </a:pPr>
            <a:r>
              <a:rPr lang="en-US" sz="2445" dirty="0">
                <a:solidFill>
                  <a:srgbClr val="D2443C"/>
                </a:solidFill>
                <a:latin typeface="Nunito 1 Heavy"/>
              </a:rPr>
              <a:t>• </a:t>
            </a:r>
            <a:r>
              <a:rPr lang="en-US" sz="2445" dirty="0" err="1">
                <a:solidFill>
                  <a:srgbClr val="D2443C"/>
                </a:solidFill>
                <a:latin typeface="Nunito 1 Heavy"/>
              </a:rPr>
              <a:t>технология</a:t>
            </a:r>
            <a:r>
              <a:rPr lang="en-US" sz="2445" dirty="0">
                <a:solidFill>
                  <a:srgbClr val="D2443C"/>
                </a:solidFill>
                <a:latin typeface="Nunito 1 Heavy"/>
              </a:rPr>
              <a:t> </a:t>
            </a:r>
            <a:r>
              <a:rPr lang="en-US" sz="2445" dirty="0" err="1">
                <a:solidFill>
                  <a:srgbClr val="D2443C"/>
                </a:solidFill>
                <a:latin typeface="Nunito 1 Heavy"/>
              </a:rPr>
              <a:t>полностью</a:t>
            </a:r>
            <a:r>
              <a:rPr lang="en-US" sz="2445" dirty="0">
                <a:solidFill>
                  <a:srgbClr val="D2443C"/>
                </a:solidFill>
                <a:latin typeface="Nunito 1 Heavy"/>
              </a:rPr>
              <a:t> </a:t>
            </a:r>
            <a:r>
              <a:rPr lang="en-US" sz="2445" dirty="0" err="1">
                <a:solidFill>
                  <a:srgbClr val="D2443C"/>
                </a:solidFill>
                <a:latin typeface="Nunito 1 Heavy"/>
              </a:rPr>
              <a:t>отвечает</a:t>
            </a:r>
            <a:r>
              <a:rPr lang="en-US" sz="2445" dirty="0">
                <a:solidFill>
                  <a:srgbClr val="D2443C"/>
                </a:solidFill>
                <a:latin typeface="Nunito 1 Heavy"/>
              </a:rPr>
              <a:t> </a:t>
            </a:r>
            <a:r>
              <a:rPr lang="en-US" sz="2445" dirty="0" err="1">
                <a:solidFill>
                  <a:srgbClr val="D2443C"/>
                </a:solidFill>
                <a:latin typeface="Nunito 1 Heavy"/>
              </a:rPr>
              <a:t>запросам</a:t>
            </a:r>
            <a:r>
              <a:rPr lang="en-US" sz="2445" dirty="0">
                <a:solidFill>
                  <a:srgbClr val="D2443C"/>
                </a:solidFill>
                <a:latin typeface="Nunito 1 Heavy"/>
              </a:rPr>
              <a:t> </a:t>
            </a:r>
            <a:r>
              <a:rPr lang="en-US" sz="2445" dirty="0" err="1">
                <a:solidFill>
                  <a:srgbClr val="D2443C"/>
                </a:solidFill>
                <a:latin typeface="Nunito 1 Heavy"/>
              </a:rPr>
              <a:t>современного</a:t>
            </a:r>
            <a:r>
              <a:rPr lang="en-US" sz="2445" dirty="0">
                <a:solidFill>
                  <a:srgbClr val="D2443C"/>
                </a:solidFill>
                <a:latin typeface="Nunito 1 Heavy"/>
              </a:rPr>
              <a:t> </a:t>
            </a:r>
            <a:r>
              <a:rPr lang="en-US" sz="2445" dirty="0" err="1">
                <a:solidFill>
                  <a:srgbClr val="D2443C"/>
                </a:solidFill>
                <a:latin typeface="Nunito 1 Heavy"/>
              </a:rPr>
              <a:t>образования</a:t>
            </a:r>
            <a:r>
              <a:rPr lang="en-US" sz="2445" dirty="0">
                <a:solidFill>
                  <a:srgbClr val="D2443C"/>
                </a:solidFill>
                <a:latin typeface="Nunito 1 Heavy"/>
              </a:rPr>
              <a:t>;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401671" y="1289407"/>
            <a:ext cx="4882288" cy="7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850"/>
              </a:lnSpc>
              <a:spcBef>
                <a:spcPct val="0"/>
              </a:spcBef>
            </a:pPr>
            <a:r>
              <a:rPr lang="en-US" sz="4500">
                <a:solidFill>
                  <a:srgbClr val="D2443C"/>
                </a:solidFill>
                <a:latin typeface="Nunito 1 Heavy"/>
              </a:rPr>
              <a:t>ОТСМ - ТРИЗ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009677" y="3234493"/>
            <a:ext cx="6830749" cy="4236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423"/>
              </a:lnSpc>
            </a:pPr>
            <a:r>
              <a:rPr lang="en-US" sz="2445" dirty="0">
                <a:solidFill>
                  <a:srgbClr val="D2443C"/>
                </a:solidFill>
                <a:latin typeface="Nunito 1 Heavy"/>
              </a:rPr>
              <a:t>• </a:t>
            </a:r>
            <a:r>
              <a:rPr lang="en-US" sz="2445" dirty="0" err="1">
                <a:solidFill>
                  <a:srgbClr val="D2443C"/>
                </a:solidFill>
                <a:latin typeface="Nunito 1 Heavy"/>
              </a:rPr>
              <a:t>технология</a:t>
            </a:r>
            <a:r>
              <a:rPr lang="en-US" sz="2445" dirty="0">
                <a:solidFill>
                  <a:srgbClr val="D2443C"/>
                </a:solidFill>
                <a:latin typeface="Nunito 1 Heavy"/>
              </a:rPr>
              <a:t> СДП;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009677" y="4688785"/>
            <a:ext cx="7627815" cy="852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423"/>
              </a:lnSpc>
            </a:pPr>
            <a:r>
              <a:rPr lang="en-US" sz="2445" dirty="0">
                <a:solidFill>
                  <a:srgbClr val="000000"/>
                </a:solidFill>
                <a:latin typeface="Nunito 1 Heavy"/>
              </a:rPr>
              <a:t>•</a:t>
            </a:r>
            <a:r>
              <a:rPr lang="en-US" sz="2445" dirty="0">
                <a:solidFill>
                  <a:srgbClr val="D2443C"/>
                </a:solidFill>
                <a:latin typeface="Nunito 1 Heavy"/>
              </a:rPr>
              <a:t> </a:t>
            </a:r>
            <a:r>
              <a:rPr lang="en-US" sz="2445" dirty="0" err="1">
                <a:solidFill>
                  <a:srgbClr val="D2443C"/>
                </a:solidFill>
                <a:latin typeface="Nunito 1 Heavy"/>
              </a:rPr>
              <a:t>технология</a:t>
            </a:r>
            <a:r>
              <a:rPr lang="en-US" sz="2445" dirty="0">
                <a:solidFill>
                  <a:srgbClr val="D2443C"/>
                </a:solidFill>
                <a:latin typeface="Nunito 1 Heavy"/>
              </a:rPr>
              <a:t>, </a:t>
            </a:r>
            <a:r>
              <a:rPr lang="en-US" sz="2445" dirty="0" err="1">
                <a:solidFill>
                  <a:srgbClr val="D2443C"/>
                </a:solidFill>
                <a:latin typeface="Nunito 1 Heavy"/>
              </a:rPr>
              <a:t>которая</a:t>
            </a:r>
            <a:r>
              <a:rPr lang="en-US" sz="2445" dirty="0">
                <a:solidFill>
                  <a:srgbClr val="D2443C"/>
                </a:solidFill>
                <a:latin typeface="Nunito 1 Heavy"/>
              </a:rPr>
              <a:t> </a:t>
            </a:r>
            <a:r>
              <a:rPr lang="en-US" sz="2445" dirty="0" err="1">
                <a:solidFill>
                  <a:srgbClr val="D2443C"/>
                </a:solidFill>
                <a:latin typeface="Nunito 1 Heavy"/>
              </a:rPr>
              <a:t>помогает</a:t>
            </a:r>
            <a:r>
              <a:rPr lang="en-US" sz="2445" dirty="0">
                <a:solidFill>
                  <a:srgbClr val="D2443C"/>
                </a:solidFill>
                <a:latin typeface="Nunito 1 Heavy"/>
              </a:rPr>
              <a:t> </a:t>
            </a:r>
            <a:r>
              <a:rPr lang="en-US" sz="2445" dirty="0" err="1">
                <a:solidFill>
                  <a:srgbClr val="D2443C"/>
                </a:solidFill>
                <a:latin typeface="Nunito 1 Heavy"/>
              </a:rPr>
              <a:t>организовать</a:t>
            </a:r>
            <a:r>
              <a:rPr lang="en-US" sz="2445" dirty="0">
                <a:solidFill>
                  <a:srgbClr val="D2443C"/>
                </a:solidFill>
                <a:latin typeface="Nunito 1 Heavy"/>
              </a:rPr>
              <a:t> </a:t>
            </a:r>
            <a:r>
              <a:rPr lang="en-US" sz="2445" dirty="0" err="1">
                <a:solidFill>
                  <a:srgbClr val="D2443C"/>
                </a:solidFill>
                <a:latin typeface="Nunito 1 Heavy"/>
              </a:rPr>
              <a:t>учебное</a:t>
            </a:r>
            <a:r>
              <a:rPr lang="en-US" sz="2445" dirty="0">
                <a:solidFill>
                  <a:srgbClr val="D2443C"/>
                </a:solidFill>
                <a:latin typeface="Nunito 1 Heavy"/>
              </a:rPr>
              <a:t> </a:t>
            </a:r>
            <a:r>
              <a:rPr lang="en-US" sz="2445" dirty="0" err="1">
                <a:solidFill>
                  <a:srgbClr val="D2443C"/>
                </a:solidFill>
                <a:latin typeface="Nunito 1 Heavy"/>
              </a:rPr>
              <a:t>исследование</a:t>
            </a:r>
            <a:r>
              <a:rPr lang="en-US" sz="2445" dirty="0">
                <a:solidFill>
                  <a:srgbClr val="D2443C"/>
                </a:solidFill>
                <a:latin typeface="Nunito 1 Heavy"/>
              </a:rPr>
              <a:t> </a:t>
            </a:r>
            <a:r>
              <a:rPr lang="en-US" sz="2445" dirty="0" err="1">
                <a:solidFill>
                  <a:srgbClr val="D2443C"/>
                </a:solidFill>
                <a:latin typeface="Nunito 1 Heavy"/>
              </a:rPr>
              <a:t>на</a:t>
            </a:r>
            <a:r>
              <a:rPr lang="en-US" sz="2445" dirty="0">
                <a:solidFill>
                  <a:srgbClr val="D2443C"/>
                </a:solidFill>
                <a:latin typeface="Nunito 1 Heavy"/>
              </a:rPr>
              <a:t> </a:t>
            </a:r>
            <a:r>
              <a:rPr lang="en-US" sz="2445" dirty="0" err="1">
                <a:solidFill>
                  <a:srgbClr val="D2443C"/>
                </a:solidFill>
                <a:latin typeface="Nunito 1 Heavy"/>
              </a:rPr>
              <a:t>уроке</a:t>
            </a:r>
            <a:r>
              <a:rPr lang="en-US" sz="2445" dirty="0">
                <a:solidFill>
                  <a:srgbClr val="D2443C"/>
                </a:solidFill>
                <a:latin typeface="Nunito 1 Heavy"/>
              </a:rPr>
              <a:t>;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0009677" y="6143078"/>
            <a:ext cx="7428549" cy="12809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423"/>
              </a:lnSpc>
            </a:pPr>
            <a:r>
              <a:rPr lang="en-US" sz="2445" dirty="0">
                <a:solidFill>
                  <a:srgbClr val="D2443C"/>
                </a:solidFill>
                <a:latin typeface="Nunito 1 Heavy"/>
              </a:rPr>
              <a:t>• </a:t>
            </a:r>
            <a:r>
              <a:rPr lang="en-US" sz="2445" dirty="0" err="1">
                <a:solidFill>
                  <a:srgbClr val="D2443C"/>
                </a:solidFill>
                <a:latin typeface="Nunito 1 Heavy"/>
              </a:rPr>
              <a:t>технология</a:t>
            </a:r>
            <a:r>
              <a:rPr lang="en-US" sz="2445" dirty="0">
                <a:solidFill>
                  <a:srgbClr val="D2443C"/>
                </a:solidFill>
                <a:latin typeface="Nunito 1 Heavy"/>
              </a:rPr>
              <a:t>, </a:t>
            </a:r>
            <a:r>
              <a:rPr lang="en-US" sz="2445" dirty="0" err="1">
                <a:solidFill>
                  <a:srgbClr val="D2443C"/>
                </a:solidFill>
                <a:latin typeface="Nunito 1 Heavy"/>
              </a:rPr>
              <a:t>которая</a:t>
            </a:r>
            <a:r>
              <a:rPr lang="en-US" sz="2445" dirty="0">
                <a:solidFill>
                  <a:srgbClr val="D2443C"/>
                </a:solidFill>
                <a:latin typeface="Nunito 1 Heavy"/>
              </a:rPr>
              <a:t> </a:t>
            </a:r>
            <a:r>
              <a:rPr lang="en-US" sz="2445" dirty="0" err="1">
                <a:solidFill>
                  <a:srgbClr val="D2443C"/>
                </a:solidFill>
                <a:latin typeface="Nunito 1 Heavy"/>
              </a:rPr>
              <a:t>дает</a:t>
            </a:r>
            <a:r>
              <a:rPr lang="en-US" sz="2445" dirty="0">
                <a:solidFill>
                  <a:srgbClr val="D2443C"/>
                </a:solidFill>
                <a:latin typeface="Nunito 1 Heavy"/>
              </a:rPr>
              <a:t> </a:t>
            </a:r>
            <a:r>
              <a:rPr lang="en-US" sz="2445" dirty="0" err="1">
                <a:solidFill>
                  <a:srgbClr val="D2443C"/>
                </a:solidFill>
                <a:latin typeface="Nunito 1 Heavy"/>
              </a:rPr>
              <a:t>возможность</a:t>
            </a:r>
            <a:r>
              <a:rPr lang="en-US" sz="2445" dirty="0">
                <a:solidFill>
                  <a:srgbClr val="D2443C"/>
                </a:solidFill>
                <a:latin typeface="Nunito 1 Heavy"/>
              </a:rPr>
              <a:t> </a:t>
            </a:r>
            <a:r>
              <a:rPr lang="en-US" sz="2445" dirty="0" err="1">
                <a:solidFill>
                  <a:srgbClr val="D2443C"/>
                </a:solidFill>
                <a:latin typeface="Nunito 1 Heavy"/>
              </a:rPr>
              <a:t>на</a:t>
            </a:r>
            <a:r>
              <a:rPr lang="en-US" sz="2445" dirty="0">
                <a:solidFill>
                  <a:srgbClr val="D2443C"/>
                </a:solidFill>
                <a:latin typeface="Nunito 1 Heavy"/>
              </a:rPr>
              <a:t> </a:t>
            </a:r>
            <a:r>
              <a:rPr lang="en-US" sz="2445" dirty="0" err="1">
                <a:solidFill>
                  <a:srgbClr val="D2443C"/>
                </a:solidFill>
                <a:latin typeface="Nunito 1 Heavy"/>
              </a:rPr>
              <a:t>практике</a:t>
            </a:r>
            <a:r>
              <a:rPr lang="en-US" sz="2445" dirty="0">
                <a:solidFill>
                  <a:srgbClr val="D2443C"/>
                </a:solidFill>
                <a:latin typeface="Nunito 1 Heavy"/>
              </a:rPr>
              <a:t> </a:t>
            </a:r>
            <a:r>
              <a:rPr lang="en-US" sz="2445" dirty="0" err="1">
                <a:solidFill>
                  <a:srgbClr val="D2443C"/>
                </a:solidFill>
                <a:latin typeface="Nunito 1 Heavy"/>
              </a:rPr>
              <a:t>показать</a:t>
            </a:r>
            <a:r>
              <a:rPr lang="en-US" sz="2445" dirty="0">
                <a:solidFill>
                  <a:srgbClr val="D2443C"/>
                </a:solidFill>
                <a:latin typeface="Nunito 1 Heavy"/>
              </a:rPr>
              <a:t> </a:t>
            </a:r>
            <a:r>
              <a:rPr lang="en-US" sz="2445" dirty="0" err="1">
                <a:solidFill>
                  <a:srgbClr val="D2443C"/>
                </a:solidFill>
                <a:latin typeface="Nunito 1 Heavy"/>
              </a:rPr>
              <a:t>компетенции</a:t>
            </a:r>
            <a:r>
              <a:rPr lang="en-US" sz="2445" dirty="0">
                <a:solidFill>
                  <a:srgbClr val="D2443C"/>
                </a:solidFill>
                <a:latin typeface="Nunito 1 Heavy"/>
              </a:rPr>
              <a:t> </a:t>
            </a:r>
            <a:r>
              <a:rPr lang="en-US" sz="2445" dirty="0" err="1">
                <a:solidFill>
                  <a:srgbClr val="D2443C"/>
                </a:solidFill>
                <a:latin typeface="Nunito 1 Heavy"/>
              </a:rPr>
              <a:t>современного</a:t>
            </a:r>
            <a:r>
              <a:rPr lang="en-US" sz="2445" dirty="0">
                <a:solidFill>
                  <a:srgbClr val="D2443C"/>
                </a:solidFill>
                <a:latin typeface="Nunito 1 Heavy"/>
              </a:rPr>
              <a:t> </a:t>
            </a:r>
            <a:r>
              <a:rPr lang="en-US" sz="2445" dirty="0" err="1">
                <a:solidFill>
                  <a:srgbClr val="D2443C"/>
                </a:solidFill>
                <a:latin typeface="Nunito 1 Heavy"/>
              </a:rPr>
              <a:t>учителя</a:t>
            </a:r>
            <a:r>
              <a:rPr lang="en-US" sz="2445" dirty="0">
                <a:solidFill>
                  <a:srgbClr val="D2443C"/>
                </a:solidFill>
                <a:latin typeface="Nunito 1 Heavy"/>
              </a:rPr>
              <a:t>;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0009677" y="8025995"/>
            <a:ext cx="6830749" cy="852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423"/>
              </a:lnSpc>
            </a:pPr>
            <a:r>
              <a:rPr lang="en-US" sz="2445" dirty="0">
                <a:solidFill>
                  <a:srgbClr val="D2443C"/>
                </a:solidFill>
                <a:latin typeface="Nunito 1 Heavy"/>
              </a:rPr>
              <a:t>• </a:t>
            </a:r>
            <a:r>
              <a:rPr lang="en-US" sz="2445" dirty="0" err="1">
                <a:solidFill>
                  <a:srgbClr val="D2443C"/>
                </a:solidFill>
                <a:latin typeface="Nunito 1 Heavy"/>
              </a:rPr>
              <a:t>технология</a:t>
            </a:r>
            <a:r>
              <a:rPr lang="en-US" sz="2445" dirty="0">
                <a:solidFill>
                  <a:srgbClr val="D2443C"/>
                </a:solidFill>
                <a:latin typeface="Nunito 1 Heavy"/>
              </a:rPr>
              <a:t>, </a:t>
            </a:r>
            <a:r>
              <a:rPr lang="en-US" sz="2445" dirty="0" err="1">
                <a:solidFill>
                  <a:srgbClr val="D2443C"/>
                </a:solidFill>
                <a:latin typeface="Nunito 1 Heavy"/>
              </a:rPr>
              <a:t>которая</a:t>
            </a:r>
            <a:r>
              <a:rPr lang="en-US" sz="2445" dirty="0">
                <a:solidFill>
                  <a:srgbClr val="D2443C"/>
                </a:solidFill>
                <a:latin typeface="Nunito 1 Heavy"/>
              </a:rPr>
              <a:t> </a:t>
            </a:r>
            <a:r>
              <a:rPr lang="en-US" sz="2445" dirty="0" err="1">
                <a:solidFill>
                  <a:srgbClr val="D2443C"/>
                </a:solidFill>
                <a:latin typeface="Nunito 1 Heavy"/>
              </a:rPr>
              <a:t>развивает</a:t>
            </a:r>
            <a:r>
              <a:rPr lang="en-US" sz="2445" dirty="0">
                <a:solidFill>
                  <a:srgbClr val="D2443C"/>
                </a:solidFill>
                <a:latin typeface="Nunito 1 Heavy"/>
              </a:rPr>
              <a:t> </a:t>
            </a:r>
            <a:r>
              <a:rPr lang="en-US" sz="2445" dirty="0" err="1">
                <a:solidFill>
                  <a:srgbClr val="D2443C"/>
                </a:solidFill>
                <a:latin typeface="Nunito 1 Heavy"/>
              </a:rPr>
              <a:t>функциональную</a:t>
            </a:r>
            <a:r>
              <a:rPr lang="en-US" sz="2445" dirty="0">
                <a:solidFill>
                  <a:srgbClr val="D2443C"/>
                </a:solidFill>
                <a:latin typeface="Nunito 1 Heavy"/>
              </a:rPr>
              <a:t> </a:t>
            </a:r>
            <a:r>
              <a:rPr lang="en-US" sz="2445" dirty="0" err="1">
                <a:solidFill>
                  <a:srgbClr val="D2443C"/>
                </a:solidFill>
                <a:latin typeface="Nunito 1 Heavy"/>
              </a:rPr>
              <a:t>грамотность</a:t>
            </a:r>
            <a:r>
              <a:rPr lang="en-US" sz="2445" dirty="0">
                <a:solidFill>
                  <a:srgbClr val="D2443C"/>
                </a:solidFill>
                <a:latin typeface="Nunito 1 Heavy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  <p:bldP spid="24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6857827"/>
              </p:ext>
            </p:extLst>
          </p:nvPr>
        </p:nvGraphicFramePr>
        <p:xfrm>
          <a:off x="1924510" y="906144"/>
          <a:ext cx="14438979" cy="9198746"/>
        </p:xfrm>
        <a:graphic>
          <a:graphicData uri="http://schemas.openxmlformats.org/drawingml/2006/table">
            <a:tbl>
              <a:tblPr/>
              <a:tblGrid>
                <a:gridCol w="4812993"/>
                <a:gridCol w="4812993"/>
                <a:gridCol w="4812993"/>
              </a:tblGrid>
              <a:tr h="2263993">
                <a:tc>
                  <a:txBody>
                    <a:bodyPr/>
                    <a:lstStyle/>
                    <a:p>
                      <a:pPr algn="ctr">
                        <a:lnSpc>
                          <a:spcPts val="9519"/>
                        </a:lnSpc>
                        <a:defRPr/>
                      </a:pPr>
                      <a:r>
                        <a:rPr lang="en-US" sz="6799" dirty="0" err="1">
                          <a:solidFill>
                            <a:srgbClr val="D2443C"/>
                          </a:solidFill>
                          <a:latin typeface="Nunito Bold Bold"/>
                        </a:rPr>
                        <a:t>Объект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719"/>
                        </a:lnSpc>
                        <a:defRPr/>
                      </a:pPr>
                      <a:r>
                        <a:rPr lang="en-US" sz="4799" dirty="0" err="1">
                          <a:solidFill>
                            <a:srgbClr val="D2443C"/>
                          </a:solidFill>
                          <a:latin typeface="Nunito Bold Bold"/>
                        </a:rPr>
                        <a:t>Имя</a:t>
                      </a:r>
                      <a:r>
                        <a:rPr lang="en-US" sz="4799" dirty="0">
                          <a:solidFill>
                            <a:srgbClr val="D2443C"/>
                          </a:solidFill>
                          <a:latin typeface="Nunito Bold Bold"/>
                        </a:rPr>
                        <a:t> </a:t>
                      </a:r>
                      <a:r>
                        <a:rPr lang="en-US" sz="4799" dirty="0" err="1">
                          <a:solidFill>
                            <a:srgbClr val="D2443C"/>
                          </a:solidFill>
                          <a:latin typeface="Nunito Bold Bold"/>
                        </a:rPr>
                        <a:t>объекта</a:t>
                      </a:r>
                      <a:r>
                        <a:rPr lang="en-US" sz="4799" dirty="0">
                          <a:solidFill>
                            <a:srgbClr val="D2443C"/>
                          </a:solidFill>
                          <a:latin typeface="Nunito Bold Bold"/>
                        </a:rPr>
                        <a:t> 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159"/>
                        </a:lnSpc>
                        <a:defRPr/>
                      </a:pPr>
                      <a:r>
                        <a:rPr lang="en-US" sz="4399">
                          <a:solidFill>
                            <a:srgbClr val="D2443C"/>
                          </a:solidFill>
                          <a:latin typeface="Nunito Bold Bold"/>
                        </a:rPr>
                        <a:t>Значение объекта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</a:tr>
              <a:tr h="1632912">
                <a:tc>
                  <a:txBody>
                    <a:bodyPr/>
                    <a:lstStyle/>
                    <a:p>
                      <a:pPr algn="ctr">
                        <a:lnSpc>
                          <a:spcPts val="5459"/>
                        </a:lnSpc>
                        <a:defRPr/>
                      </a:pPr>
                      <a:r>
                        <a:rPr lang="en-US" sz="3899">
                          <a:solidFill>
                            <a:srgbClr val="D15081"/>
                          </a:solidFill>
                          <a:latin typeface="Nunito Bold"/>
                        </a:rPr>
                        <a:t>Биография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299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</a:tr>
              <a:tr h="1591714">
                <a:tc>
                  <a:txBody>
                    <a:bodyPr/>
                    <a:lstStyle/>
                    <a:p>
                      <a:pPr algn="ctr">
                        <a:lnSpc>
                          <a:spcPts val="4759"/>
                        </a:lnSpc>
                        <a:defRPr/>
                      </a:pPr>
                      <a:r>
                        <a:rPr lang="en-US" sz="3399">
                          <a:solidFill>
                            <a:srgbClr val="D15081"/>
                          </a:solidFill>
                          <a:latin typeface="Nunito Bold"/>
                        </a:rPr>
                        <a:t>Павел Петрович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299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</a:tr>
              <a:tr h="1778463">
                <a:tc>
                  <a:txBody>
                    <a:bodyPr/>
                    <a:lstStyle/>
                    <a:p>
                      <a:pPr algn="ctr">
                        <a:lnSpc>
                          <a:spcPts val="7839"/>
                        </a:lnSpc>
                        <a:defRPr/>
                      </a:pPr>
                      <a:r>
                        <a:rPr lang="en-US" sz="5599">
                          <a:solidFill>
                            <a:srgbClr val="D15081"/>
                          </a:solidFill>
                          <a:latin typeface="Nunito Bold"/>
                        </a:rPr>
                        <a:t>Бажов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879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</a:tr>
              <a:tr h="1931664">
                <a:tc>
                  <a:txBody>
                    <a:bodyPr/>
                    <a:lstStyle/>
                    <a:p>
                      <a:pPr algn="ctr">
                        <a:lnSpc>
                          <a:spcPts val="783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039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</a:tr>
            </a:tbl>
          </a:graphicData>
        </a:graphic>
      </p:graphicFrame>
      <p:sp>
        <p:nvSpPr>
          <p:cNvPr id="3" name="TextBox 3"/>
          <p:cNvSpPr txBox="1"/>
          <p:nvPr/>
        </p:nvSpPr>
        <p:spPr>
          <a:xfrm>
            <a:off x="4194646" y="119505"/>
            <a:ext cx="10204133" cy="8042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16"/>
              </a:lnSpc>
              <a:spcBef>
                <a:spcPct val="0"/>
              </a:spcBef>
            </a:pPr>
            <a:r>
              <a:rPr lang="en-US" sz="4654" dirty="0" err="1">
                <a:solidFill>
                  <a:srgbClr val="D2443C"/>
                </a:solidFill>
                <a:latin typeface="Nunito Bold Bold"/>
                <a:hlinkClick r:id="rId2" action="ppaction://hlinkfile"/>
              </a:rPr>
              <a:t>Модель</a:t>
            </a:r>
            <a:r>
              <a:rPr lang="en-US" sz="4654" dirty="0">
                <a:solidFill>
                  <a:srgbClr val="D2443C"/>
                </a:solidFill>
                <a:latin typeface="Nunito Bold Bold"/>
                <a:hlinkClick r:id="rId2" action="ppaction://hlinkfile"/>
              </a:rPr>
              <a:t> «ЭИЗ»  - </a:t>
            </a:r>
            <a:r>
              <a:rPr lang="en-US" sz="4654" dirty="0" err="1">
                <a:solidFill>
                  <a:srgbClr val="D2443C"/>
                </a:solidFill>
                <a:latin typeface="Nunito Bold Bold"/>
                <a:hlinkClick r:id="rId2" action="ppaction://hlinkfile"/>
              </a:rPr>
              <a:t>паспорт</a:t>
            </a:r>
            <a:r>
              <a:rPr lang="en-US" sz="4654" dirty="0">
                <a:solidFill>
                  <a:srgbClr val="D2443C"/>
                </a:solidFill>
                <a:latin typeface="Nunito Bold Bold"/>
                <a:hlinkClick r:id="rId2" action="ppaction://hlinkfile"/>
              </a:rPr>
              <a:t> </a:t>
            </a:r>
            <a:r>
              <a:rPr lang="en-US" sz="4654" dirty="0" err="1">
                <a:solidFill>
                  <a:srgbClr val="D2443C"/>
                </a:solidFill>
                <a:latin typeface="Nunito Bold Bold"/>
                <a:hlinkClick r:id="rId2" action="ppaction://hlinkfile"/>
              </a:rPr>
              <a:t>объекта</a:t>
            </a:r>
            <a:endParaRPr lang="en-US" sz="4654" dirty="0">
              <a:solidFill>
                <a:srgbClr val="D2443C"/>
              </a:solidFill>
              <a:latin typeface="Nunito Bold Bol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60988" y="3390900"/>
            <a:ext cx="5257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chemeClr val="accent4">
                    <a:lumMod val="50000"/>
                  </a:schemeClr>
                </a:solidFill>
              </a:rPr>
              <a:t>Годы жизни</a:t>
            </a:r>
            <a:endParaRPr lang="ru-RU" sz="6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67812" y="5018725"/>
            <a:ext cx="525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accent4">
                    <a:lumMod val="50000"/>
                  </a:schemeClr>
                </a:solidFill>
              </a:rPr>
              <a:t>Произведения</a:t>
            </a:r>
            <a:endParaRPr lang="ru-RU" sz="6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10400" y="6424730"/>
            <a:ext cx="5257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accent4">
                    <a:lumMod val="50000"/>
                  </a:schemeClr>
                </a:solidFill>
              </a:rPr>
              <a:t>Жизненный </a:t>
            </a:r>
          </a:p>
          <a:p>
            <a:pPr algn="ctr"/>
            <a:r>
              <a:rPr lang="ru-RU" sz="5400" b="1" dirty="0" smtClean="0">
                <a:solidFill>
                  <a:schemeClr val="accent4">
                    <a:lumMod val="50000"/>
                  </a:schemeClr>
                </a:solidFill>
              </a:rPr>
              <a:t>путь</a:t>
            </a:r>
            <a:endParaRPr lang="ru-RU" sz="5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15099" y="8320425"/>
            <a:ext cx="5257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4">
                    <a:lumMod val="50000"/>
                  </a:schemeClr>
                </a:solidFill>
              </a:rPr>
              <a:t>Интересные </a:t>
            </a:r>
          </a:p>
          <a:p>
            <a:pPr algn="ctr"/>
            <a:r>
              <a:rPr lang="ru-RU" sz="5400" b="1" dirty="0" smtClean="0">
                <a:solidFill>
                  <a:schemeClr val="accent4">
                    <a:lumMod val="50000"/>
                  </a:schemeClr>
                </a:solidFill>
              </a:rPr>
              <a:t>факты</a:t>
            </a:r>
            <a:endParaRPr lang="ru-RU" sz="5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380406" y="3563046"/>
            <a:ext cx="525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4">
                    <a:lumMod val="50000"/>
                  </a:schemeClr>
                </a:solidFill>
              </a:rPr>
              <a:t>1879 - 1950</a:t>
            </a:r>
            <a:endParaRPr lang="ru-RU" sz="54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4194646" y="119505"/>
            <a:ext cx="10204133" cy="8042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16"/>
              </a:lnSpc>
              <a:spcBef>
                <a:spcPct val="0"/>
              </a:spcBef>
            </a:pPr>
            <a:r>
              <a:rPr lang="en-US" sz="4654" dirty="0" err="1">
                <a:solidFill>
                  <a:srgbClr val="D2443C"/>
                </a:solidFill>
                <a:latin typeface="Nunito Bold Bold"/>
                <a:hlinkClick r:id="rId2" action="ppaction://hlinkfile"/>
              </a:rPr>
              <a:t>Модель</a:t>
            </a:r>
            <a:r>
              <a:rPr lang="en-US" sz="4654" dirty="0">
                <a:solidFill>
                  <a:srgbClr val="D2443C"/>
                </a:solidFill>
                <a:latin typeface="Nunito Bold Bold"/>
                <a:hlinkClick r:id="rId2" action="ppaction://hlinkfile"/>
              </a:rPr>
              <a:t> «ЭИЗ»  - </a:t>
            </a:r>
            <a:r>
              <a:rPr lang="en-US" sz="4654" dirty="0" err="1">
                <a:solidFill>
                  <a:srgbClr val="D2443C"/>
                </a:solidFill>
                <a:latin typeface="Nunito Bold Bold"/>
                <a:hlinkClick r:id="rId2" action="ppaction://hlinkfile"/>
              </a:rPr>
              <a:t>паспорт</a:t>
            </a:r>
            <a:r>
              <a:rPr lang="en-US" sz="4654" dirty="0">
                <a:solidFill>
                  <a:srgbClr val="D2443C"/>
                </a:solidFill>
                <a:latin typeface="Nunito Bold Bold"/>
                <a:hlinkClick r:id="rId2" action="ppaction://hlinkfile"/>
              </a:rPr>
              <a:t> </a:t>
            </a:r>
            <a:r>
              <a:rPr lang="en-US" sz="4654" dirty="0" err="1">
                <a:solidFill>
                  <a:srgbClr val="D2443C"/>
                </a:solidFill>
                <a:latin typeface="Nunito Bold Bold"/>
                <a:hlinkClick r:id="rId2" action="ppaction://hlinkfile"/>
              </a:rPr>
              <a:t>объекта</a:t>
            </a:r>
            <a:endParaRPr lang="en-US" sz="4654" dirty="0">
              <a:solidFill>
                <a:srgbClr val="D2443C"/>
              </a:solidFill>
              <a:latin typeface="Nunito Bold Bol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34400" y="2335199"/>
            <a:ext cx="5257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chemeClr val="accent4">
                    <a:lumMod val="50000"/>
                  </a:schemeClr>
                </a:solidFill>
              </a:rPr>
              <a:t>Годы жизни</a:t>
            </a:r>
            <a:endParaRPr lang="ru-RU" sz="6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65789" y="4171203"/>
            <a:ext cx="525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accent4">
                    <a:lumMod val="50000"/>
                  </a:schemeClr>
                </a:solidFill>
              </a:rPr>
              <a:t>Произведения</a:t>
            </a:r>
            <a:endParaRPr lang="ru-RU" sz="6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34400" y="5939110"/>
            <a:ext cx="5257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accent4">
                    <a:lumMod val="50000"/>
                  </a:schemeClr>
                </a:solidFill>
              </a:rPr>
              <a:t>Жизненный </a:t>
            </a:r>
          </a:p>
          <a:p>
            <a:pPr algn="ctr"/>
            <a:r>
              <a:rPr lang="ru-RU" sz="5400" b="1" dirty="0" smtClean="0">
                <a:solidFill>
                  <a:schemeClr val="accent4">
                    <a:lumMod val="50000"/>
                  </a:schemeClr>
                </a:solidFill>
              </a:rPr>
              <a:t>путь</a:t>
            </a:r>
            <a:endParaRPr lang="ru-RU" sz="5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09106" y="7657136"/>
            <a:ext cx="5257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4">
                    <a:lumMod val="50000"/>
                  </a:schemeClr>
                </a:solidFill>
              </a:rPr>
              <a:t>Интересные </a:t>
            </a:r>
          </a:p>
          <a:p>
            <a:pPr algn="ctr"/>
            <a:r>
              <a:rPr lang="ru-RU" sz="5400" b="1" dirty="0" smtClean="0">
                <a:solidFill>
                  <a:schemeClr val="accent4">
                    <a:lumMod val="50000"/>
                  </a:schemeClr>
                </a:solidFill>
              </a:rPr>
              <a:t>факты</a:t>
            </a:r>
            <a:endParaRPr lang="ru-RU" sz="5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26" name="Picture 2" descr="https://biografii.net/wp-content/uploads/2018/12/eVgMVqI1hWln_pavel-bazhov.jpg"/>
          <p:cNvPicPr>
            <a:picLocks noChangeAspect="1" noChangeArrowheads="1"/>
          </p:cNvPicPr>
          <p:nvPr/>
        </p:nvPicPr>
        <p:blipFill>
          <a:blip r:embed="rId3" r:link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144" y="1964957"/>
            <a:ext cx="5306847" cy="708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7848600" y="1964957"/>
            <a:ext cx="6293012" cy="187878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848600" y="3872837"/>
            <a:ext cx="6293012" cy="187878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848600" y="5739621"/>
            <a:ext cx="6293012" cy="187878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866797" y="7618408"/>
            <a:ext cx="6293012" cy="187878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486432" y="1919417"/>
            <a:ext cx="6293012" cy="78678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98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381000" y="0"/>
            <a:ext cx="0" cy="10463359"/>
          </a:xfrm>
          <a:prstGeom prst="line">
            <a:avLst/>
          </a:prstGeom>
          <a:ln w="9525" cap="flat">
            <a:solidFill>
              <a:srgbClr val="D2443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TextBox 3"/>
          <p:cNvSpPr txBox="1"/>
          <p:nvPr/>
        </p:nvSpPr>
        <p:spPr>
          <a:xfrm>
            <a:off x="685800" y="4381500"/>
            <a:ext cx="9852570" cy="39154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388"/>
              </a:lnSpc>
            </a:pPr>
            <a:r>
              <a:rPr lang="en-US" sz="2606" spc="70" dirty="0" err="1">
                <a:solidFill>
                  <a:srgbClr val="D2443C"/>
                </a:solidFill>
                <a:latin typeface="Nunito 1 Heavy"/>
              </a:rPr>
              <a:t>Правила</a:t>
            </a:r>
            <a:r>
              <a:rPr lang="en-US" sz="2606" spc="70" dirty="0">
                <a:solidFill>
                  <a:srgbClr val="D2443C"/>
                </a:solidFill>
                <a:latin typeface="Nunito 1 Heavy"/>
              </a:rPr>
              <a:t> </a:t>
            </a:r>
            <a:r>
              <a:rPr lang="en-US" sz="2606" spc="70" dirty="0" err="1">
                <a:solidFill>
                  <a:srgbClr val="D2443C"/>
                </a:solidFill>
                <a:latin typeface="Nunito 1 Heavy"/>
              </a:rPr>
              <a:t>игры</a:t>
            </a:r>
            <a:r>
              <a:rPr lang="en-US" sz="2606" spc="70" dirty="0">
                <a:solidFill>
                  <a:srgbClr val="D2443C"/>
                </a:solidFill>
                <a:latin typeface="Nunito 1 Heavy"/>
              </a:rPr>
              <a:t>: </a:t>
            </a:r>
            <a:r>
              <a:rPr lang="en-US" sz="2606" spc="70" dirty="0" err="1">
                <a:solidFill>
                  <a:srgbClr val="D2443C"/>
                </a:solidFill>
                <a:latin typeface="Nunito 1 Heavy"/>
              </a:rPr>
              <a:t>Учитель</a:t>
            </a:r>
            <a:r>
              <a:rPr lang="en-US" sz="2606" spc="70" dirty="0">
                <a:solidFill>
                  <a:srgbClr val="D2443C"/>
                </a:solidFill>
                <a:latin typeface="Nunito 1 Heavy"/>
              </a:rPr>
              <a:t> (</a:t>
            </a:r>
            <a:r>
              <a:rPr lang="en-US" sz="2606" spc="70" dirty="0" err="1">
                <a:solidFill>
                  <a:srgbClr val="D2443C"/>
                </a:solidFill>
                <a:latin typeface="Nunito 1 Heavy"/>
              </a:rPr>
              <a:t>или</a:t>
            </a:r>
            <a:r>
              <a:rPr lang="en-US" sz="2606" spc="70" dirty="0">
                <a:solidFill>
                  <a:srgbClr val="D2443C"/>
                </a:solidFill>
                <a:latin typeface="Nunito 1 Heavy"/>
              </a:rPr>
              <a:t> </a:t>
            </a:r>
            <a:r>
              <a:rPr lang="en-US" sz="2606" spc="70" dirty="0" err="1">
                <a:solidFill>
                  <a:srgbClr val="D2443C"/>
                </a:solidFill>
                <a:latin typeface="Nunito 1 Heavy"/>
              </a:rPr>
              <a:t>ведущий</a:t>
            </a:r>
            <a:r>
              <a:rPr lang="en-US" sz="2606" spc="70" dirty="0">
                <a:solidFill>
                  <a:srgbClr val="D2443C"/>
                </a:solidFill>
                <a:latin typeface="Nunito 1 Heavy"/>
              </a:rPr>
              <a:t> – </a:t>
            </a:r>
            <a:r>
              <a:rPr lang="en-US" sz="2606" spc="70" dirty="0" err="1">
                <a:solidFill>
                  <a:srgbClr val="D2443C"/>
                </a:solidFill>
                <a:latin typeface="Nunito 1 Heavy"/>
              </a:rPr>
              <a:t>ребенок</a:t>
            </a:r>
            <a:r>
              <a:rPr lang="en-US" sz="2606" spc="70" dirty="0">
                <a:solidFill>
                  <a:srgbClr val="D2443C"/>
                </a:solidFill>
                <a:latin typeface="Nunito 1 Heavy"/>
              </a:rPr>
              <a:t>) </a:t>
            </a:r>
            <a:r>
              <a:rPr lang="en-US" sz="2606" spc="70" dirty="0" err="1">
                <a:solidFill>
                  <a:srgbClr val="D2443C"/>
                </a:solidFill>
                <a:latin typeface="Nunito 1 Heavy"/>
              </a:rPr>
              <a:t>загадывает</a:t>
            </a:r>
            <a:r>
              <a:rPr lang="en-US" sz="2606" spc="70" dirty="0">
                <a:solidFill>
                  <a:srgbClr val="D2443C"/>
                </a:solidFill>
                <a:latin typeface="Nunito 1 Heavy"/>
              </a:rPr>
              <a:t> </a:t>
            </a:r>
            <a:r>
              <a:rPr lang="en-US" sz="2606" spc="70" dirty="0" err="1">
                <a:solidFill>
                  <a:srgbClr val="D2443C"/>
                </a:solidFill>
                <a:latin typeface="Nunito 1 Heavy"/>
              </a:rPr>
              <a:t>объект</a:t>
            </a:r>
            <a:r>
              <a:rPr lang="en-US" sz="2606" spc="70" dirty="0">
                <a:solidFill>
                  <a:srgbClr val="D2443C"/>
                </a:solidFill>
                <a:latin typeface="Nunito 1 Heavy"/>
              </a:rPr>
              <a:t> </a:t>
            </a:r>
            <a:r>
              <a:rPr lang="en-US" sz="2606" spc="70" dirty="0" err="1">
                <a:solidFill>
                  <a:srgbClr val="D2443C"/>
                </a:solidFill>
                <a:latin typeface="Nunito 1 Heavy"/>
              </a:rPr>
              <a:t>или</a:t>
            </a:r>
            <a:r>
              <a:rPr lang="en-US" sz="2606" spc="70" dirty="0">
                <a:solidFill>
                  <a:srgbClr val="D2443C"/>
                </a:solidFill>
                <a:latin typeface="Nunito 1 Heavy"/>
              </a:rPr>
              <a:t> </a:t>
            </a:r>
            <a:r>
              <a:rPr lang="en-US" sz="2606" spc="70" dirty="0" err="1">
                <a:solidFill>
                  <a:srgbClr val="D2443C"/>
                </a:solidFill>
                <a:latin typeface="Nunito 1 Heavy"/>
              </a:rPr>
              <a:t>ситуацию</a:t>
            </a:r>
            <a:r>
              <a:rPr lang="en-US" sz="2606" spc="70" dirty="0">
                <a:solidFill>
                  <a:srgbClr val="D2443C"/>
                </a:solidFill>
                <a:latin typeface="Nunito 1 Heavy"/>
              </a:rPr>
              <a:t>.</a:t>
            </a:r>
          </a:p>
          <a:p>
            <a:pPr marL="0" lvl="0" indent="0">
              <a:lnSpc>
                <a:spcPts val="3388"/>
              </a:lnSpc>
            </a:pPr>
            <a:r>
              <a:rPr lang="en-US" sz="2606" spc="70" dirty="0" err="1">
                <a:solidFill>
                  <a:srgbClr val="D2443C"/>
                </a:solidFill>
                <a:latin typeface="Nunito 1 Heavy"/>
              </a:rPr>
              <a:t>Учащиеся</a:t>
            </a:r>
            <a:r>
              <a:rPr lang="en-US" sz="2606" spc="70" dirty="0">
                <a:solidFill>
                  <a:srgbClr val="D2443C"/>
                </a:solidFill>
                <a:latin typeface="Nunito 1 Heavy"/>
              </a:rPr>
              <a:t> </a:t>
            </a:r>
            <a:r>
              <a:rPr lang="en-US" sz="2606" spc="70" dirty="0" err="1">
                <a:solidFill>
                  <a:srgbClr val="D2443C"/>
                </a:solidFill>
                <a:latin typeface="Nunito 1 Heavy"/>
              </a:rPr>
              <a:t>задают</a:t>
            </a:r>
            <a:r>
              <a:rPr lang="en-US" sz="2606" spc="70" dirty="0">
                <a:solidFill>
                  <a:srgbClr val="D2443C"/>
                </a:solidFill>
                <a:latin typeface="Nunito 1 Heavy"/>
              </a:rPr>
              <a:t> </a:t>
            </a:r>
            <a:r>
              <a:rPr lang="en-US" sz="2606" spc="70" dirty="0" err="1">
                <a:solidFill>
                  <a:srgbClr val="D2443C"/>
                </a:solidFill>
                <a:latin typeface="Nunito 1 Heavy"/>
              </a:rPr>
              <a:t>вопросы</a:t>
            </a:r>
            <a:r>
              <a:rPr lang="en-US" sz="2606" spc="70" dirty="0">
                <a:solidFill>
                  <a:srgbClr val="D2443C"/>
                </a:solidFill>
                <a:latin typeface="Nunito 1 Heavy"/>
              </a:rPr>
              <a:t>, </a:t>
            </a:r>
            <a:r>
              <a:rPr lang="en-US" sz="2606" spc="70" dirty="0" err="1">
                <a:solidFill>
                  <a:srgbClr val="D2443C"/>
                </a:solidFill>
                <a:latin typeface="Nunito 1 Heavy"/>
              </a:rPr>
              <a:t>на</a:t>
            </a:r>
            <a:r>
              <a:rPr lang="en-US" sz="2606" spc="70" dirty="0">
                <a:solidFill>
                  <a:srgbClr val="D2443C"/>
                </a:solidFill>
                <a:latin typeface="Nunito 1 Heavy"/>
              </a:rPr>
              <a:t> </a:t>
            </a:r>
            <a:r>
              <a:rPr lang="en-US" sz="2606" spc="70" dirty="0" err="1">
                <a:solidFill>
                  <a:srgbClr val="D2443C"/>
                </a:solidFill>
                <a:latin typeface="Nunito 1 Heavy"/>
              </a:rPr>
              <a:t>которые</a:t>
            </a:r>
            <a:r>
              <a:rPr lang="en-US" sz="2606" spc="70" dirty="0">
                <a:solidFill>
                  <a:srgbClr val="D2443C"/>
                </a:solidFill>
                <a:latin typeface="Nunito 1 Heavy"/>
              </a:rPr>
              <a:t> </a:t>
            </a:r>
            <a:r>
              <a:rPr lang="en-US" sz="2606" spc="70" dirty="0" err="1">
                <a:solidFill>
                  <a:srgbClr val="D2443C"/>
                </a:solidFill>
                <a:latin typeface="Nunito 1 Heavy"/>
              </a:rPr>
              <a:t>можно</a:t>
            </a:r>
            <a:r>
              <a:rPr lang="en-US" sz="2606" spc="70" dirty="0">
                <a:solidFill>
                  <a:srgbClr val="D2443C"/>
                </a:solidFill>
                <a:latin typeface="Nunito 1 Heavy"/>
              </a:rPr>
              <a:t> </a:t>
            </a:r>
            <a:r>
              <a:rPr lang="en-US" sz="2606" spc="70" dirty="0" err="1">
                <a:solidFill>
                  <a:srgbClr val="D2443C"/>
                </a:solidFill>
                <a:latin typeface="Nunito 1 Heavy"/>
              </a:rPr>
              <a:t>ответить</a:t>
            </a:r>
            <a:r>
              <a:rPr lang="en-US" sz="2606" spc="70" dirty="0">
                <a:solidFill>
                  <a:srgbClr val="D2443C"/>
                </a:solidFill>
                <a:latin typeface="Nunito 1 Heavy"/>
              </a:rPr>
              <a:t> </a:t>
            </a:r>
            <a:r>
              <a:rPr lang="en-US" sz="2606" spc="70" dirty="0" err="1">
                <a:solidFill>
                  <a:srgbClr val="D2443C"/>
                </a:solidFill>
                <a:latin typeface="Nunito 1 Heavy"/>
              </a:rPr>
              <a:t>одним</a:t>
            </a:r>
            <a:r>
              <a:rPr lang="en-US" sz="2606" spc="70" dirty="0">
                <a:solidFill>
                  <a:srgbClr val="D2443C"/>
                </a:solidFill>
                <a:latin typeface="Nunito 1 Heavy"/>
              </a:rPr>
              <a:t> </a:t>
            </a:r>
            <a:r>
              <a:rPr lang="en-US" sz="2606" spc="70" dirty="0" err="1">
                <a:solidFill>
                  <a:srgbClr val="D2443C"/>
                </a:solidFill>
                <a:latin typeface="Nunito 1 Heavy"/>
              </a:rPr>
              <a:t>из</a:t>
            </a:r>
            <a:r>
              <a:rPr lang="en-US" sz="2606" spc="70" dirty="0">
                <a:solidFill>
                  <a:srgbClr val="D2443C"/>
                </a:solidFill>
                <a:latin typeface="Nunito 1 Heavy"/>
              </a:rPr>
              <a:t> </a:t>
            </a:r>
            <a:r>
              <a:rPr lang="en-US" sz="2606" spc="70" dirty="0" err="1">
                <a:solidFill>
                  <a:srgbClr val="D2443C"/>
                </a:solidFill>
                <a:latin typeface="Nunito 1 Heavy"/>
              </a:rPr>
              <a:t>следующих</a:t>
            </a:r>
            <a:r>
              <a:rPr lang="en-US" sz="2606" spc="70" dirty="0">
                <a:solidFill>
                  <a:srgbClr val="D2443C"/>
                </a:solidFill>
                <a:latin typeface="Nunito 1 Heavy"/>
              </a:rPr>
              <a:t> </a:t>
            </a:r>
            <a:r>
              <a:rPr lang="en-US" sz="2606" spc="70" dirty="0" err="1">
                <a:solidFill>
                  <a:srgbClr val="D2443C"/>
                </a:solidFill>
                <a:latin typeface="Nunito 1 Heavy"/>
              </a:rPr>
              <a:t>способов</a:t>
            </a:r>
            <a:r>
              <a:rPr lang="en-US" sz="2606" spc="70" dirty="0">
                <a:solidFill>
                  <a:srgbClr val="D2443C"/>
                </a:solidFill>
                <a:latin typeface="Nunito 1 Heavy"/>
              </a:rPr>
              <a:t>:</a:t>
            </a:r>
          </a:p>
          <a:p>
            <a:pPr marL="0" lvl="0" indent="0">
              <a:lnSpc>
                <a:spcPts val="3388"/>
              </a:lnSpc>
            </a:pPr>
            <a:r>
              <a:rPr lang="en-US" sz="2606" spc="70" dirty="0">
                <a:solidFill>
                  <a:srgbClr val="D2443C"/>
                </a:solidFill>
                <a:latin typeface="Nunito 1 Heavy"/>
              </a:rPr>
              <a:t>«</a:t>
            </a:r>
            <a:r>
              <a:rPr lang="en-US" sz="2606" spc="70" dirty="0" err="1">
                <a:solidFill>
                  <a:srgbClr val="D2443C"/>
                </a:solidFill>
                <a:latin typeface="Nunito 1 Heavy"/>
              </a:rPr>
              <a:t>Да</a:t>
            </a:r>
            <a:r>
              <a:rPr lang="en-US" sz="2606" spc="70" dirty="0">
                <a:solidFill>
                  <a:srgbClr val="D2443C"/>
                </a:solidFill>
                <a:latin typeface="Nunito 1 Heavy"/>
              </a:rPr>
              <a:t>», «</a:t>
            </a:r>
            <a:r>
              <a:rPr lang="en-US" sz="2606" spc="70" dirty="0" err="1">
                <a:solidFill>
                  <a:srgbClr val="D2443C"/>
                </a:solidFill>
                <a:latin typeface="Nunito 1 Heavy"/>
              </a:rPr>
              <a:t>Нет</a:t>
            </a:r>
            <a:r>
              <a:rPr lang="en-US" sz="2606" spc="70" dirty="0">
                <a:solidFill>
                  <a:srgbClr val="D2443C"/>
                </a:solidFill>
                <a:latin typeface="Nunito 1 Heavy"/>
              </a:rPr>
              <a:t>», «</a:t>
            </a:r>
            <a:r>
              <a:rPr lang="en-US" sz="2606" spc="70" dirty="0" err="1">
                <a:solidFill>
                  <a:srgbClr val="D2443C"/>
                </a:solidFill>
                <a:latin typeface="Nunito 1 Heavy"/>
              </a:rPr>
              <a:t>Не</a:t>
            </a:r>
            <a:r>
              <a:rPr lang="en-US" sz="2606" spc="70" dirty="0">
                <a:solidFill>
                  <a:srgbClr val="D2443C"/>
                </a:solidFill>
                <a:latin typeface="Nunito 1 Heavy"/>
              </a:rPr>
              <a:t> </a:t>
            </a:r>
            <a:r>
              <a:rPr lang="en-US" sz="2606" spc="70" dirty="0" err="1">
                <a:solidFill>
                  <a:srgbClr val="D2443C"/>
                </a:solidFill>
                <a:latin typeface="Nunito 1 Heavy"/>
              </a:rPr>
              <a:t>имеет</a:t>
            </a:r>
            <a:r>
              <a:rPr lang="en-US" sz="2606" spc="70" dirty="0">
                <a:solidFill>
                  <a:srgbClr val="D2443C"/>
                </a:solidFill>
                <a:latin typeface="Nunito 1 Heavy"/>
              </a:rPr>
              <a:t> </a:t>
            </a:r>
            <a:r>
              <a:rPr lang="en-US" sz="2606" spc="70" dirty="0" err="1">
                <a:solidFill>
                  <a:srgbClr val="D2443C"/>
                </a:solidFill>
                <a:latin typeface="Nunito 1 Heavy"/>
              </a:rPr>
              <a:t>значения</a:t>
            </a:r>
            <a:r>
              <a:rPr lang="en-US" sz="2606" spc="70" dirty="0">
                <a:solidFill>
                  <a:srgbClr val="D2443C"/>
                </a:solidFill>
                <a:latin typeface="Nunito 1 Heavy"/>
              </a:rPr>
              <a:t>», «</a:t>
            </a:r>
            <a:r>
              <a:rPr lang="en-US" sz="2606" spc="70" dirty="0" err="1">
                <a:solidFill>
                  <a:srgbClr val="D2443C"/>
                </a:solidFill>
                <a:latin typeface="Nunito 1 Heavy"/>
              </a:rPr>
              <a:t>Нет</a:t>
            </a:r>
            <a:r>
              <a:rPr lang="en-US" sz="2606" spc="70" dirty="0">
                <a:solidFill>
                  <a:srgbClr val="D2443C"/>
                </a:solidFill>
                <a:latin typeface="Nunito 1 Heavy"/>
              </a:rPr>
              <a:t> </a:t>
            </a:r>
            <a:r>
              <a:rPr lang="en-US" sz="2606" spc="70" dirty="0" err="1">
                <a:solidFill>
                  <a:srgbClr val="D2443C"/>
                </a:solidFill>
                <a:latin typeface="Nunito 1 Heavy"/>
              </a:rPr>
              <a:t>информации</a:t>
            </a:r>
            <a:r>
              <a:rPr lang="en-US" sz="2606" spc="70" dirty="0">
                <a:solidFill>
                  <a:srgbClr val="D2443C"/>
                </a:solidFill>
                <a:latin typeface="Nunito 1 Heavy"/>
              </a:rPr>
              <a:t>». </a:t>
            </a:r>
            <a:r>
              <a:rPr lang="en-US" sz="2606" spc="70" dirty="0" err="1">
                <a:solidFill>
                  <a:srgbClr val="D2443C"/>
                </a:solidFill>
                <a:latin typeface="Nunito 1 Heavy"/>
              </a:rPr>
              <a:t>Цель</a:t>
            </a:r>
            <a:r>
              <a:rPr lang="en-US" sz="2606" spc="70" dirty="0">
                <a:solidFill>
                  <a:srgbClr val="D2443C"/>
                </a:solidFill>
                <a:latin typeface="Nunito 1 Heavy"/>
              </a:rPr>
              <a:t> </a:t>
            </a:r>
            <a:r>
              <a:rPr lang="en-US" sz="2606" spc="70" dirty="0" err="1">
                <a:solidFill>
                  <a:srgbClr val="D2443C"/>
                </a:solidFill>
                <a:latin typeface="Nunito 1 Heavy"/>
              </a:rPr>
              <a:t>игры</a:t>
            </a:r>
            <a:r>
              <a:rPr lang="en-US" sz="2606" spc="70" dirty="0">
                <a:solidFill>
                  <a:srgbClr val="D2443C"/>
                </a:solidFill>
                <a:latin typeface="Nunito 1 Heavy"/>
              </a:rPr>
              <a:t> – </a:t>
            </a:r>
            <a:r>
              <a:rPr lang="en-US" sz="2606" spc="70" dirty="0" err="1">
                <a:solidFill>
                  <a:srgbClr val="D2443C"/>
                </a:solidFill>
                <a:latin typeface="Nunito 1 Heavy"/>
              </a:rPr>
              <a:t>найти</a:t>
            </a:r>
            <a:r>
              <a:rPr lang="en-US" sz="2606" spc="70" dirty="0">
                <a:solidFill>
                  <a:srgbClr val="D2443C"/>
                </a:solidFill>
                <a:latin typeface="Nunito 1 Heavy"/>
              </a:rPr>
              <a:t> </a:t>
            </a:r>
            <a:r>
              <a:rPr lang="en-US" sz="2606" spc="70" dirty="0" err="1">
                <a:solidFill>
                  <a:srgbClr val="D2443C"/>
                </a:solidFill>
                <a:latin typeface="Nunito 1 Heavy"/>
              </a:rPr>
              <a:t>ответ</a:t>
            </a:r>
            <a:r>
              <a:rPr lang="en-US" sz="2606" spc="70" dirty="0">
                <a:solidFill>
                  <a:srgbClr val="D2443C"/>
                </a:solidFill>
                <a:latin typeface="Nunito 1 Heavy"/>
              </a:rPr>
              <a:t> </a:t>
            </a:r>
            <a:r>
              <a:rPr lang="en-US" sz="2606" spc="70" dirty="0" err="1">
                <a:solidFill>
                  <a:srgbClr val="D2443C"/>
                </a:solidFill>
                <a:latin typeface="Nunito 1 Heavy"/>
              </a:rPr>
              <a:t>за</a:t>
            </a:r>
            <a:r>
              <a:rPr lang="en-US" sz="2606" spc="70" dirty="0">
                <a:solidFill>
                  <a:srgbClr val="D2443C"/>
                </a:solidFill>
                <a:latin typeface="Nunito 1 Heavy"/>
              </a:rPr>
              <a:t> </a:t>
            </a:r>
            <a:r>
              <a:rPr lang="en-US" sz="2606" spc="70" dirty="0" err="1">
                <a:solidFill>
                  <a:srgbClr val="D2443C"/>
                </a:solidFill>
                <a:latin typeface="Nunito 1 Heavy"/>
              </a:rPr>
              <a:t>минимальное</a:t>
            </a:r>
            <a:r>
              <a:rPr lang="en-US" sz="2606" spc="70" dirty="0">
                <a:solidFill>
                  <a:srgbClr val="D2443C"/>
                </a:solidFill>
                <a:latin typeface="Nunito 1 Heavy"/>
              </a:rPr>
              <a:t> </a:t>
            </a:r>
            <a:r>
              <a:rPr lang="en-US" sz="2606" spc="70" dirty="0" err="1">
                <a:solidFill>
                  <a:srgbClr val="D2443C"/>
                </a:solidFill>
                <a:latin typeface="Nunito 1 Heavy"/>
              </a:rPr>
              <a:t>количество</a:t>
            </a:r>
            <a:r>
              <a:rPr lang="en-US" sz="2606" spc="70" dirty="0">
                <a:solidFill>
                  <a:srgbClr val="D2443C"/>
                </a:solidFill>
                <a:latin typeface="Nunito 1 Heavy"/>
              </a:rPr>
              <a:t> </a:t>
            </a:r>
            <a:r>
              <a:rPr lang="en-US" sz="2606" spc="70" dirty="0" err="1">
                <a:solidFill>
                  <a:srgbClr val="D2443C"/>
                </a:solidFill>
                <a:latin typeface="Nunito 1 Heavy"/>
              </a:rPr>
              <a:t>вопросов</a:t>
            </a:r>
            <a:r>
              <a:rPr lang="en-US" sz="2606" spc="70" dirty="0">
                <a:solidFill>
                  <a:srgbClr val="D2443C"/>
                </a:solidFill>
                <a:latin typeface="Nunito 1 Heavy"/>
              </a:rPr>
              <a:t>. </a:t>
            </a:r>
            <a:r>
              <a:rPr lang="en-US" sz="2606" spc="70" dirty="0" err="1">
                <a:solidFill>
                  <a:srgbClr val="D2443C"/>
                </a:solidFill>
                <a:latin typeface="Nunito 1 Heavy"/>
              </a:rPr>
              <a:t>Периодически</a:t>
            </a:r>
            <a:r>
              <a:rPr lang="en-US" sz="2606" spc="70" dirty="0">
                <a:solidFill>
                  <a:srgbClr val="D2443C"/>
                </a:solidFill>
                <a:latin typeface="Nunito 1 Heavy"/>
              </a:rPr>
              <a:t> </a:t>
            </a:r>
            <a:r>
              <a:rPr lang="en-US" sz="2606" spc="70" dirty="0" err="1">
                <a:solidFill>
                  <a:srgbClr val="D2443C"/>
                </a:solidFill>
                <a:latin typeface="Nunito 1 Heavy"/>
              </a:rPr>
              <a:t>учитель</a:t>
            </a:r>
            <a:r>
              <a:rPr lang="en-US" sz="2606" spc="70" dirty="0">
                <a:solidFill>
                  <a:srgbClr val="D2443C"/>
                </a:solidFill>
                <a:latin typeface="Nunito 1 Heavy"/>
              </a:rPr>
              <a:t> </a:t>
            </a:r>
            <a:r>
              <a:rPr lang="en-US" sz="2606" spc="70" dirty="0" err="1">
                <a:solidFill>
                  <a:srgbClr val="D2443C"/>
                </a:solidFill>
                <a:latin typeface="Nunito 1 Heavy"/>
              </a:rPr>
              <a:t>останавливает</a:t>
            </a:r>
            <a:r>
              <a:rPr lang="en-US" sz="2606" spc="70" dirty="0">
                <a:solidFill>
                  <a:srgbClr val="D2443C"/>
                </a:solidFill>
                <a:latin typeface="Nunito 1 Heavy"/>
              </a:rPr>
              <a:t> </a:t>
            </a:r>
            <a:r>
              <a:rPr lang="en-US" sz="2606" spc="70" dirty="0" err="1">
                <a:solidFill>
                  <a:srgbClr val="D2443C"/>
                </a:solidFill>
                <a:latin typeface="Nunito 1 Heavy"/>
              </a:rPr>
              <a:t>игру</a:t>
            </a:r>
            <a:r>
              <a:rPr lang="en-US" sz="2606" spc="70" dirty="0">
                <a:solidFill>
                  <a:srgbClr val="D2443C"/>
                </a:solidFill>
                <a:latin typeface="Nunito 1 Heavy"/>
              </a:rPr>
              <a:t> и </a:t>
            </a:r>
            <a:r>
              <a:rPr lang="en-US" sz="2606" spc="70" dirty="0" err="1">
                <a:solidFill>
                  <a:srgbClr val="D2443C"/>
                </a:solidFill>
                <a:latin typeface="Nunito 1 Heavy"/>
              </a:rPr>
              <a:t>просит</a:t>
            </a:r>
            <a:r>
              <a:rPr lang="en-US" sz="2606" spc="70" dirty="0">
                <a:solidFill>
                  <a:srgbClr val="D2443C"/>
                </a:solidFill>
                <a:latin typeface="Nunito 1 Heavy"/>
              </a:rPr>
              <a:t> </a:t>
            </a:r>
            <a:r>
              <a:rPr lang="en-US" sz="2606" spc="70" dirty="0" err="1">
                <a:solidFill>
                  <a:srgbClr val="D2443C"/>
                </a:solidFill>
                <a:latin typeface="Nunito 1 Heavy"/>
              </a:rPr>
              <a:t>детей</a:t>
            </a:r>
            <a:r>
              <a:rPr lang="en-US" sz="2606" spc="70" dirty="0">
                <a:solidFill>
                  <a:srgbClr val="000000"/>
                </a:solidFill>
                <a:latin typeface="Nunito 1 Heavy"/>
              </a:rPr>
              <a:t> </a:t>
            </a:r>
            <a:r>
              <a:rPr lang="en-US" sz="2606" spc="70" dirty="0" err="1">
                <a:solidFill>
                  <a:srgbClr val="D2443C"/>
                </a:solidFill>
                <a:latin typeface="Nunito 1 Heavy"/>
              </a:rPr>
              <a:t>сообщить</a:t>
            </a:r>
            <a:r>
              <a:rPr lang="en-US" sz="2606" spc="70" dirty="0">
                <a:solidFill>
                  <a:srgbClr val="D2443C"/>
                </a:solidFill>
                <a:latin typeface="Nunito 1 Heavy"/>
              </a:rPr>
              <a:t>, </a:t>
            </a:r>
            <a:r>
              <a:rPr lang="en-US" sz="2606" spc="70" dirty="0" err="1">
                <a:solidFill>
                  <a:srgbClr val="D2443C"/>
                </a:solidFill>
                <a:latin typeface="Nunito 1 Heavy"/>
              </a:rPr>
              <a:t>что</a:t>
            </a:r>
            <a:r>
              <a:rPr lang="en-US" sz="2606" spc="70" dirty="0">
                <a:solidFill>
                  <a:srgbClr val="D2443C"/>
                </a:solidFill>
                <a:latin typeface="Nunito 1 Heavy"/>
              </a:rPr>
              <a:t> </a:t>
            </a:r>
            <a:r>
              <a:rPr lang="en-US" sz="2606" spc="70" dirty="0" err="1">
                <a:solidFill>
                  <a:srgbClr val="D2443C"/>
                </a:solidFill>
                <a:latin typeface="Nunito 1 Heavy"/>
              </a:rPr>
              <a:t>уже</a:t>
            </a:r>
            <a:r>
              <a:rPr lang="en-US" sz="2606" spc="70" dirty="0">
                <a:solidFill>
                  <a:srgbClr val="D2443C"/>
                </a:solidFill>
                <a:latin typeface="Nunito 1 Heavy"/>
              </a:rPr>
              <a:t> </a:t>
            </a:r>
            <a:r>
              <a:rPr lang="en-US" sz="2606" spc="70" dirty="0" err="1">
                <a:solidFill>
                  <a:srgbClr val="D2443C"/>
                </a:solidFill>
                <a:latin typeface="Nunito 1 Heavy"/>
              </a:rPr>
              <a:t>удалось</a:t>
            </a:r>
            <a:r>
              <a:rPr lang="en-US" sz="2606" spc="70" dirty="0">
                <a:solidFill>
                  <a:srgbClr val="D2443C"/>
                </a:solidFill>
                <a:latin typeface="Nunito 1 Heavy"/>
              </a:rPr>
              <a:t> </a:t>
            </a:r>
            <a:r>
              <a:rPr lang="en-US" sz="2606" spc="70" dirty="0" err="1">
                <a:solidFill>
                  <a:srgbClr val="D2443C"/>
                </a:solidFill>
                <a:latin typeface="Nunito 1 Heavy"/>
              </a:rPr>
              <a:t>выяснить</a:t>
            </a:r>
            <a:r>
              <a:rPr lang="en-US" sz="2606" spc="70" dirty="0">
                <a:solidFill>
                  <a:srgbClr val="D2443C"/>
                </a:solidFill>
                <a:latin typeface="Nunito 1 Heavy"/>
              </a:rPr>
              <a:t> в </a:t>
            </a:r>
            <a:r>
              <a:rPr lang="en-US" sz="2606" spc="70" dirty="0" err="1">
                <a:solidFill>
                  <a:srgbClr val="D2443C"/>
                </a:solidFill>
                <a:latin typeface="Nunito 1 Heavy"/>
              </a:rPr>
              <a:t>процессе</a:t>
            </a:r>
            <a:r>
              <a:rPr lang="en-US" sz="2606" spc="70" dirty="0">
                <a:solidFill>
                  <a:srgbClr val="D2443C"/>
                </a:solidFill>
                <a:latin typeface="Nunito 1 Heavy"/>
              </a:rPr>
              <a:t> </a:t>
            </a:r>
            <a:r>
              <a:rPr lang="en-US" sz="2606" spc="70" dirty="0" err="1">
                <a:solidFill>
                  <a:srgbClr val="D2443C"/>
                </a:solidFill>
                <a:latin typeface="Nunito 1 Heavy"/>
              </a:rPr>
              <a:t>решения</a:t>
            </a:r>
            <a:r>
              <a:rPr lang="en-US" sz="2606" spc="70" dirty="0">
                <a:solidFill>
                  <a:srgbClr val="D2443C"/>
                </a:solidFill>
                <a:latin typeface="Nunito 1 Heavy"/>
              </a:rPr>
              <a:t>.</a:t>
            </a:r>
          </a:p>
        </p:txBody>
      </p:sp>
      <p:sp>
        <p:nvSpPr>
          <p:cNvPr id="4" name="AutoShape 4"/>
          <p:cNvSpPr/>
          <p:nvPr/>
        </p:nvSpPr>
        <p:spPr>
          <a:xfrm rot="-5400000">
            <a:off x="5342434" y="5231679"/>
            <a:ext cx="10463359" cy="0"/>
          </a:xfrm>
          <a:prstGeom prst="line">
            <a:avLst/>
          </a:prstGeom>
          <a:ln w="9525" cap="flat">
            <a:solidFill>
              <a:srgbClr val="D2443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 rot="-5400000">
            <a:off x="9953730" y="5226917"/>
            <a:ext cx="10463359" cy="0"/>
          </a:xfrm>
          <a:prstGeom prst="line">
            <a:avLst/>
          </a:prstGeom>
          <a:ln w="9525" cap="flat">
            <a:solidFill>
              <a:srgbClr val="D2443C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0950608" y="228874"/>
            <a:ext cx="6830840" cy="9783501"/>
            <a:chOff x="0" y="0"/>
            <a:chExt cx="443357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433570" cy="6350000"/>
            </a:xfrm>
            <a:custGeom>
              <a:avLst/>
              <a:gdLst/>
              <a:ahLst/>
              <a:cxnLst/>
              <a:rect l="l" t="t" r="r" b="b"/>
              <a:pathLst>
                <a:path w="4433570" h="6350000">
                  <a:moveTo>
                    <a:pt x="2217420" y="0"/>
                  </a:moveTo>
                  <a:lnTo>
                    <a:pt x="2217420" y="0"/>
                  </a:lnTo>
                  <a:cubicBezTo>
                    <a:pt x="3441700" y="0"/>
                    <a:pt x="4433570" y="993140"/>
                    <a:pt x="4433570" y="2217420"/>
                  </a:cubicBezTo>
                  <a:lnTo>
                    <a:pt x="4433570" y="6350000"/>
                  </a:lnTo>
                  <a:lnTo>
                    <a:pt x="4433570" y="6350000"/>
                  </a:lnTo>
                  <a:lnTo>
                    <a:pt x="0" y="6350000"/>
                  </a:lnTo>
                  <a:lnTo>
                    <a:pt x="0" y="6350000"/>
                  </a:lnTo>
                  <a:lnTo>
                    <a:pt x="0" y="2217420"/>
                  </a:lnTo>
                  <a:cubicBezTo>
                    <a:pt x="0" y="993140"/>
                    <a:pt x="993140" y="0"/>
                    <a:pt x="2217420" y="0"/>
                  </a:cubicBezTo>
                  <a:close/>
                </a:path>
              </a:pathLst>
            </a:custGeom>
            <a:blipFill>
              <a:blip r:embed="rId2"/>
              <a:stretch>
                <a:fillRect l="-105026" r="-105026"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947307" y="2160913"/>
            <a:ext cx="10003301" cy="2028409"/>
            <a:chOff x="0" y="0"/>
            <a:chExt cx="13337735" cy="2704545"/>
          </a:xfrm>
        </p:grpSpPr>
        <p:sp>
          <p:nvSpPr>
            <p:cNvPr id="9" name="TextBox 9"/>
            <p:cNvSpPr txBox="1"/>
            <p:nvPr/>
          </p:nvSpPr>
          <p:spPr>
            <a:xfrm>
              <a:off x="0" y="19050"/>
              <a:ext cx="11569357" cy="18236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5337"/>
                </a:lnSpc>
              </a:pPr>
              <a:r>
                <a:rPr lang="en-US" sz="4641">
                  <a:solidFill>
                    <a:srgbClr val="D2443C"/>
                  </a:solidFill>
                  <a:latin typeface="Nunito 1 Heavy"/>
                </a:rPr>
                <a:t>Тренинг  "О ком? О чем?"</a:t>
              </a:r>
            </a:p>
            <a:p>
              <a:pPr marL="0" lvl="0" indent="0">
                <a:lnSpc>
                  <a:spcPts val="5337"/>
                </a:lnSpc>
              </a:pPr>
              <a:endParaRPr lang="en-US" sz="4641">
                <a:solidFill>
                  <a:srgbClr val="D2443C"/>
                </a:solidFill>
                <a:latin typeface="Nunito 1 Heavy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768378" y="1861746"/>
              <a:ext cx="11569357" cy="8427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4937"/>
                </a:lnSpc>
              </a:pPr>
              <a:r>
                <a:rPr lang="en-US" sz="4293">
                  <a:solidFill>
                    <a:srgbClr val="D2443C"/>
                  </a:solidFill>
                  <a:latin typeface="Nunito 1 Heavy"/>
                </a:rPr>
                <a:t>Тренинг  "Да - Нет"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473734" y="290512"/>
            <a:ext cx="10194750" cy="1438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039"/>
              </a:lnSpc>
              <a:spcBef>
                <a:spcPct val="0"/>
              </a:spcBef>
            </a:pPr>
            <a:r>
              <a:rPr lang="en-US" sz="9199">
                <a:solidFill>
                  <a:srgbClr val="D2443C"/>
                </a:solidFill>
                <a:latin typeface="Arimo Bold"/>
              </a:rPr>
              <a:t>Раскадровка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577" y="5676900"/>
            <a:ext cx="5906051" cy="4429538"/>
          </a:xfrm>
          <a:prstGeom prst="rect">
            <a:avLst/>
          </a:prstGeom>
        </p:spPr>
      </p:pic>
      <p:sp>
        <p:nvSpPr>
          <p:cNvPr id="6" name="Freeform 6"/>
          <p:cNvSpPr/>
          <p:nvPr/>
        </p:nvSpPr>
        <p:spPr>
          <a:xfrm flipH="1">
            <a:off x="-642962" y="3441853"/>
            <a:ext cx="5001871" cy="8705787"/>
          </a:xfrm>
          <a:custGeom>
            <a:avLst/>
            <a:gdLst/>
            <a:ahLst/>
            <a:cxnLst/>
            <a:rect l="l" t="t" r="r" b="b"/>
            <a:pathLst>
              <a:path w="5001871" h="8705787">
                <a:moveTo>
                  <a:pt x="5001871" y="0"/>
                </a:moveTo>
                <a:lnTo>
                  <a:pt x="0" y="0"/>
                </a:lnTo>
                <a:lnTo>
                  <a:pt x="0" y="8705787"/>
                </a:lnTo>
                <a:lnTo>
                  <a:pt x="5001871" y="8705787"/>
                </a:lnTo>
                <a:lnTo>
                  <a:pt x="500187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606" y="542474"/>
            <a:ext cx="6262848" cy="46971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175" y="5491369"/>
            <a:ext cx="6400800" cy="48006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245" y="573750"/>
            <a:ext cx="6290575" cy="4717931"/>
          </a:xfrm>
          <a:prstGeom prst="rect">
            <a:avLst/>
          </a:prstGeom>
        </p:spPr>
      </p:pic>
      <p:sp>
        <p:nvSpPr>
          <p:cNvPr id="5" name="Freeform 5"/>
          <p:cNvSpPr/>
          <p:nvPr/>
        </p:nvSpPr>
        <p:spPr>
          <a:xfrm>
            <a:off x="13874143" y="3441853"/>
            <a:ext cx="5001871" cy="8705787"/>
          </a:xfrm>
          <a:custGeom>
            <a:avLst/>
            <a:gdLst/>
            <a:ahLst/>
            <a:cxnLst/>
            <a:rect l="l" t="t" r="r" b="b"/>
            <a:pathLst>
              <a:path w="5001871" h="8705787">
                <a:moveTo>
                  <a:pt x="0" y="0"/>
                </a:moveTo>
                <a:lnTo>
                  <a:pt x="5001870" y="0"/>
                </a:lnTo>
                <a:lnTo>
                  <a:pt x="5001870" y="8705787"/>
                </a:lnTo>
                <a:lnTo>
                  <a:pt x="0" y="87057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473734" y="290512"/>
            <a:ext cx="10194750" cy="1438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039"/>
              </a:lnSpc>
              <a:spcBef>
                <a:spcPct val="0"/>
              </a:spcBef>
            </a:pPr>
            <a:r>
              <a:rPr lang="en-US" sz="9199">
                <a:solidFill>
                  <a:srgbClr val="D2443C"/>
                </a:solidFill>
                <a:latin typeface="Arimo Bold"/>
              </a:rPr>
              <a:t>Раскадровка</a:t>
            </a:r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2317672" y="1921346"/>
            <a:ext cx="13862869" cy="7797766"/>
            <a:chOff x="0" y="0"/>
            <a:chExt cx="1128903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2"/>
              <a:stretch>
                <a:fillRect l="-5818" r="-4730"/>
              </a:stretch>
            </a:blipFill>
          </p:spPr>
        </p:sp>
      </p:grpSp>
      <p:sp>
        <p:nvSpPr>
          <p:cNvPr id="5" name="Freeform 5"/>
          <p:cNvSpPr/>
          <p:nvPr/>
        </p:nvSpPr>
        <p:spPr>
          <a:xfrm>
            <a:off x="13874143" y="3441853"/>
            <a:ext cx="5001871" cy="8705787"/>
          </a:xfrm>
          <a:custGeom>
            <a:avLst/>
            <a:gdLst/>
            <a:ahLst/>
            <a:cxnLst/>
            <a:rect l="l" t="t" r="r" b="b"/>
            <a:pathLst>
              <a:path w="5001871" h="8705787">
                <a:moveTo>
                  <a:pt x="0" y="0"/>
                </a:moveTo>
                <a:lnTo>
                  <a:pt x="5001870" y="0"/>
                </a:lnTo>
                <a:lnTo>
                  <a:pt x="5001870" y="8705787"/>
                </a:lnTo>
                <a:lnTo>
                  <a:pt x="0" y="87057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-642962" y="3441853"/>
            <a:ext cx="5001871" cy="8705787"/>
          </a:xfrm>
          <a:custGeom>
            <a:avLst/>
            <a:gdLst/>
            <a:ahLst/>
            <a:cxnLst/>
            <a:rect l="l" t="t" r="r" b="b"/>
            <a:pathLst>
              <a:path w="5001871" h="8705787">
                <a:moveTo>
                  <a:pt x="5001871" y="0"/>
                </a:moveTo>
                <a:lnTo>
                  <a:pt x="0" y="0"/>
                </a:lnTo>
                <a:lnTo>
                  <a:pt x="0" y="8705787"/>
                </a:lnTo>
                <a:lnTo>
                  <a:pt x="5001871" y="8705787"/>
                </a:lnTo>
                <a:lnTo>
                  <a:pt x="500187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70000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8635737"/>
            <a:ext cx="16230600" cy="0"/>
          </a:xfrm>
          <a:prstGeom prst="line">
            <a:avLst/>
          </a:prstGeom>
          <a:ln w="19050" cap="rnd">
            <a:solidFill>
              <a:srgbClr val="D2443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Freeform 3"/>
          <p:cNvSpPr/>
          <p:nvPr/>
        </p:nvSpPr>
        <p:spPr>
          <a:xfrm>
            <a:off x="1028700" y="5923593"/>
            <a:ext cx="5210479" cy="3334707"/>
          </a:xfrm>
          <a:custGeom>
            <a:avLst/>
            <a:gdLst/>
            <a:ahLst/>
            <a:cxnLst/>
            <a:rect l="l" t="t" r="r" b="b"/>
            <a:pathLst>
              <a:path w="5210479" h="3334707">
                <a:moveTo>
                  <a:pt x="0" y="0"/>
                </a:moveTo>
                <a:lnTo>
                  <a:pt x="5210479" y="0"/>
                </a:lnTo>
                <a:lnTo>
                  <a:pt x="5210479" y="3334707"/>
                </a:lnTo>
                <a:lnTo>
                  <a:pt x="0" y="33347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257346" y="606806"/>
            <a:ext cx="14607088" cy="9104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7084"/>
              </a:lnSpc>
            </a:pPr>
            <a:r>
              <a:rPr lang="en-US" sz="6440">
                <a:solidFill>
                  <a:srgbClr val="D2443C"/>
                </a:solidFill>
                <a:latin typeface="Fredoka One"/>
              </a:rPr>
              <a:t>Преимущества раскадровки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14350" y="1784237"/>
            <a:ext cx="17259300" cy="10298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6"/>
              </a:lnSpc>
              <a:spcBef>
                <a:spcPct val="0"/>
              </a:spcBef>
            </a:pPr>
            <a:r>
              <a:rPr lang="en-US" sz="2954" dirty="0">
                <a:solidFill>
                  <a:srgbClr val="D2443C"/>
                </a:solidFill>
                <a:latin typeface="Nunito Bold Bold"/>
              </a:rPr>
              <a:t>• </a:t>
            </a:r>
            <a:r>
              <a:rPr lang="en-US" sz="2954" dirty="0" err="1">
                <a:solidFill>
                  <a:srgbClr val="D2443C"/>
                </a:solidFill>
                <a:latin typeface="Nunito Bold Bold"/>
              </a:rPr>
              <a:t>выделение</a:t>
            </a:r>
            <a:r>
              <a:rPr lang="en-US" sz="2954" dirty="0">
                <a:solidFill>
                  <a:srgbClr val="D2443C"/>
                </a:solidFill>
                <a:latin typeface="Nunito Bold Bold"/>
              </a:rPr>
              <a:t> </a:t>
            </a:r>
            <a:r>
              <a:rPr lang="en-US" sz="2954" dirty="0" err="1">
                <a:solidFill>
                  <a:srgbClr val="D2443C"/>
                </a:solidFill>
                <a:latin typeface="Nunito Bold Bold"/>
              </a:rPr>
              <a:t>из</a:t>
            </a:r>
            <a:r>
              <a:rPr lang="en-US" sz="2954" dirty="0">
                <a:solidFill>
                  <a:srgbClr val="D2443C"/>
                </a:solidFill>
                <a:latin typeface="Nunito Bold Bold"/>
              </a:rPr>
              <a:t> </a:t>
            </a:r>
            <a:r>
              <a:rPr lang="en-US" sz="2954" dirty="0" err="1">
                <a:solidFill>
                  <a:srgbClr val="D2443C"/>
                </a:solidFill>
                <a:latin typeface="Nunito Bold Bold"/>
              </a:rPr>
              <a:t>общего</a:t>
            </a:r>
            <a:r>
              <a:rPr lang="en-US" sz="2954" dirty="0">
                <a:solidFill>
                  <a:srgbClr val="D2443C"/>
                </a:solidFill>
                <a:latin typeface="Nunito Bold Bold"/>
              </a:rPr>
              <a:t> </a:t>
            </a:r>
            <a:r>
              <a:rPr lang="en-US" sz="2954" dirty="0" err="1">
                <a:solidFill>
                  <a:srgbClr val="D2443C"/>
                </a:solidFill>
                <a:latin typeface="Nunito Bold Bold"/>
              </a:rPr>
              <a:t>полотна</a:t>
            </a:r>
            <a:r>
              <a:rPr lang="en-US" sz="2954" dirty="0">
                <a:solidFill>
                  <a:srgbClr val="D2443C"/>
                </a:solidFill>
                <a:latin typeface="Nunito Bold Bold"/>
              </a:rPr>
              <a:t> </a:t>
            </a:r>
            <a:r>
              <a:rPr lang="en-US" sz="2954" dirty="0" err="1">
                <a:solidFill>
                  <a:srgbClr val="D2443C"/>
                </a:solidFill>
                <a:latin typeface="Nunito Bold Bold"/>
              </a:rPr>
              <a:t>произведения</a:t>
            </a:r>
            <a:r>
              <a:rPr lang="en-US" sz="2954" dirty="0">
                <a:solidFill>
                  <a:srgbClr val="D2443C"/>
                </a:solidFill>
                <a:latin typeface="Nunito Bold Bold"/>
              </a:rPr>
              <a:t>  </a:t>
            </a:r>
            <a:r>
              <a:rPr lang="en-US" sz="2954" dirty="0" err="1">
                <a:solidFill>
                  <a:srgbClr val="D2443C"/>
                </a:solidFill>
                <a:latin typeface="Nunito Bold Bold"/>
              </a:rPr>
              <a:t>отдельных</a:t>
            </a:r>
            <a:r>
              <a:rPr lang="en-US" sz="2954" dirty="0">
                <a:solidFill>
                  <a:srgbClr val="D2443C"/>
                </a:solidFill>
                <a:latin typeface="Nunito Bold Bold"/>
              </a:rPr>
              <a:t> </a:t>
            </a:r>
            <a:r>
              <a:rPr lang="en-US" sz="2954" dirty="0" err="1">
                <a:solidFill>
                  <a:srgbClr val="D2443C"/>
                </a:solidFill>
                <a:latin typeface="Nunito Bold Bold"/>
              </a:rPr>
              <a:t>кадров</a:t>
            </a:r>
            <a:r>
              <a:rPr lang="en-US" sz="2954" dirty="0">
                <a:solidFill>
                  <a:srgbClr val="D2443C"/>
                </a:solidFill>
                <a:latin typeface="Nunito Bold Bold"/>
              </a:rPr>
              <a:t> </a:t>
            </a:r>
            <a:r>
              <a:rPr lang="en-US" sz="2954" dirty="0" err="1">
                <a:solidFill>
                  <a:srgbClr val="D2443C"/>
                </a:solidFill>
                <a:latin typeface="Nunito Bold Bold"/>
              </a:rPr>
              <a:t>требует</a:t>
            </a:r>
            <a:r>
              <a:rPr lang="en-US" sz="2954" dirty="0">
                <a:solidFill>
                  <a:srgbClr val="D2443C"/>
                </a:solidFill>
                <a:latin typeface="Nunito Bold Bold"/>
              </a:rPr>
              <a:t> </a:t>
            </a:r>
            <a:r>
              <a:rPr lang="en-US" sz="2954" dirty="0" err="1">
                <a:solidFill>
                  <a:srgbClr val="D2443C"/>
                </a:solidFill>
                <a:latin typeface="Nunito Bold Bold"/>
              </a:rPr>
              <a:t>аналитического</a:t>
            </a:r>
            <a:r>
              <a:rPr lang="en-US" sz="2954" dirty="0">
                <a:solidFill>
                  <a:srgbClr val="D2443C"/>
                </a:solidFill>
                <a:latin typeface="Nunito Bold Bold"/>
              </a:rPr>
              <a:t> </a:t>
            </a:r>
            <a:r>
              <a:rPr lang="en-US" sz="2954" dirty="0" err="1">
                <a:solidFill>
                  <a:srgbClr val="D2443C"/>
                </a:solidFill>
                <a:latin typeface="Nunito Bold Bold"/>
              </a:rPr>
              <a:t>подхода</a:t>
            </a:r>
            <a:r>
              <a:rPr lang="en-US" sz="2954" dirty="0">
                <a:solidFill>
                  <a:srgbClr val="D2443C"/>
                </a:solidFill>
                <a:latin typeface="Nunito Bold Bold"/>
              </a:rPr>
              <a:t>, </a:t>
            </a:r>
            <a:r>
              <a:rPr lang="en-US" sz="2954" dirty="0" err="1">
                <a:solidFill>
                  <a:srgbClr val="D2443C"/>
                </a:solidFill>
                <a:latin typeface="Nunito Bold Bold"/>
              </a:rPr>
              <a:t>развивает</a:t>
            </a:r>
            <a:r>
              <a:rPr lang="en-US" sz="2954" dirty="0">
                <a:solidFill>
                  <a:srgbClr val="D2443C"/>
                </a:solidFill>
                <a:latin typeface="Nunito Bold Bold"/>
              </a:rPr>
              <a:t> </a:t>
            </a:r>
            <a:r>
              <a:rPr lang="en-US" sz="2954" dirty="0" err="1">
                <a:solidFill>
                  <a:srgbClr val="D2443C"/>
                </a:solidFill>
                <a:latin typeface="Nunito Bold Bold"/>
              </a:rPr>
              <a:t>соответствующие</a:t>
            </a:r>
            <a:r>
              <a:rPr lang="en-US" sz="2954" dirty="0">
                <a:solidFill>
                  <a:srgbClr val="D2443C"/>
                </a:solidFill>
                <a:latin typeface="Nunito Bold Bold"/>
              </a:rPr>
              <a:t> </a:t>
            </a:r>
            <a:r>
              <a:rPr lang="en-US" sz="2954" dirty="0" err="1">
                <a:solidFill>
                  <a:srgbClr val="D2443C"/>
                </a:solidFill>
                <a:latin typeface="Nunito Bold Bold"/>
              </a:rPr>
              <a:t>способности</a:t>
            </a:r>
            <a:r>
              <a:rPr lang="en-US" sz="2954" dirty="0">
                <a:solidFill>
                  <a:srgbClr val="D2443C"/>
                </a:solidFill>
                <a:latin typeface="Nunito Bold Bold"/>
              </a:rPr>
              <a:t> </a:t>
            </a:r>
            <a:r>
              <a:rPr lang="en-US" sz="2954" dirty="0" err="1">
                <a:solidFill>
                  <a:srgbClr val="D2443C"/>
                </a:solidFill>
                <a:latin typeface="Nunito Bold Bold"/>
              </a:rPr>
              <a:t>детей</a:t>
            </a:r>
            <a:r>
              <a:rPr lang="en-US" sz="2954" dirty="0">
                <a:solidFill>
                  <a:srgbClr val="D2443C"/>
                </a:solidFill>
                <a:latin typeface="Nunito Bold Bold"/>
              </a:rPr>
              <a:t>;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14350" y="3188689"/>
            <a:ext cx="17773650" cy="10298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6"/>
              </a:lnSpc>
              <a:spcBef>
                <a:spcPct val="0"/>
              </a:spcBef>
            </a:pPr>
            <a:r>
              <a:rPr lang="en-US" sz="2954" dirty="0">
                <a:solidFill>
                  <a:srgbClr val="D2443C"/>
                </a:solidFill>
                <a:latin typeface="Nunito Bold Bold"/>
              </a:rPr>
              <a:t>• </a:t>
            </a:r>
            <a:r>
              <a:rPr lang="en-US" sz="2954" dirty="0" err="1">
                <a:solidFill>
                  <a:srgbClr val="D2443C"/>
                </a:solidFill>
                <a:latin typeface="Nunito Bold Bold"/>
              </a:rPr>
              <a:t>мы</a:t>
            </a:r>
            <a:r>
              <a:rPr lang="en-US" sz="2954" dirty="0">
                <a:solidFill>
                  <a:srgbClr val="D2443C"/>
                </a:solidFill>
                <a:latin typeface="Nunito Bold Bold"/>
              </a:rPr>
              <a:t> </a:t>
            </a:r>
            <a:r>
              <a:rPr lang="en-US" sz="2954" dirty="0" err="1">
                <a:solidFill>
                  <a:srgbClr val="D2443C"/>
                </a:solidFill>
                <a:latin typeface="Nunito Bold Bold"/>
              </a:rPr>
              <a:t>уже</a:t>
            </a:r>
            <a:r>
              <a:rPr lang="en-US" sz="2954" dirty="0">
                <a:solidFill>
                  <a:srgbClr val="D2443C"/>
                </a:solidFill>
                <a:latin typeface="Nunito Bold Bold"/>
              </a:rPr>
              <a:t> </a:t>
            </a:r>
            <a:r>
              <a:rPr lang="en-US" sz="2954" dirty="0" err="1">
                <a:solidFill>
                  <a:srgbClr val="D2443C"/>
                </a:solidFill>
                <a:latin typeface="Nunito Bold Bold"/>
              </a:rPr>
              <a:t>говорили</a:t>
            </a:r>
            <a:r>
              <a:rPr lang="en-US" sz="2954" dirty="0">
                <a:solidFill>
                  <a:srgbClr val="D2443C"/>
                </a:solidFill>
                <a:latin typeface="Nunito Bold Bold"/>
              </a:rPr>
              <a:t>, </a:t>
            </a:r>
            <a:r>
              <a:rPr lang="en-US" sz="2954" dirty="0" err="1">
                <a:solidFill>
                  <a:srgbClr val="D2443C"/>
                </a:solidFill>
                <a:latin typeface="Nunito Bold Bold"/>
              </a:rPr>
              <a:t>что</a:t>
            </a:r>
            <a:r>
              <a:rPr lang="en-US" sz="2954" dirty="0">
                <a:solidFill>
                  <a:srgbClr val="D2443C"/>
                </a:solidFill>
                <a:latin typeface="Nunito Bold Bold"/>
              </a:rPr>
              <a:t> </a:t>
            </a:r>
            <a:r>
              <a:rPr lang="en-US" sz="2954" dirty="0" err="1">
                <a:solidFill>
                  <a:srgbClr val="D2443C"/>
                </a:solidFill>
                <a:latin typeface="Nunito Bold Bold"/>
              </a:rPr>
              <a:t>переход</a:t>
            </a:r>
            <a:r>
              <a:rPr lang="en-US" sz="2954" dirty="0">
                <a:solidFill>
                  <a:srgbClr val="D2443C"/>
                </a:solidFill>
                <a:latin typeface="Nunito Bold Bold"/>
              </a:rPr>
              <a:t> </a:t>
            </a:r>
            <a:r>
              <a:rPr lang="en-US" sz="2954" dirty="0" err="1">
                <a:solidFill>
                  <a:srgbClr val="D2443C"/>
                </a:solidFill>
                <a:latin typeface="Nunito Bold Bold"/>
              </a:rPr>
              <a:t>от</a:t>
            </a:r>
            <a:r>
              <a:rPr lang="en-US" sz="2954" dirty="0">
                <a:solidFill>
                  <a:srgbClr val="D2443C"/>
                </a:solidFill>
                <a:latin typeface="Nunito Bold Bold"/>
              </a:rPr>
              <a:t> </a:t>
            </a:r>
            <a:r>
              <a:rPr lang="en-US" sz="2954" dirty="0" err="1">
                <a:solidFill>
                  <a:srgbClr val="D2443C"/>
                </a:solidFill>
                <a:latin typeface="Nunito Bold Bold"/>
              </a:rPr>
              <a:t>близкого</a:t>
            </a:r>
            <a:r>
              <a:rPr lang="en-US" sz="2954" dirty="0">
                <a:solidFill>
                  <a:srgbClr val="D2443C"/>
                </a:solidFill>
                <a:latin typeface="Nunito Bold Bold"/>
              </a:rPr>
              <a:t> </a:t>
            </a:r>
            <a:r>
              <a:rPr lang="en-US" sz="2954" dirty="0" err="1">
                <a:solidFill>
                  <a:srgbClr val="D2443C"/>
                </a:solidFill>
                <a:latin typeface="Nunito Bold Bold"/>
              </a:rPr>
              <a:t>плана</a:t>
            </a:r>
            <a:r>
              <a:rPr lang="en-US" sz="2954" dirty="0">
                <a:solidFill>
                  <a:srgbClr val="D2443C"/>
                </a:solidFill>
                <a:latin typeface="Nunito Bold Bold"/>
              </a:rPr>
              <a:t> к </a:t>
            </a:r>
            <a:r>
              <a:rPr lang="en-US" sz="2954" dirty="0" err="1">
                <a:solidFill>
                  <a:srgbClr val="D2443C"/>
                </a:solidFill>
                <a:latin typeface="Nunito Bold Bold"/>
              </a:rPr>
              <a:t>общему</a:t>
            </a:r>
            <a:r>
              <a:rPr lang="en-US" sz="2954" dirty="0">
                <a:solidFill>
                  <a:srgbClr val="D2443C"/>
                </a:solidFill>
                <a:latin typeface="Nunito Bold Bold"/>
              </a:rPr>
              <a:t> </a:t>
            </a:r>
            <a:r>
              <a:rPr lang="en-US" sz="2954" dirty="0" err="1">
                <a:solidFill>
                  <a:srgbClr val="D2443C"/>
                </a:solidFill>
                <a:latin typeface="Nunito Bold Bold"/>
              </a:rPr>
              <a:t>заставляет</a:t>
            </a:r>
            <a:r>
              <a:rPr lang="en-US" sz="2954" dirty="0">
                <a:solidFill>
                  <a:srgbClr val="D2443C"/>
                </a:solidFill>
                <a:latin typeface="Nunito Bold Bold"/>
              </a:rPr>
              <a:t> </a:t>
            </a:r>
            <a:r>
              <a:rPr lang="en-US" sz="2954" dirty="0" err="1">
                <a:solidFill>
                  <a:srgbClr val="D2443C"/>
                </a:solidFill>
                <a:latin typeface="Nunito Bold Bold"/>
              </a:rPr>
              <a:t>ребенка</a:t>
            </a:r>
            <a:r>
              <a:rPr lang="en-US" sz="2954" dirty="0">
                <a:solidFill>
                  <a:srgbClr val="D2443C"/>
                </a:solidFill>
                <a:latin typeface="Nunito Bold Bold"/>
              </a:rPr>
              <a:t> </a:t>
            </a:r>
            <a:r>
              <a:rPr lang="en-US" sz="2954" dirty="0" err="1">
                <a:solidFill>
                  <a:srgbClr val="D2443C"/>
                </a:solidFill>
                <a:latin typeface="Nunito Bold Bold"/>
              </a:rPr>
              <a:t>обобщать</a:t>
            </a:r>
            <a:r>
              <a:rPr lang="en-US" sz="2954" dirty="0">
                <a:solidFill>
                  <a:srgbClr val="D2443C"/>
                </a:solidFill>
                <a:latin typeface="Nunito Bold Bold"/>
              </a:rPr>
              <a:t>, </a:t>
            </a:r>
            <a:r>
              <a:rPr lang="en-US" sz="2954" dirty="0" err="1">
                <a:solidFill>
                  <a:srgbClr val="D2443C"/>
                </a:solidFill>
                <a:latin typeface="Nunito Bold Bold"/>
              </a:rPr>
              <a:t>выделять</a:t>
            </a:r>
            <a:r>
              <a:rPr lang="en-US" sz="2954" dirty="0">
                <a:solidFill>
                  <a:srgbClr val="D2443C"/>
                </a:solidFill>
                <a:latin typeface="Nunito Bold Bold"/>
              </a:rPr>
              <a:t> </a:t>
            </a:r>
            <a:r>
              <a:rPr lang="en-US" sz="2954" dirty="0" err="1">
                <a:solidFill>
                  <a:srgbClr val="D2443C"/>
                </a:solidFill>
                <a:latin typeface="Nunito Bold Bold"/>
              </a:rPr>
              <a:t>главное</a:t>
            </a:r>
            <a:r>
              <a:rPr lang="en-US" sz="2954" dirty="0">
                <a:solidFill>
                  <a:srgbClr val="D2443C"/>
                </a:solidFill>
                <a:latin typeface="Nunito Bold Bold"/>
              </a:rPr>
              <a:t>;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485774" y="4593141"/>
            <a:ext cx="15314534" cy="5059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36"/>
              </a:lnSpc>
              <a:spcBef>
                <a:spcPct val="0"/>
              </a:spcBef>
            </a:pPr>
            <a:r>
              <a:rPr lang="en-US" sz="2954" dirty="0">
                <a:solidFill>
                  <a:srgbClr val="D2443C"/>
                </a:solidFill>
                <a:latin typeface="Nunito Bold Bold"/>
              </a:rPr>
              <a:t>• </a:t>
            </a:r>
            <a:r>
              <a:rPr lang="en-US" sz="2954" dirty="0" err="1">
                <a:solidFill>
                  <a:srgbClr val="D2443C"/>
                </a:solidFill>
                <a:latin typeface="Nunito Bold Bold"/>
              </a:rPr>
              <a:t>выразив</a:t>
            </a:r>
            <a:r>
              <a:rPr lang="en-US" sz="2954" dirty="0">
                <a:solidFill>
                  <a:srgbClr val="D2443C"/>
                </a:solidFill>
                <a:latin typeface="Nunito Bold Bold"/>
              </a:rPr>
              <a:t> </a:t>
            </a:r>
            <a:r>
              <a:rPr lang="en-US" sz="2954" dirty="0" err="1">
                <a:solidFill>
                  <a:srgbClr val="D2443C"/>
                </a:solidFill>
                <a:latin typeface="Nunito Bold Bold"/>
              </a:rPr>
              <a:t>суть</a:t>
            </a:r>
            <a:r>
              <a:rPr lang="en-US" sz="2954" dirty="0">
                <a:solidFill>
                  <a:srgbClr val="D2443C"/>
                </a:solidFill>
                <a:latin typeface="Nunito Bold Bold"/>
              </a:rPr>
              <a:t> </a:t>
            </a:r>
            <a:r>
              <a:rPr lang="en-US" sz="2954" dirty="0" err="1">
                <a:solidFill>
                  <a:srgbClr val="D2443C"/>
                </a:solidFill>
                <a:latin typeface="Nunito Bold Bold"/>
              </a:rPr>
              <a:t>каждого</a:t>
            </a:r>
            <a:r>
              <a:rPr lang="en-US" sz="2954" dirty="0">
                <a:solidFill>
                  <a:srgbClr val="D2443C"/>
                </a:solidFill>
                <a:latin typeface="Nunito Bold Bold"/>
              </a:rPr>
              <a:t> </a:t>
            </a:r>
            <a:r>
              <a:rPr lang="en-US" sz="2954" dirty="0" err="1">
                <a:solidFill>
                  <a:srgbClr val="D2443C"/>
                </a:solidFill>
                <a:latin typeface="Nunito Bold Bold"/>
              </a:rPr>
              <a:t>кадра</a:t>
            </a:r>
            <a:r>
              <a:rPr lang="en-US" sz="2954" dirty="0">
                <a:solidFill>
                  <a:srgbClr val="D2443C"/>
                </a:solidFill>
                <a:latin typeface="Nunito Bold Bold"/>
              </a:rPr>
              <a:t> </a:t>
            </a:r>
            <a:r>
              <a:rPr lang="en-US" sz="2954" dirty="0" err="1">
                <a:solidFill>
                  <a:srgbClr val="D2443C"/>
                </a:solidFill>
                <a:latin typeface="Nunito Bold Bold"/>
              </a:rPr>
              <a:t>одним</a:t>
            </a:r>
            <a:r>
              <a:rPr lang="en-US" sz="2954" dirty="0">
                <a:solidFill>
                  <a:srgbClr val="D2443C"/>
                </a:solidFill>
                <a:latin typeface="Nunito Bold Bold"/>
              </a:rPr>
              <a:t> </a:t>
            </a:r>
            <a:r>
              <a:rPr lang="en-US" sz="2954" dirty="0" err="1">
                <a:solidFill>
                  <a:srgbClr val="D2443C"/>
                </a:solidFill>
                <a:latin typeface="Nunito Bold Bold"/>
              </a:rPr>
              <a:t>предложением</a:t>
            </a:r>
            <a:r>
              <a:rPr lang="en-US" sz="2954" dirty="0">
                <a:solidFill>
                  <a:srgbClr val="D2443C"/>
                </a:solidFill>
                <a:latin typeface="Nunito Bold Bold"/>
              </a:rPr>
              <a:t>, </a:t>
            </a:r>
            <a:r>
              <a:rPr lang="en-US" sz="2954" dirty="0" err="1">
                <a:solidFill>
                  <a:srgbClr val="D2443C"/>
                </a:solidFill>
                <a:latin typeface="Nunito Bold Bold"/>
              </a:rPr>
              <a:t>мы</a:t>
            </a:r>
            <a:r>
              <a:rPr lang="en-US" sz="2954" dirty="0">
                <a:solidFill>
                  <a:srgbClr val="D2443C"/>
                </a:solidFill>
                <a:latin typeface="Nunito Bold Bold"/>
              </a:rPr>
              <a:t> </a:t>
            </a:r>
            <a:r>
              <a:rPr lang="en-US" sz="2954" dirty="0" err="1">
                <a:solidFill>
                  <a:srgbClr val="D2443C"/>
                </a:solidFill>
                <a:latin typeface="Nunito Bold Bold"/>
              </a:rPr>
              <a:t>получим</a:t>
            </a:r>
            <a:r>
              <a:rPr lang="en-US" sz="2954" dirty="0">
                <a:solidFill>
                  <a:srgbClr val="D2443C"/>
                </a:solidFill>
                <a:latin typeface="Nunito Bold Bold"/>
              </a:rPr>
              <a:t> </a:t>
            </a:r>
            <a:r>
              <a:rPr lang="en-US" sz="2954" dirty="0" err="1">
                <a:solidFill>
                  <a:srgbClr val="D2443C"/>
                </a:solidFill>
                <a:latin typeface="Nunito Bold Bold"/>
              </a:rPr>
              <a:t>план</a:t>
            </a:r>
            <a:r>
              <a:rPr lang="en-US" sz="2954" dirty="0">
                <a:solidFill>
                  <a:srgbClr val="D2443C"/>
                </a:solidFill>
                <a:latin typeface="Nunito Bold Bold"/>
              </a:rPr>
              <a:t> </a:t>
            </a:r>
            <a:r>
              <a:rPr lang="en-US" sz="2954" dirty="0" err="1">
                <a:solidFill>
                  <a:srgbClr val="D2443C"/>
                </a:solidFill>
                <a:latin typeface="Nunito Bold Bold"/>
              </a:rPr>
              <a:t>сказки</a:t>
            </a:r>
            <a:r>
              <a:rPr lang="en-US" sz="2954" dirty="0">
                <a:solidFill>
                  <a:srgbClr val="D2443C"/>
                </a:solidFill>
                <a:latin typeface="Nunito Bold Bold"/>
              </a:rPr>
              <a:t>;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235815" y="5683309"/>
            <a:ext cx="11113770" cy="5059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36"/>
              </a:lnSpc>
              <a:spcBef>
                <a:spcPct val="0"/>
              </a:spcBef>
            </a:pPr>
            <a:r>
              <a:rPr lang="en-US" sz="2954" dirty="0">
                <a:solidFill>
                  <a:srgbClr val="D2443C"/>
                </a:solidFill>
                <a:latin typeface="Nunito Bold Bold"/>
              </a:rPr>
              <a:t>• </a:t>
            </a:r>
            <a:r>
              <a:rPr lang="en-US" sz="2954" dirty="0" err="1">
                <a:solidFill>
                  <a:srgbClr val="D2443C"/>
                </a:solidFill>
                <a:latin typeface="Nunito Bold Bold"/>
              </a:rPr>
              <a:t>раскадровка</a:t>
            </a:r>
            <a:r>
              <a:rPr lang="en-US" sz="2954" dirty="0">
                <a:solidFill>
                  <a:srgbClr val="D2443C"/>
                </a:solidFill>
                <a:latin typeface="Nunito Bold Bold"/>
              </a:rPr>
              <a:t> - </a:t>
            </a:r>
            <a:r>
              <a:rPr lang="en-US" sz="2954" dirty="0" err="1">
                <a:solidFill>
                  <a:srgbClr val="D2443C"/>
                </a:solidFill>
                <a:latin typeface="Nunito Bold Bold"/>
              </a:rPr>
              <a:t>это</a:t>
            </a:r>
            <a:r>
              <a:rPr lang="en-US" sz="2954" dirty="0">
                <a:solidFill>
                  <a:srgbClr val="D2443C"/>
                </a:solidFill>
                <a:latin typeface="Nunito Bold Bold"/>
              </a:rPr>
              <a:t> </a:t>
            </a:r>
            <a:r>
              <a:rPr lang="en-US" sz="2954" dirty="0" err="1">
                <a:solidFill>
                  <a:srgbClr val="D2443C"/>
                </a:solidFill>
                <a:latin typeface="Nunito Bold Bold"/>
              </a:rPr>
              <a:t>опорная</a:t>
            </a:r>
            <a:r>
              <a:rPr lang="en-US" sz="2954" dirty="0">
                <a:solidFill>
                  <a:srgbClr val="D2443C"/>
                </a:solidFill>
                <a:latin typeface="Nunito Bold Bold"/>
              </a:rPr>
              <a:t> </a:t>
            </a:r>
            <a:r>
              <a:rPr lang="en-US" sz="2954" dirty="0" err="1">
                <a:solidFill>
                  <a:srgbClr val="D2443C"/>
                </a:solidFill>
                <a:latin typeface="Nunito Bold Bold"/>
              </a:rPr>
              <a:t>схема</a:t>
            </a:r>
            <a:r>
              <a:rPr lang="en-US" sz="2954" dirty="0">
                <a:solidFill>
                  <a:srgbClr val="D2443C"/>
                </a:solidFill>
                <a:latin typeface="Nunito Bold Bold"/>
              </a:rPr>
              <a:t> </a:t>
            </a:r>
            <a:r>
              <a:rPr lang="en-US" sz="2954" dirty="0" err="1">
                <a:solidFill>
                  <a:srgbClr val="D2443C"/>
                </a:solidFill>
                <a:latin typeface="Nunito Bold Bold"/>
              </a:rPr>
              <a:t>для</a:t>
            </a:r>
            <a:r>
              <a:rPr lang="en-US" sz="2954" dirty="0">
                <a:solidFill>
                  <a:srgbClr val="D2443C"/>
                </a:solidFill>
                <a:latin typeface="Nunito Bold Bold"/>
              </a:rPr>
              <a:t> </a:t>
            </a:r>
            <a:r>
              <a:rPr lang="en-US" sz="2954" dirty="0" err="1">
                <a:solidFill>
                  <a:srgbClr val="D2443C"/>
                </a:solidFill>
                <a:latin typeface="Nunito Bold Bold"/>
              </a:rPr>
              <a:t>пересказа</a:t>
            </a:r>
            <a:r>
              <a:rPr lang="en-US" sz="2954" dirty="0">
                <a:solidFill>
                  <a:srgbClr val="D2443C"/>
                </a:solidFill>
                <a:latin typeface="Nunito Bold Bold"/>
              </a:rPr>
              <a:t> </a:t>
            </a:r>
            <a:r>
              <a:rPr lang="en-US" sz="2954" dirty="0" err="1">
                <a:solidFill>
                  <a:srgbClr val="D2443C"/>
                </a:solidFill>
                <a:latin typeface="Nunito Bold Bold"/>
              </a:rPr>
              <a:t>сказки</a:t>
            </a:r>
            <a:r>
              <a:rPr lang="en-US" sz="2954" dirty="0">
                <a:solidFill>
                  <a:srgbClr val="D2443C"/>
                </a:solidFill>
                <a:latin typeface="Nunito Bold Bold"/>
              </a:rPr>
              <a:t>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397050" y="6776641"/>
            <a:ext cx="9955888" cy="5059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36"/>
              </a:lnSpc>
              <a:spcBef>
                <a:spcPct val="0"/>
              </a:spcBef>
            </a:pPr>
            <a:r>
              <a:rPr lang="en-US" sz="2954" dirty="0">
                <a:solidFill>
                  <a:srgbClr val="D2443C"/>
                </a:solidFill>
                <a:latin typeface="Nunito Bold Bold"/>
              </a:rPr>
              <a:t>• </a:t>
            </a:r>
            <a:r>
              <a:rPr lang="en-US" sz="2954" dirty="0" err="1">
                <a:solidFill>
                  <a:srgbClr val="D2443C"/>
                </a:solidFill>
                <a:latin typeface="Nunito Bold Bold"/>
              </a:rPr>
              <a:t>раскадровка</a:t>
            </a:r>
            <a:r>
              <a:rPr lang="en-US" sz="2954" dirty="0">
                <a:solidFill>
                  <a:srgbClr val="D2443C"/>
                </a:solidFill>
                <a:latin typeface="Nunito Bold Bold"/>
              </a:rPr>
              <a:t> </a:t>
            </a:r>
            <a:r>
              <a:rPr lang="en-US" sz="2954" dirty="0" err="1">
                <a:solidFill>
                  <a:srgbClr val="D2443C"/>
                </a:solidFill>
                <a:latin typeface="Nunito Bold Bold"/>
              </a:rPr>
              <a:t>помогает</a:t>
            </a:r>
            <a:r>
              <a:rPr lang="en-US" sz="2954" dirty="0">
                <a:solidFill>
                  <a:srgbClr val="D2443C"/>
                </a:solidFill>
                <a:latin typeface="Nunito Bold Bold"/>
              </a:rPr>
              <a:t> </a:t>
            </a:r>
            <a:r>
              <a:rPr lang="en-US" sz="2954" dirty="0" err="1">
                <a:solidFill>
                  <a:srgbClr val="D2443C"/>
                </a:solidFill>
                <a:latin typeface="Nunito Bold Bold"/>
              </a:rPr>
              <a:t>ориентироваться</a:t>
            </a:r>
            <a:r>
              <a:rPr lang="en-US" sz="2954" dirty="0">
                <a:solidFill>
                  <a:srgbClr val="D2443C"/>
                </a:solidFill>
                <a:latin typeface="Nunito Bold Bold"/>
              </a:rPr>
              <a:t> в </a:t>
            </a:r>
            <a:r>
              <a:rPr lang="en-US" sz="2954" dirty="0" err="1">
                <a:solidFill>
                  <a:srgbClr val="D2443C"/>
                </a:solidFill>
                <a:latin typeface="Nunito Bold Bold"/>
              </a:rPr>
              <a:t>тексте</a:t>
            </a:r>
            <a:r>
              <a:rPr lang="en-US" sz="2954" dirty="0">
                <a:solidFill>
                  <a:srgbClr val="D2443C"/>
                </a:solidFill>
                <a:latin typeface="Nunito Bold Bold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3247" y="-169582"/>
            <a:ext cx="5095447" cy="10596688"/>
            <a:chOff x="0" y="0"/>
            <a:chExt cx="6793929" cy="14128917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38893" r="38893"/>
            <a:stretch>
              <a:fillRect/>
            </a:stretch>
          </p:blipFill>
          <p:spPr>
            <a:xfrm>
              <a:off x="0" y="0"/>
              <a:ext cx="6793929" cy="14128917"/>
            </a:xfrm>
            <a:prstGeom prst="rect">
              <a:avLst/>
            </a:prstGeom>
          </p:spPr>
        </p:pic>
      </p:grpSp>
      <p:graphicFrame>
        <p:nvGraphicFramePr>
          <p:cNvPr id="4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7386224"/>
              </p:ext>
            </p:extLst>
          </p:nvPr>
        </p:nvGraphicFramePr>
        <p:xfrm>
          <a:off x="5181600" y="2768029"/>
          <a:ext cx="11924658" cy="5438775"/>
        </p:xfrm>
        <a:graphic>
          <a:graphicData uri="http://schemas.openxmlformats.org/drawingml/2006/table">
            <a:tbl>
              <a:tblPr/>
              <a:tblGrid>
                <a:gridCol w="3974886"/>
                <a:gridCol w="3974886"/>
                <a:gridCol w="3974886"/>
              </a:tblGrid>
              <a:tr h="1057275">
                <a:tc>
                  <a:txBody>
                    <a:bodyPr/>
                    <a:lstStyle/>
                    <a:p>
                      <a:pPr algn="ctr">
                        <a:lnSpc>
                          <a:spcPts val="3892"/>
                        </a:lnSpc>
                        <a:defRPr/>
                      </a:pPr>
                      <a:r>
                        <a:rPr lang="ru-RU" sz="2780" dirty="0" smtClean="0">
                          <a:solidFill>
                            <a:srgbClr val="D2443C"/>
                          </a:solidFill>
                          <a:latin typeface="Nunito 2 Heavy"/>
                        </a:rPr>
                        <a:t>О</a:t>
                      </a:r>
                      <a:r>
                        <a:rPr lang="en-US" sz="2780" dirty="0" err="1" smtClean="0">
                          <a:solidFill>
                            <a:srgbClr val="D2443C"/>
                          </a:solidFill>
                          <a:latin typeface="Nunito 2 Heavy"/>
                        </a:rPr>
                        <a:t>бъект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92"/>
                        </a:lnSpc>
                        <a:defRPr/>
                      </a:pPr>
                      <a:r>
                        <a:rPr lang="en-US" sz="2780" dirty="0" err="1">
                          <a:solidFill>
                            <a:srgbClr val="C00000"/>
                          </a:solidFill>
                          <a:latin typeface="Nunito Bold"/>
                          <a:hlinkClick r:id="rId3" tooltip="https://docs.google.com/spreadsheets/d/1DUF2isFWsqVSYhbaACYtbgcLi_YjDqpE3GLQIVgkKQg/edit#gid=69851113"/>
                        </a:rPr>
                        <a:t>Имя</a:t>
                      </a:r>
                      <a:r>
                        <a:rPr lang="en-US" sz="2780" dirty="0">
                          <a:solidFill>
                            <a:srgbClr val="C00000"/>
                          </a:solidFill>
                          <a:latin typeface="Nunito Bold"/>
                          <a:hlinkClick r:id="rId3" tooltip="https://docs.google.com/spreadsheets/d/1DUF2isFWsqVSYhbaACYtbgcLi_YjDqpE3GLQIVgkKQg/edit#gid=69851113"/>
                        </a:rPr>
                        <a:t> </a:t>
                      </a:r>
                      <a:r>
                        <a:rPr lang="en-US" sz="2780" dirty="0" err="1">
                          <a:solidFill>
                            <a:srgbClr val="C00000"/>
                          </a:solidFill>
                          <a:latin typeface="Nunito Bold"/>
                          <a:hlinkClick r:id="rId3" tooltip="https://docs.google.com/spreadsheets/d/1DUF2isFWsqVSYhbaACYtbgcLi_YjDqpE3GLQIVgkKQg/edit#gid=69851113"/>
                        </a:rPr>
                        <a:t>объекта</a:t>
                      </a:r>
                      <a:r>
                        <a:rPr lang="en-US" sz="2780" dirty="0">
                          <a:solidFill>
                            <a:srgbClr val="C00000"/>
                          </a:solidFill>
                          <a:latin typeface="Nunito Bold"/>
                          <a:hlinkClick r:id="rId3" tooltip="https://docs.google.com/spreadsheets/d/1DUF2isFWsqVSYhbaACYtbgcLi_YjDqpE3GLQIVgkKQg/edit#gid=69851113"/>
                        </a:rPr>
                        <a:t> </a:t>
                      </a:r>
                      <a:endParaRPr lang="en-US" sz="1100" dirty="0">
                        <a:solidFill>
                          <a:srgbClr val="C00000"/>
                        </a:solidFill>
                      </a:endParaRPr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92"/>
                        </a:lnSpc>
                        <a:defRPr/>
                      </a:pPr>
                      <a:r>
                        <a:rPr lang="en-US" sz="2780" dirty="0" err="1">
                          <a:solidFill>
                            <a:srgbClr val="C00000"/>
                          </a:solidFill>
                          <a:latin typeface="Nunito Bold"/>
                          <a:hlinkClick r:id="rId3" tooltip="https://docs.google.com/spreadsheets/d/1DUF2isFWsqVSYhbaACYtbgcLi_YjDqpE3GLQIVgkKQg/edit#gid=69851113"/>
                        </a:rPr>
                        <a:t>Значение</a:t>
                      </a:r>
                      <a:r>
                        <a:rPr lang="en-US" sz="2780" dirty="0">
                          <a:solidFill>
                            <a:srgbClr val="C00000"/>
                          </a:solidFill>
                          <a:latin typeface="Nunito Bold"/>
                          <a:hlinkClick r:id="rId3" tooltip="https://docs.google.com/spreadsheets/d/1DUF2isFWsqVSYhbaACYtbgcLi_YjDqpE3GLQIVgkKQg/edit#gid=69851113"/>
                        </a:rPr>
                        <a:t> </a:t>
                      </a:r>
                      <a:r>
                        <a:rPr lang="en-US" sz="2780" dirty="0" err="1">
                          <a:solidFill>
                            <a:srgbClr val="C00000"/>
                          </a:solidFill>
                          <a:latin typeface="Nunito Bold"/>
                          <a:hlinkClick r:id="rId3" tooltip="https://docs.google.com/spreadsheets/d/1DUF2isFWsqVSYhbaACYtbgcLi_YjDqpE3GLQIVgkKQg/edit#gid=69851113"/>
                        </a:rPr>
                        <a:t>объекта</a:t>
                      </a:r>
                      <a:endParaRPr lang="en-US" sz="1100" dirty="0">
                        <a:solidFill>
                          <a:srgbClr val="C00000"/>
                        </a:solidFill>
                      </a:endParaRPr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644">
                <a:tc>
                  <a:txBody>
                    <a:bodyPr/>
                    <a:lstStyle/>
                    <a:p>
                      <a:pPr algn="ctr">
                        <a:lnSpc>
                          <a:spcPts val="3892"/>
                        </a:lnSpc>
                        <a:defRPr/>
                      </a:pPr>
                      <a:r>
                        <a:rPr lang="en-US" sz="2780">
                          <a:solidFill>
                            <a:srgbClr val="D2443C"/>
                          </a:solidFill>
                          <a:latin typeface="Nunito Bold"/>
                        </a:rPr>
                        <a:t>Кокованя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92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92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</a:tr>
              <a:tr h="585944">
                <a:tc>
                  <a:txBody>
                    <a:bodyPr/>
                    <a:lstStyle/>
                    <a:p>
                      <a:pPr algn="ctr">
                        <a:lnSpc>
                          <a:spcPts val="3892"/>
                        </a:lnSpc>
                        <a:defRPr/>
                      </a:pPr>
                      <a:r>
                        <a:rPr lang="en-US" sz="2780">
                          <a:solidFill>
                            <a:srgbClr val="D2443C"/>
                          </a:solidFill>
                          <a:latin typeface="Nunito Bold"/>
                        </a:rPr>
                        <a:t>Даренка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92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92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</a:tr>
              <a:tr h="547844">
                <a:tc>
                  <a:txBody>
                    <a:bodyPr/>
                    <a:lstStyle/>
                    <a:p>
                      <a:pPr algn="ctr">
                        <a:lnSpc>
                          <a:spcPts val="3892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92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92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</a:tr>
              <a:tr h="547844">
                <a:tc>
                  <a:txBody>
                    <a:bodyPr/>
                    <a:lstStyle/>
                    <a:p>
                      <a:pPr algn="ctr">
                        <a:lnSpc>
                          <a:spcPts val="3892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92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92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</a:tr>
              <a:tr h="547844">
                <a:tc>
                  <a:txBody>
                    <a:bodyPr/>
                    <a:lstStyle/>
                    <a:p>
                      <a:pPr algn="ctr">
                        <a:lnSpc>
                          <a:spcPts val="3892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92"/>
                        </a:lnSpc>
                        <a:defRPr/>
                      </a:pPr>
                      <a:endParaRPr lang="en-US" sz="4800" dirty="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92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</a:tr>
            </a:tbl>
          </a:graphicData>
        </a:graphic>
      </p:graphicFrame>
      <p:grpSp>
        <p:nvGrpSpPr>
          <p:cNvPr id="5" name="Group 5"/>
          <p:cNvGrpSpPr/>
          <p:nvPr/>
        </p:nvGrpSpPr>
        <p:grpSpPr>
          <a:xfrm>
            <a:off x="4802200" y="1646803"/>
            <a:ext cx="12457100" cy="1586778"/>
            <a:chOff x="0" y="0"/>
            <a:chExt cx="16609467" cy="2115704"/>
          </a:xfrm>
        </p:grpSpPr>
        <p:sp>
          <p:nvSpPr>
            <p:cNvPr id="6" name="TextBox 6"/>
            <p:cNvSpPr txBox="1"/>
            <p:nvPr/>
          </p:nvSpPr>
          <p:spPr>
            <a:xfrm>
              <a:off x="0" y="-9525"/>
              <a:ext cx="16609467" cy="11398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6720"/>
                </a:lnSpc>
              </a:pPr>
              <a:r>
                <a:rPr lang="en-US" sz="5600">
                  <a:solidFill>
                    <a:srgbClr val="D2443C"/>
                  </a:solidFill>
                  <a:latin typeface="Nunito 2 Heavy"/>
                </a:rPr>
                <a:t>Модель «ЭИЗ»  - паспорт объекта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477529"/>
              <a:ext cx="16609467" cy="6381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900"/>
                </a:lnSpc>
              </a:pPr>
              <a:endParaRPr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9581829" y="3932390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Цель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48800" y="6276345"/>
            <a:ext cx="4343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Результат (+/-)</a:t>
            </a:r>
            <a:r>
              <a:rPr lang="ru-RU" sz="6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ru-RU" sz="6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448800" y="5688923"/>
            <a:ext cx="264008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Характер</a:t>
            </a:r>
            <a:endParaRPr lang="ru-RU" sz="4800" dirty="0"/>
          </a:p>
        </p:txBody>
      </p:sp>
      <p:sp>
        <p:nvSpPr>
          <p:cNvPr id="11" name="TextBox 10"/>
          <p:cNvSpPr txBox="1"/>
          <p:nvPr/>
        </p:nvSpPr>
        <p:spPr>
          <a:xfrm>
            <a:off x="9447663" y="7146244"/>
            <a:ext cx="4343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Мораль</a:t>
            </a:r>
            <a:r>
              <a:rPr lang="ru-RU" sz="6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ru-RU" sz="6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72600" y="4570575"/>
            <a:ext cx="4343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Действия</a:t>
            </a:r>
            <a:r>
              <a:rPr lang="ru-RU" sz="6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ru-RU" sz="66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703217" y="-548931"/>
            <a:ext cx="3830964" cy="3155322"/>
          </a:xfrm>
          <a:custGeom>
            <a:avLst/>
            <a:gdLst/>
            <a:ahLst/>
            <a:cxnLst/>
            <a:rect l="l" t="t" r="r" b="b"/>
            <a:pathLst>
              <a:path w="3830964" h="3155322">
                <a:moveTo>
                  <a:pt x="0" y="0"/>
                </a:moveTo>
                <a:lnTo>
                  <a:pt x="3830965" y="0"/>
                </a:lnTo>
                <a:lnTo>
                  <a:pt x="3830965" y="3155321"/>
                </a:lnTo>
                <a:lnTo>
                  <a:pt x="0" y="31553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 flipV="1">
            <a:off x="-832353" y="7680610"/>
            <a:ext cx="3830964" cy="3155322"/>
          </a:xfrm>
          <a:custGeom>
            <a:avLst/>
            <a:gdLst/>
            <a:ahLst/>
            <a:cxnLst/>
            <a:rect l="l" t="t" r="r" b="b"/>
            <a:pathLst>
              <a:path w="3830964" h="3155322">
                <a:moveTo>
                  <a:pt x="3830964" y="3155321"/>
                </a:moveTo>
                <a:lnTo>
                  <a:pt x="0" y="3155321"/>
                </a:lnTo>
                <a:lnTo>
                  <a:pt x="0" y="0"/>
                </a:lnTo>
                <a:lnTo>
                  <a:pt x="3830964" y="0"/>
                </a:lnTo>
                <a:lnTo>
                  <a:pt x="3830964" y="3155321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388440" y="1222591"/>
            <a:ext cx="3799120" cy="3390715"/>
          </a:xfrm>
          <a:custGeom>
            <a:avLst/>
            <a:gdLst/>
            <a:ahLst/>
            <a:cxnLst/>
            <a:rect l="l" t="t" r="r" b="b"/>
            <a:pathLst>
              <a:path w="3799120" h="3390715">
                <a:moveTo>
                  <a:pt x="0" y="0"/>
                </a:moveTo>
                <a:lnTo>
                  <a:pt x="3799120" y="0"/>
                </a:lnTo>
                <a:lnTo>
                  <a:pt x="3799120" y="3390715"/>
                </a:lnTo>
                <a:lnTo>
                  <a:pt x="0" y="33907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2062848" y="5867556"/>
            <a:ext cx="3799120" cy="3390715"/>
          </a:xfrm>
          <a:custGeom>
            <a:avLst/>
            <a:gdLst/>
            <a:ahLst/>
            <a:cxnLst/>
            <a:rect l="l" t="t" r="r" b="b"/>
            <a:pathLst>
              <a:path w="3799120" h="3390715">
                <a:moveTo>
                  <a:pt x="0" y="0"/>
                </a:moveTo>
                <a:lnTo>
                  <a:pt x="3799120" y="0"/>
                </a:lnTo>
                <a:lnTo>
                  <a:pt x="3799120" y="3390715"/>
                </a:lnTo>
                <a:lnTo>
                  <a:pt x="0" y="33907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7067942" y="294763"/>
            <a:ext cx="5246454" cy="5246370"/>
            <a:chOff x="0" y="0"/>
            <a:chExt cx="6350000" cy="6349898"/>
          </a:xfrm>
        </p:grpSpPr>
        <p:sp>
          <p:nvSpPr>
            <p:cNvPr id="7" name="Freeform 7"/>
            <p:cNvSpPr/>
            <p:nvPr/>
          </p:nvSpPr>
          <p:spPr>
            <a:xfrm>
              <a:off x="-4394" y="-4420"/>
              <a:ext cx="6354394" cy="6358776"/>
            </a:xfrm>
            <a:custGeom>
              <a:avLst/>
              <a:gdLst/>
              <a:ahLst/>
              <a:cxnLst/>
              <a:rect l="l" t="t" r="r" b="b"/>
              <a:pathLst>
                <a:path w="6354394" h="6358776">
                  <a:moveTo>
                    <a:pt x="6131839" y="5024095"/>
                  </a:moveTo>
                  <a:cubicBezTo>
                    <a:pt x="6274676" y="5267071"/>
                    <a:pt x="6286335" y="5577815"/>
                    <a:pt x="6135345" y="5839295"/>
                  </a:cubicBezTo>
                  <a:cubicBezTo>
                    <a:pt x="5911939" y="6226176"/>
                    <a:pt x="5417147" y="6358776"/>
                    <a:pt x="5030279" y="6135396"/>
                  </a:cubicBezTo>
                  <a:cubicBezTo>
                    <a:pt x="4439285" y="5787708"/>
                    <a:pt x="3674440" y="5884101"/>
                    <a:pt x="3179521" y="6354293"/>
                  </a:cubicBezTo>
                  <a:lnTo>
                    <a:pt x="3179178" y="6354293"/>
                  </a:lnTo>
                  <a:cubicBezTo>
                    <a:pt x="2693543" y="5892902"/>
                    <a:pt x="1945221" y="5782945"/>
                    <a:pt x="1334643" y="6131814"/>
                  </a:cubicBezTo>
                  <a:cubicBezTo>
                    <a:pt x="1091717" y="6274651"/>
                    <a:pt x="780910" y="6286259"/>
                    <a:pt x="519430" y="6135319"/>
                  </a:cubicBezTo>
                  <a:cubicBezTo>
                    <a:pt x="132563" y="5911888"/>
                    <a:pt x="0" y="5417083"/>
                    <a:pt x="223329" y="5030216"/>
                  </a:cubicBezTo>
                  <a:cubicBezTo>
                    <a:pt x="571043" y="4439374"/>
                    <a:pt x="474586" y="3674491"/>
                    <a:pt x="4394" y="3179598"/>
                  </a:cubicBezTo>
                  <a:lnTo>
                    <a:pt x="4394" y="3179255"/>
                  </a:lnTo>
                  <a:cubicBezTo>
                    <a:pt x="465836" y="2693607"/>
                    <a:pt x="575742" y="1945387"/>
                    <a:pt x="226898" y="1334758"/>
                  </a:cubicBezTo>
                  <a:cubicBezTo>
                    <a:pt x="84023" y="1091832"/>
                    <a:pt x="72403" y="781038"/>
                    <a:pt x="223418" y="519596"/>
                  </a:cubicBezTo>
                  <a:cubicBezTo>
                    <a:pt x="446798" y="132627"/>
                    <a:pt x="941590" y="13"/>
                    <a:pt x="1328458" y="223394"/>
                  </a:cubicBezTo>
                  <a:cubicBezTo>
                    <a:pt x="1919440" y="571018"/>
                    <a:pt x="2684284" y="474612"/>
                    <a:pt x="3179229" y="4420"/>
                  </a:cubicBezTo>
                  <a:lnTo>
                    <a:pt x="3179572" y="4420"/>
                  </a:lnTo>
                  <a:cubicBezTo>
                    <a:pt x="3679952" y="479819"/>
                    <a:pt x="4432541" y="567563"/>
                    <a:pt x="5030330" y="223381"/>
                  </a:cubicBezTo>
                  <a:cubicBezTo>
                    <a:pt x="5417197" y="0"/>
                    <a:pt x="5911989" y="132576"/>
                    <a:pt x="6135395" y="519481"/>
                  </a:cubicBezTo>
                  <a:cubicBezTo>
                    <a:pt x="6286385" y="780974"/>
                    <a:pt x="6274727" y="1091819"/>
                    <a:pt x="6131839" y="1334796"/>
                  </a:cubicBezTo>
                  <a:cubicBezTo>
                    <a:pt x="5783034" y="1945425"/>
                    <a:pt x="5893003" y="2693543"/>
                    <a:pt x="6354394" y="3179204"/>
                  </a:cubicBezTo>
                  <a:lnTo>
                    <a:pt x="6354394" y="3179547"/>
                  </a:lnTo>
                  <a:cubicBezTo>
                    <a:pt x="5892940" y="3665246"/>
                    <a:pt x="5783034" y="4413466"/>
                    <a:pt x="6131839" y="5024095"/>
                  </a:cubicBezTo>
                </a:path>
              </a:pathLst>
            </a:custGeom>
            <a:blipFill>
              <a:blip r:embed="rId6"/>
              <a:stretch>
                <a:fillRect l="-16665" r="-16665"/>
              </a:stretch>
            </a:blipFill>
          </p:spPr>
        </p:sp>
      </p:grpSp>
      <p:sp>
        <p:nvSpPr>
          <p:cNvPr id="8" name="TextBox 8"/>
          <p:cNvSpPr txBox="1"/>
          <p:nvPr/>
        </p:nvSpPr>
        <p:spPr>
          <a:xfrm>
            <a:off x="306805" y="6013362"/>
            <a:ext cx="12242128" cy="3739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57"/>
              </a:lnSpc>
            </a:pPr>
            <a:r>
              <a:rPr lang="en-US" sz="5255">
                <a:solidFill>
                  <a:srgbClr val="D15081"/>
                </a:solidFill>
                <a:latin typeface="Nunito Bold Bold"/>
              </a:rPr>
              <a:t>Профессионализм учителя реализуется и выявляется через успешность учеников.</a:t>
            </a:r>
          </a:p>
          <a:p>
            <a:pPr algn="ctr">
              <a:lnSpc>
                <a:spcPts val="7777"/>
              </a:lnSpc>
              <a:spcBef>
                <a:spcPct val="0"/>
              </a:spcBef>
            </a:pPr>
            <a:endParaRPr lang="en-US" sz="5255">
              <a:solidFill>
                <a:srgbClr val="D15081"/>
              </a:solidFill>
              <a:latin typeface="Nunito Bold Bold"/>
            </a:endParaRPr>
          </a:p>
        </p:txBody>
      </p: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2548933" y="4230278"/>
            <a:ext cx="5246454" cy="5246370"/>
            <a:chOff x="0" y="0"/>
            <a:chExt cx="6350000" cy="6349898"/>
          </a:xfrm>
        </p:grpSpPr>
        <p:sp>
          <p:nvSpPr>
            <p:cNvPr id="10" name="Freeform 10"/>
            <p:cNvSpPr/>
            <p:nvPr/>
          </p:nvSpPr>
          <p:spPr>
            <a:xfrm>
              <a:off x="-4394" y="-4420"/>
              <a:ext cx="6354394" cy="6358776"/>
            </a:xfrm>
            <a:custGeom>
              <a:avLst/>
              <a:gdLst/>
              <a:ahLst/>
              <a:cxnLst/>
              <a:rect l="l" t="t" r="r" b="b"/>
              <a:pathLst>
                <a:path w="6354394" h="6358776">
                  <a:moveTo>
                    <a:pt x="6131839" y="5024095"/>
                  </a:moveTo>
                  <a:cubicBezTo>
                    <a:pt x="6274676" y="5267071"/>
                    <a:pt x="6286335" y="5577815"/>
                    <a:pt x="6135345" y="5839295"/>
                  </a:cubicBezTo>
                  <a:cubicBezTo>
                    <a:pt x="5911939" y="6226176"/>
                    <a:pt x="5417147" y="6358776"/>
                    <a:pt x="5030279" y="6135396"/>
                  </a:cubicBezTo>
                  <a:cubicBezTo>
                    <a:pt x="4439285" y="5787708"/>
                    <a:pt x="3674440" y="5884101"/>
                    <a:pt x="3179521" y="6354293"/>
                  </a:cubicBezTo>
                  <a:lnTo>
                    <a:pt x="3179178" y="6354293"/>
                  </a:lnTo>
                  <a:cubicBezTo>
                    <a:pt x="2693543" y="5892902"/>
                    <a:pt x="1945221" y="5782945"/>
                    <a:pt x="1334643" y="6131814"/>
                  </a:cubicBezTo>
                  <a:cubicBezTo>
                    <a:pt x="1091717" y="6274651"/>
                    <a:pt x="780910" y="6286259"/>
                    <a:pt x="519430" y="6135319"/>
                  </a:cubicBezTo>
                  <a:cubicBezTo>
                    <a:pt x="132563" y="5911888"/>
                    <a:pt x="0" y="5417083"/>
                    <a:pt x="223329" y="5030216"/>
                  </a:cubicBezTo>
                  <a:cubicBezTo>
                    <a:pt x="571043" y="4439374"/>
                    <a:pt x="474586" y="3674491"/>
                    <a:pt x="4394" y="3179598"/>
                  </a:cubicBezTo>
                  <a:lnTo>
                    <a:pt x="4394" y="3179255"/>
                  </a:lnTo>
                  <a:cubicBezTo>
                    <a:pt x="465836" y="2693607"/>
                    <a:pt x="575742" y="1945387"/>
                    <a:pt x="226898" y="1334758"/>
                  </a:cubicBezTo>
                  <a:cubicBezTo>
                    <a:pt x="84023" y="1091832"/>
                    <a:pt x="72403" y="781038"/>
                    <a:pt x="223418" y="519596"/>
                  </a:cubicBezTo>
                  <a:cubicBezTo>
                    <a:pt x="446798" y="132627"/>
                    <a:pt x="941590" y="13"/>
                    <a:pt x="1328458" y="223394"/>
                  </a:cubicBezTo>
                  <a:cubicBezTo>
                    <a:pt x="1919440" y="571018"/>
                    <a:pt x="2684284" y="474612"/>
                    <a:pt x="3179229" y="4420"/>
                  </a:cubicBezTo>
                  <a:lnTo>
                    <a:pt x="3179572" y="4420"/>
                  </a:lnTo>
                  <a:cubicBezTo>
                    <a:pt x="3679952" y="479819"/>
                    <a:pt x="4432541" y="567563"/>
                    <a:pt x="5030330" y="223381"/>
                  </a:cubicBezTo>
                  <a:cubicBezTo>
                    <a:pt x="5417197" y="0"/>
                    <a:pt x="5911989" y="132576"/>
                    <a:pt x="6135395" y="519481"/>
                  </a:cubicBezTo>
                  <a:cubicBezTo>
                    <a:pt x="6286385" y="780974"/>
                    <a:pt x="6274727" y="1091819"/>
                    <a:pt x="6131839" y="1334796"/>
                  </a:cubicBezTo>
                  <a:cubicBezTo>
                    <a:pt x="5783034" y="1945425"/>
                    <a:pt x="5893003" y="2693543"/>
                    <a:pt x="6354394" y="3179204"/>
                  </a:cubicBezTo>
                  <a:lnTo>
                    <a:pt x="6354394" y="3179547"/>
                  </a:lnTo>
                  <a:cubicBezTo>
                    <a:pt x="5892940" y="3665246"/>
                    <a:pt x="5783034" y="4413466"/>
                    <a:pt x="6131839" y="5024095"/>
                  </a:cubicBezTo>
                </a:path>
              </a:pathLst>
            </a:custGeom>
            <a:blipFill>
              <a:blip r:embed="rId7"/>
              <a:stretch>
                <a:fillRect l="-24998" r="-24998"/>
              </a:stretch>
            </a:blipFill>
          </p:spPr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553996" y="294763"/>
            <a:ext cx="5246454" cy="5246370"/>
            <a:chOff x="0" y="0"/>
            <a:chExt cx="6350000" cy="6349898"/>
          </a:xfrm>
        </p:grpSpPr>
        <p:sp>
          <p:nvSpPr>
            <p:cNvPr id="12" name="Freeform 12"/>
            <p:cNvSpPr/>
            <p:nvPr/>
          </p:nvSpPr>
          <p:spPr>
            <a:xfrm>
              <a:off x="-4394" y="-4420"/>
              <a:ext cx="6354394" cy="6358776"/>
            </a:xfrm>
            <a:custGeom>
              <a:avLst/>
              <a:gdLst/>
              <a:ahLst/>
              <a:cxnLst/>
              <a:rect l="l" t="t" r="r" b="b"/>
              <a:pathLst>
                <a:path w="6354394" h="6358776">
                  <a:moveTo>
                    <a:pt x="6131839" y="5024095"/>
                  </a:moveTo>
                  <a:cubicBezTo>
                    <a:pt x="6274676" y="5267071"/>
                    <a:pt x="6286335" y="5577815"/>
                    <a:pt x="6135345" y="5839295"/>
                  </a:cubicBezTo>
                  <a:cubicBezTo>
                    <a:pt x="5911939" y="6226176"/>
                    <a:pt x="5417147" y="6358776"/>
                    <a:pt x="5030279" y="6135396"/>
                  </a:cubicBezTo>
                  <a:cubicBezTo>
                    <a:pt x="4439285" y="5787708"/>
                    <a:pt x="3674440" y="5884101"/>
                    <a:pt x="3179521" y="6354293"/>
                  </a:cubicBezTo>
                  <a:lnTo>
                    <a:pt x="3179178" y="6354293"/>
                  </a:lnTo>
                  <a:cubicBezTo>
                    <a:pt x="2693543" y="5892902"/>
                    <a:pt x="1945221" y="5782945"/>
                    <a:pt x="1334643" y="6131814"/>
                  </a:cubicBezTo>
                  <a:cubicBezTo>
                    <a:pt x="1091717" y="6274651"/>
                    <a:pt x="780910" y="6286259"/>
                    <a:pt x="519430" y="6135319"/>
                  </a:cubicBezTo>
                  <a:cubicBezTo>
                    <a:pt x="132563" y="5911888"/>
                    <a:pt x="0" y="5417083"/>
                    <a:pt x="223329" y="5030216"/>
                  </a:cubicBezTo>
                  <a:cubicBezTo>
                    <a:pt x="571043" y="4439374"/>
                    <a:pt x="474586" y="3674491"/>
                    <a:pt x="4394" y="3179598"/>
                  </a:cubicBezTo>
                  <a:lnTo>
                    <a:pt x="4394" y="3179255"/>
                  </a:lnTo>
                  <a:cubicBezTo>
                    <a:pt x="465836" y="2693607"/>
                    <a:pt x="575742" y="1945387"/>
                    <a:pt x="226898" y="1334758"/>
                  </a:cubicBezTo>
                  <a:cubicBezTo>
                    <a:pt x="84023" y="1091832"/>
                    <a:pt x="72403" y="781038"/>
                    <a:pt x="223418" y="519596"/>
                  </a:cubicBezTo>
                  <a:cubicBezTo>
                    <a:pt x="446798" y="132627"/>
                    <a:pt x="941590" y="13"/>
                    <a:pt x="1328458" y="223394"/>
                  </a:cubicBezTo>
                  <a:cubicBezTo>
                    <a:pt x="1919440" y="571018"/>
                    <a:pt x="2684284" y="474612"/>
                    <a:pt x="3179229" y="4420"/>
                  </a:cubicBezTo>
                  <a:lnTo>
                    <a:pt x="3179572" y="4420"/>
                  </a:lnTo>
                  <a:cubicBezTo>
                    <a:pt x="3679952" y="479819"/>
                    <a:pt x="4432541" y="567563"/>
                    <a:pt x="5030330" y="223381"/>
                  </a:cubicBezTo>
                  <a:cubicBezTo>
                    <a:pt x="5417197" y="0"/>
                    <a:pt x="5911989" y="132576"/>
                    <a:pt x="6135395" y="519481"/>
                  </a:cubicBezTo>
                  <a:cubicBezTo>
                    <a:pt x="6286385" y="780974"/>
                    <a:pt x="6274727" y="1091819"/>
                    <a:pt x="6131839" y="1334796"/>
                  </a:cubicBezTo>
                  <a:cubicBezTo>
                    <a:pt x="5783034" y="1945425"/>
                    <a:pt x="5893003" y="2693543"/>
                    <a:pt x="6354394" y="3179204"/>
                  </a:cubicBezTo>
                  <a:lnTo>
                    <a:pt x="6354394" y="3179547"/>
                  </a:lnTo>
                  <a:cubicBezTo>
                    <a:pt x="5892940" y="3665246"/>
                    <a:pt x="5783034" y="4413466"/>
                    <a:pt x="6131839" y="5024095"/>
                  </a:cubicBezTo>
                </a:path>
              </a:pathLst>
            </a:custGeom>
            <a:blipFill>
              <a:blip r:embed="rId8"/>
              <a:stretch>
                <a:fillRect l="-16665" r="-16665"/>
              </a:stretch>
            </a:blipFill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47680" y="382269"/>
            <a:ext cx="13436392" cy="6464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319"/>
              </a:lnSpc>
              <a:spcBef>
                <a:spcPct val="0"/>
              </a:spcBef>
            </a:pPr>
            <a:r>
              <a:rPr lang="en-US" sz="3799" u="none" dirty="0" err="1">
                <a:solidFill>
                  <a:srgbClr val="D2443C"/>
                </a:solidFill>
                <a:latin typeface="Nunito 2 Heavy"/>
              </a:rPr>
              <a:t>Как</a:t>
            </a:r>
            <a:r>
              <a:rPr lang="en-US" sz="3799" u="none" dirty="0">
                <a:solidFill>
                  <a:srgbClr val="D2443C"/>
                </a:solidFill>
                <a:latin typeface="Nunito 2 Heavy"/>
              </a:rPr>
              <a:t> </a:t>
            </a:r>
            <a:r>
              <a:rPr lang="en-US" sz="3799" u="none" dirty="0" err="1">
                <a:solidFill>
                  <a:srgbClr val="D2443C"/>
                </a:solidFill>
                <a:latin typeface="Nunito 2 Heavy"/>
              </a:rPr>
              <a:t>мы</a:t>
            </a:r>
            <a:r>
              <a:rPr lang="en-US" sz="3799" u="none" dirty="0">
                <a:solidFill>
                  <a:srgbClr val="D2443C"/>
                </a:solidFill>
                <a:latin typeface="Nunito 2 Heavy"/>
              </a:rPr>
              <a:t> </a:t>
            </a:r>
            <a:r>
              <a:rPr lang="en-US" sz="3799" u="none" dirty="0" err="1">
                <a:solidFill>
                  <a:srgbClr val="D2443C"/>
                </a:solidFill>
                <a:latin typeface="Nunito 2 Heavy"/>
              </a:rPr>
              <a:t>работали</a:t>
            </a:r>
            <a:r>
              <a:rPr lang="en-US" sz="3799" u="none" dirty="0">
                <a:solidFill>
                  <a:srgbClr val="D2443C"/>
                </a:solidFill>
                <a:latin typeface="Nunito 2 Heavy"/>
              </a:rPr>
              <a:t> с </a:t>
            </a:r>
            <a:r>
              <a:rPr lang="en-US" sz="3799" u="none" dirty="0" err="1">
                <a:solidFill>
                  <a:srgbClr val="D2443C"/>
                </a:solidFill>
                <a:latin typeface="Nunito 2 Heavy"/>
              </a:rPr>
              <a:t>чертами</a:t>
            </a:r>
            <a:r>
              <a:rPr lang="en-US" sz="3799" u="none" dirty="0">
                <a:solidFill>
                  <a:srgbClr val="D2443C"/>
                </a:solidFill>
                <a:latin typeface="Nunito 2 Heavy"/>
              </a:rPr>
              <a:t> </a:t>
            </a:r>
            <a:r>
              <a:rPr lang="en-US" sz="3799" u="none" dirty="0" err="1">
                <a:solidFill>
                  <a:srgbClr val="D2443C"/>
                </a:solidFill>
                <a:latin typeface="Nunito 2 Heavy"/>
              </a:rPr>
              <a:t>характера</a:t>
            </a:r>
            <a:r>
              <a:rPr lang="en-US" sz="3799" u="none" dirty="0">
                <a:solidFill>
                  <a:srgbClr val="D2443C"/>
                </a:solidFill>
                <a:latin typeface="Nunito 2 Heavy"/>
              </a:rPr>
              <a:t>? 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4840802" y="-449292"/>
            <a:ext cx="6894396" cy="7431745"/>
            <a:chOff x="0" y="0"/>
            <a:chExt cx="1204093" cy="129794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04093" cy="1297940"/>
            </a:xfrm>
            <a:custGeom>
              <a:avLst/>
              <a:gdLst/>
              <a:ahLst/>
              <a:cxnLst/>
              <a:rect l="l" t="t" r="r" b="b"/>
              <a:pathLst>
                <a:path w="1204093" h="1297940">
                  <a:moveTo>
                    <a:pt x="0" y="0"/>
                  </a:moveTo>
                  <a:lnTo>
                    <a:pt x="602047" y="1297940"/>
                  </a:lnTo>
                  <a:lnTo>
                    <a:pt x="1204093" y="0"/>
                  </a:lnTo>
                  <a:close/>
                </a:path>
              </a:pathLst>
            </a:custGeom>
            <a:solidFill>
              <a:srgbClr val="D2443C"/>
            </a:solid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9583070" y="1028700"/>
            <a:ext cx="11961628" cy="10287000"/>
            <a:chOff x="0" y="0"/>
            <a:chExt cx="6350000" cy="5461000"/>
          </a:xfrm>
        </p:grpSpPr>
        <p:sp>
          <p:nvSpPr>
            <p:cNvPr id="6" name="Freeform 6"/>
            <p:cNvSpPr/>
            <p:nvPr/>
          </p:nvSpPr>
          <p:spPr>
            <a:xfrm>
              <a:off x="59563" y="32385"/>
              <a:ext cx="6230874" cy="5396230"/>
            </a:xfrm>
            <a:custGeom>
              <a:avLst/>
              <a:gdLst/>
              <a:ahLst/>
              <a:cxnLst/>
              <a:rect l="l" t="t" r="r" b="b"/>
              <a:pathLst>
                <a:path w="6230874" h="5396230">
                  <a:moveTo>
                    <a:pt x="3115437" y="0"/>
                  </a:moveTo>
                  <a:lnTo>
                    <a:pt x="0" y="5396230"/>
                  </a:lnTo>
                  <a:lnTo>
                    <a:pt x="6230874" y="5396230"/>
                  </a:lnTo>
                  <a:close/>
                </a:path>
              </a:pathLst>
            </a:custGeom>
            <a:blipFill>
              <a:blip r:embed="rId2"/>
              <a:stretch>
                <a:fillRect l="-43740" r="-43740"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458922" y="1671453"/>
            <a:ext cx="14181891" cy="4799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96"/>
              </a:lnSpc>
              <a:spcBef>
                <a:spcPct val="0"/>
              </a:spcBef>
            </a:pPr>
            <a:r>
              <a:rPr lang="en-US" sz="2854" dirty="0">
                <a:solidFill>
                  <a:srgbClr val="D2443C"/>
                </a:solidFill>
                <a:latin typeface="Nunito Bold Bold"/>
              </a:rPr>
              <a:t>1. </a:t>
            </a:r>
            <a:r>
              <a:rPr lang="en-US" sz="2854" dirty="0" err="1">
                <a:solidFill>
                  <a:srgbClr val="D2443C"/>
                </a:solidFill>
                <a:latin typeface="Nunito Bold Bold"/>
              </a:rPr>
              <a:t>Отличить</a:t>
            </a:r>
            <a:r>
              <a:rPr lang="en-US" sz="2854" dirty="0">
                <a:solidFill>
                  <a:srgbClr val="D2443C"/>
                </a:solidFill>
                <a:latin typeface="Nunito Bold Bold"/>
              </a:rPr>
              <a:t> </a:t>
            </a:r>
            <a:r>
              <a:rPr lang="en-US" sz="2854" dirty="0" err="1">
                <a:solidFill>
                  <a:srgbClr val="D2443C"/>
                </a:solidFill>
                <a:latin typeface="Nunito Bold Bold"/>
              </a:rPr>
              <a:t>рассматриваемую</a:t>
            </a:r>
            <a:r>
              <a:rPr lang="en-US" sz="2854" dirty="0">
                <a:solidFill>
                  <a:srgbClr val="D2443C"/>
                </a:solidFill>
                <a:latin typeface="Nunito Bold Bold"/>
              </a:rPr>
              <a:t> </a:t>
            </a:r>
            <a:r>
              <a:rPr lang="en-US" sz="2854" dirty="0" err="1">
                <a:solidFill>
                  <a:srgbClr val="D2443C"/>
                </a:solidFill>
                <a:latin typeface="Nunito Bold Bold"/>
              </a:rPr>
              <a:t>черту</a:t>
            </a:r>
            <a:r>
              <a:rPr lang="en-US" sz="2854" dirty="0">
                <a:solidFill>
                  <a:srgbClr val="D2443C"/>
                </a:solidFill>
                <a:latin typeface="Nunito Bold Bold"/>
              </a:rPr>
              <a:t> </a:t>
            </a:r>
            <a:r>
              <a:rPr lang="en-US" sz="2854" dirty="0" err="1">
                <a:solidFill>
                  <a:srgbClr val="D2443C"/>
                </a:solidFill>
                <a:latin typeface="Nunito Bold Bold"/>
              </a:rPr>
              <a:t>характера</a:t>
            </a:r>
            <a:r>
              <a:rPr lang="en-US" sz="2854" dirty="0">
                <a:solidFill>
                  <a:srgbClr val="D2443C"/>
                </a:solidFill>
                <a:latin typeface="Nunito Bold Bold"/>
              </a:rPr>
              <a:t> в </a:t>
            </a:r>
            <a:r>
              <a:rPr lang="en-US" sz="2854" dirty="0" err="1">
                <a:solidFill>
                  <a:srgbClr val="D2443C"/>
                </a:solidFill>
                <a:latin typeface="Nunito Bold Bold"/>
              </a:rPr>
              <a:t>предложенных</a:t>
            </a:r>
            <a:r>
              <a:rPr lang="en-US" sz="2854" dirty="0">
                <a:solidFill>
                  <a:srgbClr val="D2443C"/>
                </a:solidFill>
                <a:latin typeface="Nunito Bold Bold"/>
              </a:rPr>
              <a:t> </a:t>
            </a:r>
            <a:r>
              <a:rPr lang="en-US" sz="2854" dirty="0" err="1">
                <a:solidFill>
                  <a:srgbClr val="D2443C"/>
                </a:solidFill>
                <a:latin typeface="Nunito Bold Bold"/>
              </a:rPr>
              <a:t>ситуациях</a:t>
            </a:r>
            <a:r>
              <a:rPr lang="en-US" sz="2854" dirty="0">
                <a:solidFill>
                  <a:srgbClr val="D2443C"/>
                </a:solidFill>
                <a:latin typeface="Nunito Bold Bold"/>
              </a:rPr>
              <a:t>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58922" y="2615736"/>
            <a:ext cx="13625150" cy="9847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96"/>
              </a:lnSpc>
              <a:spcBef>
                <a:spcPct val="0"/>
              </a:spcBef>
            </a:pPr>
            <a:r>
              <a:rPr lang="en-US" sz="2854" dirty="0">
                <a:solidFill>
                  <a:srgbClr val="D2443C"/>
                </a:solidFill>
                <a:latin typeface="Nunito Bold Bold"/>
              </a:rPr>
              <a:t>2. </a:t>
            </a:r>
            <a:r>
              <a:rPr lang="en-US" sz="2854" dirty="0" err="1">
                <a:solidFill>
                  <a:srgbClr val="D2443C"/>
                </a:solidFill>
                <a:latin typeface="Nunito Bold Bold"/>
              </a:rPr>
              <a:t>Спрогнозировать</a:t>
            </a:r>
            <a:r>
              <a:rPr lang="en-US" sz="2854" dirty="0">
                <a:solidFill>
                  <a:srgbClr val="D2443C"/>
                </a:solidFill>
                <a:latin typeface="Nunito Bold Bold"/>
              </a:rPr>
              <a:t> </a:t>
            </a:r>
            <a:r>
              <a:rPr lang="en-US" sz="2854" dirty="0" err="1">
                <a:solidFill>
                  <a:srgbClr val="D2443C"/>
                </a:solidFill>
                <a:latin typeface="Nunito Bold Bold"/>
              </a:rPr>
              <a:t>развитие</a:t>
            </a:r>
            <a:r>
              <a:rPr lang="en-US" sz="2854" dirty="0">
                <a:solidFill>
                  <a:srgbClr val="D2443C"/>
                </a:solidFill>
                <a:latin typeface="Nunito Bold Bold"/>
              </a:rPr>
              <a:t> </a:t>
            </a:r>
            <a:r>
              <a:rPr lang="en-US" sz="2854" dirty="0" err="1">
                <a:solidFill>
                  <a:srgbClr val="D2443C"/>
                </a:solidFill>
                <a:latin typeface="Nunito Bold Bold"/>
              </a:rPr>
              <a:t>ситуации</a:t>
            </a:r>
            <a:r>
              <a:rPr lang="en-US" sz="2854" dirty="0">
                <a:solidFill>
                  <a:srgbClr val="D2443C"/>
                </a:solidFill>
                <a:latin typeface="Nunito Bold Bold"/>
              </a:rPr>
              <a:t>, </a:t>
            </a:r>
            <a:r>
              <a:rPr lang="en-US" sz="2854" dirty="0" err="1">
                <a:solidFill>
                  <a:srgbClr val="D2443C"/>
                </a:solidFill>
                <a:latin typeface="Nunito Bold Bold"/>
              </a:rPr>
              <a:t>наделив</a:t>
            </a:r>
            <a:r>
              <a:rPr lang="en-US" sz="2854" dirty="0">
                <a:solidFill>
                  <a:srgbClr val="D2443C"/>
                </a:solidFill>
                <a:latin typeface="Nunito Bold Bold"/>
              </a:rPr>
              <a:t> </a:t>
            </a:r>
            <a:r>
              <a:rPr lang="en-US" sz="2854" dirty="0" err="1">
                <a:solidFill>
                  <a:srgbClr val="D2443C"/>
                </a:solidFill>
                <a:latin typeface="Nunito Bold Bold"/>
              </a:rPr>
              <a:t>героя</a:t>
            </a:r>
            <a:r>
              <a:rPr lang="en-US" sz="2854" dirty="0">
                <a:solidFill>
                  <a:srgbClr val="D2443C"/>
                </a:solidFill>
                <a:latin typeface="Nunito Bold Bold"/>
              </a:rPr>
              <a:t> </a:t>
            </a:r>
            <a:r>
              <a:rPr lang="en-US" sz="2854" dirty="0" err="1">
                <a:solidFill>
                  <a:srgbClr val="D2443C"/>
                </a:solidFill>
                <a:latin typeface="Nunito Bold Bold"/>
              </a:rPr>
              <a:t>рассматриваемой</a:t>
            </a:r>
            <a:r>
              <a:rPr lang="en-US" sz="2854" dirty="0">
                <a:solidFill>
                  <a:srgbClr val="D2443C"/>
                </a:solidFill>
                <a:latin typeface="Nunito Bold Bold"/>
              </a:rPr>
              <a:t> </a:t>
            </a:r>
            <a:r>
              <a:rPr lang="en-US" sz="2854" dirty="0" err="1">
                <a:solidFill>
                  <a:srgbClr val="D2443C"/>
                </a:solidFill>
                <a:latin typeface="Nunito Bold Bold"/>
              </a:rPr>
              <a:t>чертой</a:t>
            </a:r>
            <a:r>
              <a:rPr lang="en-US" sz="2854" dirty="0">
                <a:solidFill>
                  <a:srgbClr val="D2443C"/>
                </a:solidFill>
                <a:latin typeface="Nunito Bold Bold"/>
              </a:rPr>
              <a:t> </a:t>
            </a:r>
            <a:r>
              <a:rPr lang="en-US" sz="2854" dirty="0" err="1">
                <a:solidFill>
                  <a:srgbClr val="D2443C"/>
                </a:solidFill>
                <a:latin typeface="Nunito Bold Bold"/>
              </a:rPr>
              <a:t>характера</a:t>
            </a:r>
            <a:r>
              <a:rPr lang="en-US" sz="2854" dirty="0">
                <a:solidFill>
                  <a:srgbClr val="D2443C"/>
                </a:solidFill>
                <a:latin typeface="Nunito Bold Bold"/>
              </a:rPr>
              <a:t>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58922" y="4067219"/>
            <a:ext cx="13145001" cy="9847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96"/>
              </a:lnSpc>
              <a:spcBef>
                <a:spcPct val="0"/>
              </a:spcBef>
            </a:pPr>
            <a:r>
              <a:rPr lang="en-US" sz="2854" dirty="0">
                <a:solidFill>
                  <a:srgbClr val="D2443C"/>
                </a:solidFill>
                <a:latin typeface="Nunito Bold Bold"/>
              </a:rPr>
              <a:t>3. </a:t>
            </a:r>
            <a:r>
              <a:rPr lang="en-US" sz="2854" dirty="0" err="1">
                <a:solidFill>
                  <a:srgbClr val="D2443C"/>
                </a:solidFill>
                <a:latin typeface="Nunito Bold Bold"/>
              </a:rPr>
              <a:t>Обнаружить</a:t>
            </a:r>
            <a:r>
              <a:rPr lang="en-US" sz="2854" dirty="0">
                <a:solidFill>
                  <a:srgbClr val="D2443C"/>
                </a:solidFill>
                <a:latin typeface="Nunito Bold Bold"/>
              </a:rPr>
              <a:t> и </a:t>
            </a:r>
            <a:r>
              <a:rPr lang="en-US" sz="2854" dirty="0" err="1">
                <a:solidFill>
                  <a:srgbClr val="D2443C"/>
                </a:solidFill>
                <a:latin typeface="Nunito Bold Bold"/>
              </a:rPr>
              <a:t>доказать</a:t>
            </a:r>
            <a:r>
              <a:rPr lang="en-US" sz="2854" dirty="0">
                <a:solidFill>
                  <a:srgbClr val="D2443C"/>
                </a:solidFill>
                <a:latin typeface="Nunito Bold Bold"/>
              </a:rPr>
              <a:t> </a:t>
            </a:r>
            <a:r>
              <a:rPr lang="en-US" sz="2854" dirty="0" err="1">
                <a:solidFill>
                  <a:srgbClr val="D2443C"/>
                </a:solidFill>
                <a:latin typeface="Nunito Bold Bold"/>
              </a:rPr>
              <a:t>рассматриваемую</a:t>
            </a:r>
            <a:r>
              <a:rPr lang="en-US" sz="2854" dirty="0">
                <a:solidFill>
                  <a:srgbClr val="D2443C"/>
                </a:solidFill>
                <a:latin typeface="Nunito Bold Bold"/>
              </a:rPr>
              <a:t> </a:t>
            </a:r>
            <a:r>
              <a:rPr lang="en-US" sz="2854" dirty="0" err="1">
                <a:solidFill>
                  <a:srgbClr val="D2443C"/>
                </a:solidFill>
                <a:latin typeface="Nunito Bold Bold"/>
              </a:rPr>
              <a:t>черту</a:t>
            </a:r>
            <a:r>
              <a:rPr lang="en-US" sz="2854" dirty="0">
                <a:solidFill>
                  <a:srgbClr val="D2443C"/>
                </a:solidFill>
                <a:latin typeface="Nunito Bold Bold"/>
              </a:rPr>
              <a:t> </a:t>
            </a:r>
            <a:r>
              <a:rPr lang="en-US" sz="2854" dirty="0" err="1">
                <a:solidFill>
                  <a:srgbClr val="D2443C"/>
                </a:solidFill>
                <a:latin typeface="Nunito Bold Bold"/>
              </a:rPr>
              <a:t>характера</a:t>
            </a:r>
            <a:r>
              <a:rPr lang="en-US" sz="2854" dirty="0">
                <a:solidFill>
                  <a:srgbClr val="D2443C"/>
                </a:solidFill>
                <a:latin typeface="Nunito Bold Bold"/>
              </a:rPr>
              <a:t> в </a:t>
            </a:r>
            <a:r>
              <a:rPr lang="en-US" sz="2854" dirty="0" err="1">
                <a:solidFill>
                  <a:srgbClr val="D2443C"/>
                </a:solidFill>
                <a:latin typeface="Nunito Bold Bold"/>
              </a:rPr>
              <a:t>рисунках-портретах</a:t>
            </a:r>
            <a:r>
              <a:rPr lang="en-US" sz="2854" dirty="0">
                <a:solidFill>
                  <a:srgbClr val="D2443C"/>
                </a:solidFill>
                <a:latin typeface="Nunito Bold Bold"/>
              </a:rPr>
              <a:t>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58922" y="5518702"/>
            <a:ext cx="11861654" cy="9847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96"/>
              </a:lnSpc>
              <a:spcBef>
                <a:spcPct val="0"/>
              </a:spcBef>
            </a:pPr>
            <a:r>
              <a:rPr lang="en-US" sz="2854" dirty="0">
                <a:solidFill>
                  <a:srgbClr val="D2443C"/>
                </a:solidFill>
                <a:latin typeface="Nunito Bold Bold"/>
              </a:rPr>
              <a:t>4. </a:t>
            </a:r>
            <a:r>
              <a:rPr lang="en-US" sz="2854" dirty="0" err="1">
                <a:solidFill>
                  <a:srgbClr val="D2443C"/>
                </a:solidFill>
                <a:latin typeface="Nunito Bold Bold"/>
              </a:rPr>
              <a:t>Вспомнить</a:t>
            </a:r>
            <a:r>
              <a:rPr lang="en-US" sz="2854" dirty="0">
                <a:solidFill>
                  <a:srgbClr val="D2443C"/>
                </a:solidFill>
                <a:latin typeface="Nunito Bold Bold"/>
              </a:rPr>
              <a:t> и </a:t>
            </a:r>
            <a:r>
              <a:rPr lang="en-US" sz="2854" dirty="0" err="1">
                <a:solidFill>
                  <a:srgbClr val="D2443C"/>
                </a:solidFill>
                <a:latin typeface="Nunito Bold Bold"/>
              </a:rPr>
              <a:t>рассказать</a:t>
            </a:r>
            <a:r>
              <a:rPr lang="en-US" sz="2854" dirty="0">
                <a:solidFill>
                  <a:srgbClr val="D2443C"/>
                </a:solidFill>
                <a:latin typeface="Nunito Bold Bold"/>
              </a:rPr>
              <a:t> </a:t>
            </a:r>
            <a:r>
              <a:rPr lang="en-US" sz="2854" dirty="0" err="1">
                <a:solidFill>
                  <a:srgbClr val="D2443C"/>
                </a:solidFill>
                <a:latin typeface="Nunito Bold Bold"/>
              </a:rPr>
              <a:t>из</a:t>
            </a:r>
            <a:r>
              <a:rPr lang="en-US" sz="2854" dirty="0">
                <a:solidFill>
                  <a:srgbClr val="D2443C"/>
                </a:solidFill>
                <a:latin typeface="Nunito Bold Bold"/>
              </a:rPr>
              <a:t> </a:t>
            </a:r>
            <a:r>
              <a:rPr lang="en-US" sz="2854" dirty="0" err="1">
                <a:solidFill>
                  <a:srgbClr val="D2443C"/>
                </a:solidFill>
                <a:latin typeface="Nunito Bold Bold"/>
              </a:rPr>
              <a:t>личного</a:t>
            </a:r>
            <a:r>
              <a:rPr lang="en-US" sz="2854" dirty="0">
                <a:solidFill>
                  <a:srgbClr val="D2443C"/>
                </a:solidFill>
                <a:latin typeface="Nunito Bold Bold"/>
              </a:rPr>
              <a:t> </a:t>
            </a:r>
            <a:r>
              <a:rPr lang="en-US" sz="2854" dirty="0" err="1">
                <a:solidFill>
                  <a:srgbClr val="D2443C"/>
                </a:solidFill>
                <a:latin typeface="Nunito Bold Bold"/>
              </a:rPr>
              <a:t>опыта</a:t>
            </a:r>
            <a:r>
              <a:rPr lang="en-US" sz="2854" dirty="0">
                <a:solidFill>
                  <a:srgbClr val="D2443C"/>
                </a:solidFill>
                <a:latin typeface="Nunito Bold Bold"/>
              </a:rPr>
              <a:t> </a:t>
            </a:r>
            <a:r>
              <a:rPr lang="en-US" sz="2854" dirty="0" err="1">
                <a:solidFill>
                  <a:srgbClr val="D2443C"/>
                </a:solidFill>
                <a:latin typeface="Nunito Bold Bold"/>
              </a:rPr>
              <a:t>случай</a:t>
            </a:r>
            <a:r>
              <a:rPr lang="en-US" sz="2854" dirty="0">
                <a:solidFill>
                  <a:srgbClr val="D2443C"/>
                </a:solidFill>
                <a:latin typeface="Nunito Bold Bold"/>
              </a:rPr>
              <a:t>, в </a:t>
            </a:r>
            <a:r>
              <a:rPr lang="en-US" sz="2854" dirty="0" err="1">
                <a:solidFill>
                  <a:srgbClr val="D2443C"/>
                </a:solidFill>
                <a:latin typeface="Nunito Bold Bold"/>
              </a:rPr>
              <a:t>котором</a:t>
            </a:r>
            <a:r>
              <a:rPr lang="en-US" sz="2854" dirty="0">
                <a:solidFill>
                  <a:srgbClr val="D2443C"/>
                </a:solidFill>
                <a:latin typeface="Nunito Bold Bold"/>
              </a:rPr>
              <a:t> </a:t>
            </a:r>
            <a:r>
              <a:rPr lang="en-US" sz="2854" dirty="0" err="1">
                <a:solidFill>
                  <a:srgbClr val="D2443C"/>
                </a:solidFill>
                <a:latin typeface="Nunito Bold Bold"/>
              </a:rPr>
              <a:t>ярко</a:t>
            </a:r>
            <a:r>
              <a:rPr lang="en-US" sz="2854" dirty="0">
                <a:solidFill>
                  <a:srgbClr val="D2443C"/>
                </a:solidFill>
                <a:latin typeface="Nunito Bold Bold"/>
              </a:rPr>
              <a:t> </a:t>
            </a:r>
            <a:r>
              <a:rPr lang="en-US" sz="2854" dirty="0" err="1">
                <a:solidFill>
                  <a:srgbClr val="D2443C"/>
                </a:solidFill>
                <a:latin typeface="Nunito Bold Bold"/>
              </a:rPr>
              <a:t>проявлялась</a:t>
            </a:r>
            <a:r>
              <a:rPr lang="en-US" sz="2854" dirty="0">
                <a:solidFill>
                  <a:srgbClr val="D2443C"/>
                </a:solidFill>
                <a:latin typeface="Nunito Bold Bold"/>
              </a:rPr>
              <a:t> </a:t>
            </a:r>
            <a:r>
              <a:rPr lang="en-US" sz="2854" dirty="0" err="1">
                <a:solidFill>
                  <a:srgbClr val="D2443C"/>
                </a:solidFill>
                <a:latin typeface="Nunito Bold Bold"/>
              </a:rPr>
              <a:t>рассматриваемая</a:t>
            </a:r>
            <a:r>
              <a:rPr lang="en-US" sz="2854" dirty="0">
                <a:solidFill>
                  <a:srgbClr val="D2443C"/>
                </a:solidFill>
                <a:latin typeface="Nunito Bold Bold"/>
              </a:rPr>
              <a:t> </a:t>
            </a:r>
            <a:r>
              <a:rPr lang="en-US" sz="2854" dirty="0" err="1">
                <a:solidFill>
                  <a:srgbClr val="D2443C"/>
                </a:solidFill>
                <a:latin typeface="Nunito Bold Bold"/>
              </a:rPr>
              <a:t>черта</a:t>
            </a:r>
            <a:r>
              <a:rPr lang="en-US" sz="2854" dirty="0">
                <a:solidFill>
                  <a:srgbClr val="D2443C"/>
                </a:solidFill>
                <a:latin typeface="Nunito Bold Bold"/>
              </a:rPr>
              <a:t> </a:t>
            </a:r>
            <a:r>
              <a:rPr lang="en-US" sz="2854" dirty="0" err="1">
                <a:solidFill>
                  <a:srgbClr val="D2443C"/>
                </a:solidFill>
                <a:latin typeface="Nunito Bold Bold"/>
              </a:rPr>
              <a:t>характера</a:t>
            </a:r>
            <a:r>
              <a:rPr lang="en-US" sz="2854" dirty="0">
                <a:solidFill>
                  <a:srgbClr val="D2443C"/>
                </a:solidFill>
                <a:latin typeface="Nunito Bold Bold"/>
              </a:rPr>
              <a:t>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99267" y="7132110"/>
            <a:ext cx="10765688" cy="10298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36"/>
              </a:lnSpc>
              <a:spcBef>
                <a:spcPct val="0"/>
              </a:spcBef>
            </a:pPr>
            <a:r>
              <a:rPr lang="en-US" sz="2954" dirty="0">
                <a:solidFill>
                  <a:srgbClr val="D2443C"/>
                </a:solidFill>
                <a:latin typeface="Nunito Bold Bold"/>
              </a:rPr>
              <a:t>5. </a:t>
            </a:r>
            <a:r>
              <a:rPr lang="en-US" sz="2954" dirty="0" err="1">
                <a:solidFill>
                  <a:srgbClr val="D2443C"/>
                </a:solidFill>
                <a:latin typeface="Nunito Bold Bold"/>
              </a:rPr>
              <a:t>Придумать</a:t>
            </a:r>
            <a:r>
              <a:rPr lang="en-US" sz="2954" dirty="0">
                <a:solidFill>
                  <a:srgbClr val="D2443C"/>
                </a:solidFill>
                <a:latin typeface="Nunito Bold Bold"/>
              </a:rPr>
              <a:t>, </a:t>
            </a:r>
            <a:r>
              <a:rPr lang="en-US" sz="2954" dirty="0" err="1">
                <a:solidFill>
                  <a:srgbClr val="D2443C"/>
                </a:solidFill>
                <a:latin typeface="Nunito Bold Bold"/>
              </a:rPr>
              <a:t>когда</a:t>
            </a:r>
            <a:r>
              <a:rPr lang="en-US" sz="2954" dirty="0">
                <a:solidFill>
                  <a:srgbClr val="D2443C"/>
                </a:solidFill>
                <a:latin typeface="Nunito Bold Bold"/>
              </a:rPr>
              <a:t> и </a:t>
            </a:r>
            <a:r>
              <a:rPr lang="en-US" sz="2954" dirty="0" err="1">
                <a:solidFill>
                  <a:srgbClr val="D2443C"/>
                </a:solidFill>
                <a:latin typeface="Nunito Bold Bold"/>
              </a:rPr>
              <a:t>почему</a:t>
            </a:r>
            <a:r>
              <a:rPr lang="en-US" sz="2954" dirty="0">
                <a:solidFill>
                  <a:srgbClr val="D2443C"/>
                </a:solidFill>
                <a:latin typeface="Nunito Bold Bold"/>
              </a:rPr>
              <a:t> </a:t>
            </a:r>
            <a:r>
              <a:rPr lang="en-US" sz="2954" dirty="0" err="1">
                <a:solidFill>
                  <a:srgbClr val="D2443C"/>
                </a:solidFill>
                <a:latin typeface="Nunito Bold Bold"/>
              </a:rPr>
              <a:t>рассматриваемая</a:t>
            </a:r>
            <a:r>
              <a:rPr lang="en-US" sz="2954" dirty="0">
                <a:solidFill>
                  <a:srgbClr val="D2443C"/>
                </a:solidFill>
                <a:latin typeface="Nunito Bold Bold"/>
              </a:rPr>
              <a:t> </a:t>
            </a:r>
            <a:r>
              <a:rPr lang="en-US" sz="2954" dirty="0" err="1">
                <a:solidFill>
                  <a:srgbClr val="D2443C"/>
                </a:solidFill>
                <a:latin typeface="Nunito Bold Bold"/>
              </a:rPr>
              <a:t>черта</a:t>
            </a:r>
            <a:r>
              <a:rPr lang="en-US" sz="2954" dirty="0">
                <a:solidFill>
                  <a:srgbClr val="D2443C"/>
                </a:solidFill>
                <a:latin typeface="Nunito Bold Bold"/>
              </a:rPr>
              <a:t> </a:t>
            </a:r>
            <a:r>
              <a:rPr lang="en-US" sz="2954" dirty="0" err="1">
                <a:solidFill>
                  <a:srgbClr val="D2443C"/>
                </a:solidFill>
                <a:latin typeface="Nunito Bold Bold"/>
              </a:rPr>
              <a:t>характера</a:t>
            </a:r>
            <a:r>
              <a:rPr lang="en-US" sz="2954" dirty="0">
                <a:solidFill>
                  <a:srgbClr val="D2443C"/>
                </a:solidFill>
                <a:latin typeface="Nunito Bold Bold"/>
              </a:rPr>
              <a:t> </a:t>
            </a:r>
            <a:r>
              <a:rPr lang="en-US" sz="2954" dirty="0" err="1">
                <a:solidFill>
                  <a:srgbClr val="D2443C"/>
                </a:solidFill>
                <a:latin typeface="Nunito Bold Bold"/>
              </a:rPr>
              <a:t>может</a:t>
            </a:r>
            <a:r>
              <a:rPr lang="en-US" sz="2954" dirty="0">
                <a:solidFill>
                  <a:srgbClr val="D2443C"/>
                </a:solidFill>
                <a:latin typeface="Nunito Bold Bold"/>
              </a:rPr>
              <a:t> </a:t>
            </a:r>
            <a:r>
              <a:rPr lang="en-US" sz="2954" dirty="0" err="1">
                <a:solidFill>
                  <a:srgbClr val="D2443C"/>
                </a:solidFill>
                <a:latin typeface="Nunito Bold Bold"/>
              </a:rPr>
              <a:t>быть</a:t>
            </a:r>
            <a:r>
              <a:rPr lang="en-US" sz="2954" dirty="0">
                <a:solidFill>
                  <a:srgbClr val="D2443C"/>
                </a:solidFill>
                <a:latin typeface="Nunito Bold Bold"/>
              </a:rPr>
              <a:t> "</a:t>
            </a:r>
            <a:r>
              <a:rPr lang="en-US" sz="2954" dirty="0" err="1">
                <a:solidFill>
                  <a:srgbClr val="D2443C"/>
                </a:solidFill>
                <a:latin typeface="Nunito Bold Bold"/>
              </a:rPr>
              <a:t>хорошей</a:t>
            </a:r>
            <a:r>
              <a:rPr lang="en-US" sz="2954" dirty="0">
                <a:solidFill>
                  <a:srgbClr val="D2443C"/>
                </a:solidFill>
                <a:latin typeface="Nunito Bold Bold"/>
              </a:rPr>
              <a:t>", а </a:t>
            </a:r>
            <a:r>
              <a:rPr lang="en-US" sz="2954" dirty="0" err="1">
                <a:solidFill>
                  <a:srgbClr val="D2443C"/>
                </a:solidFill>
                <a:latin typeface="Nunito Bold Bold"/>
              </a:rPr>
              <a:t>когда</a:t>
            </a:r>
            <a:r>
              <a:rPr lang="en-US" sz="2954" dirty="0">
                <a:solidFill>
                  <a:srgbClr val="D2443C"/>
                </a:solidFill>
                <a:latin typeface="Nunito Bold Bold"/>
              </a:rPr>
              <a:t> - "</a:t>
            </a:r>
            <a:r>
              <a:rPr lang="en-US" sz="2954" dirty="0" err="1">
                <a:solidFill>
                  <a:srgbClr val="D2443C"/>
                </a:solidFill>
                <a:latin typeface="Nunito Bold Bold"/>
              </a:rPr>
              <a:t>плохой</a:t>
            </a:r>
            <a:r>
              <a:rPr lang="en-US" sz="2954" dirty="0">
                <a:solidFill>
                  <a:srgbClr val="D2443C"/>
                </a:solidFill>
                <a:latin typeface="Nunito Bold Bold"/>
              </a:rPr>
              <a:t>".</a:t>
            </a:r>
          </a:p>
        </p:txBody>
      </p:sp>
      <p:sp>
        <p:nvSpPr>
          <p:cNvPr id="12" name="TextBox 2"/>
          <p:cNvSpPr txBox="1"/>
          <p:nvPr/>
        </p:nvSpPr>
        <p:spPr>
          <a:xfrm>
            <a:off x="304800" y="8581218"/>
            <a:ext cx="8933648" cy="5842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5319"/>
              </a:lnSpc>
              <a:spcBef>
                <a:spcPct val="0"/>
              </a:spcBef>
            </a:pPr>
            <a:r>
              <a:rPr lang="ru-RU" sz="2000" u="none" dirty="0" smtClean="0">
                <a:solidFill>
                  <a:schemeClr val="accent6">
                    <a:lumMod val="50000"/>
                  </a:schemeClr>
                </a:solidFill>
                <a:latin typeface="Nunito 2 Heavy"/>
                <a:hlinkClick r:id="rId3"/>
              </a:rPr>
              <a:t>Методическая разработка «Характеристика литературного героя»</a:t>
            </a:r>
            <a:endParaRPr lang="en-US" sz="2000" u="none" dirty="0">
              <a:solidFill>
                <a:schemeClr val="accent6">
                  <a:lumMod val="50000"/>
                </a:schemeClr>
              </a:solidFill>
              <a:latin typeface="Nunito 2 Heavy"/>
            </a:endParaRPr>
          </a:p>
        </p:txBody>
      </p:sp>
      <p:sp>
        <p:nvSpPr>
          <p:cNvPr id="13" name="TextBox 2"/>
          <p:cNvSpPr txBox="1"/>
          <p:nvPr/>
        </p:nvSpPr>
        <p:spPr>
          <a:xfrm>
            <a:off x="164631" y="9260891"/>
            <a:ext cx="8933648" cy="5842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5319"/>
              </a:lnSpc>
              <a:spcBef>
                <a:spcPct val="0"/>
              </a:spcBef>
            </a:pPr>
            <a:r>
              <a:rPr lang="ru-RU" sz="2000" u="none" dirty="0" smtClean="0">
                <a:solidFill>
                  <a:schemeClr val="accent6">
                    <a:lumMod val="50000"/>
                  </a:schemeClr>
                </a:solidFill>
                <a:latin typeface="Nunito 2 Heavy"/>
                <a:hlinkClick r:id="rId4"/>
              </a:rPr>
              <a:t>Методическая разработка «Анализ литературного произведения».</a:t>
            </a:r>
            <a:endParaRPr lang="en-US" sz="2000" u="none" dirty="0">
              <a:solidFill>
                <a:schemeClr val="accent6">
                  <a:lumMod val="50000"/>
                </a:schemeClr>
              </a:solidFill>
              <a:latin typeface="Nunito 2 Heav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473734" y="290512"/>
            <a:ext cx="10194750" cy="1438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039"/>
              </a:lnSpc>
              <a:spcBef>
                <a:spcPct val="0"/>
              </a:spcBef>
            </a:pPr>
            <a:r>
              <a:rPr lang="en-US" sz="9199">
                <a:solidFill>
                  <a:srgbClr val="D2443C"/>
                </a:solidFill>
                <a:latin typeface="Arimo Bold"/>
              </a:rPr>
              <a:t>"Загадалка"</a:t>
            </a:r>
          </a:p>
        </p:txBody>
      </p:sp>
      <p:sp>
        <p:nvSpPr>
          <p:cNvPr id="3" name="Freeform 3"/>
          <p:cNvSpPr/>
          <p:nvPr/>
        </p:nvSpPr>
        <p:spPr>
          <a:xfrm>
            <a:off x="15283972" y="3040979"/>
            <a:ext cx="3801094" cy="6615829"/>
          </a:xfrm>
          <a:custGeom>
            <a:avLst/>
            <a:gdLst/>
            <a:ahLst/>
            <a:cxnLst/>
            <a:rect l="l" t="t" r="r" b="b"/>
            <a:pathLst>
              <a:path w="3801094" h="6615829">
                <a:moveTo>
                  <a:pt x="0" y="0"/>
                </a:moveTo>
                <a:lnTo>
                  <a:pt x="3801094" y="0"/>
                </a:lnTo>
                <a:lnTo>
                  <a:pt x="3801094" y="6615829"/>
                </a:lnTo>
                <a:lnTo>
                  <a:pt x="0" y="66158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-642962" y="6158914"/>
            <a:ext cx="3440795" cy="5988726"/>
          </a:xfrm>
          <a:custGeom>
            <a:avLst/>
            <a:gdLst/>
            <a:ahLst/>
            <a:cxnLst/>
            <a:rect l="l" t="t" r="r" b="b"/>
            <a:pathLst>
              <a:path w="3440795" h="5988726">
                <a:moveTo>
                  <a:pt x="3440795" y="0"/>
                </a:moveTo>
                <a:lnTo>
                  <a:pt x="0" y="0"/>
                </a:lnTo>
                <a:lnTo>
                  <a:pt x="0" y="5988726"/>
                </a:lnTo>
                <a:lnTo>
                  <a:pt x="3440795" y="5988726"/>
                </a:lnTo>
                <a:lnTo>
                  <a:pt x="344079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797066" y="1888134"/>
            <a:ext cx="18288000" cy="1553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6"/>
              </a:lnSpc>
              <a:spcBef>
                <a:spcPct val="0"/>
              </a:spcBef>
            </a:pPr>
            <a:r>
              <a:rPr lang="en-US" sz="2954">
                <a:solidFill>
                  <a:srgbClr val="D2443C"/>
                </a:solidFill>
                <a:latin typeface="Nunito Bold"/>
              </a:rPr>
              <a:t>Сюжет и правил: Ребята выбирают кадр, кратко описывают его сюжет, часть слов зашифровывают   при помощи личных, указательных или неопределенный местоимения. Полученный зашифрованный текст зачитывается.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209800" y="4352992"/>
            <a:ext cx="13241602" cy="21963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16"/>
              </a:lnSpc>
              <a:spcBef>
                <a:spcPct val="0"/>
              </a:spcBef>
            </a:pPr>
            <a:r>
              <a:rPr lang="en-US" sz="3154" dirty="0">
                <a:solidFill>
                  <a:srgbClr val="D2443C"/>
                </a:solidFill>
                <a:latin typeface="Nunito Bold Bold"/>
              </a:rPr>
              <a:t>ОБЪЕКТ                         ЕГО ДЕЙСТВИЕ                СЛЕДСТВИЕ</a:t>
            </a:r>
          </a:p>
          <a:p>
            <a:pPr algn="ctr">
              <a:lnSpc>
                <a:spcPts val="4416"/>
              </a:lnSpc>
              <a:spcBef>
                <a:spcPct val="0"/>
              </a:spcBef>
            </a:pPr>
            <a:r>
              <a:rPr lang="en-US" sz="3154" dirty="0" err="1">
                <a:solidFill>
                  <a:srgbClr val="D2443C"/>
                </a:solidFill>
                <a:latin typeface="Nunito Bold Bold"/>
              </a:rPr>
              <a:t>Он</a:t>
            </a:r>
            <a:r>
              <a:rPr lang="en-US" sz="3154" dirty="0">
                <a:solidFill>
                  <a:srgbClr val="D2443C"/>
                </a:solidFill>
                <a:latin typeface="Nunito Bold Bold"/>
              </a:rPr>
              <a:t>, </a:t>
            </a:r>
            <a:r>
              <a:rPr lang="en-US" sz="3154" dirty="0" err="1">
                <a:solidFill>
                  <a:srgbClr val="D2443C"/>
                </a:solidFill>
                <a:latin typeface="Nunito Bold Bold"/>
              </a:rPr>
              <a:t>она</a:t>
            </a:r>
            <a:r>
              <a:rPr lang="en-US" sz="3154" dirty="0">
                <a:solidFill>
                  <a:srgbClr val="D2443C"/>
                </a:solidFill>
                <a:latin typeface="Nunito Bold Bold"/>
              </a:rPr>
              <a:t>, </a:t>
            </a:r>
            <a:r>
              <a:rPr lang="en-US" sz="3154" dirty="0" err="1">
                <a:solidFill>
                  <a:srgbClr val="D2443C"/>
                </a:solidFill>
                <a:latin typeface="Nunito Bold Bold"/>
              </a:rPr>
              <a:t>оно</a:t>
            </a:r>
            <a:r>
              <a:rPr lang="en-US" sz="3154" dirty="0">
                <a:solidFill>
                  <a:srgbClr val="D2443C"/>
                </a:solidFill>
                <a:latin typeface="Nunito Bold Bold"/>
              </a:rPr>
              <a:t>                       </a:t>
            </a:r>
            <a:r>
              <a:rPr lang="en-US" sz="3154" dirty="0" err="1">
                <a:solidFill>
                  <a:srgbClr val="D2443C"/>
                </a:solidFill>
                <a:latin typeface="Nunito Bold Bold"/>
              </a:rPr>
              <a:t>Что</a:t>
            </a:r>
            <a:r>
              <a:rPr lang="en-US" sz="3154" dirty="0">
                <a:solidFill>
                  <a:srgbClr val="D2443C"/>
                </a:solidFill>
                <a:latin typeface="Nunito Bold Bold"/>
              </a:rPr>
              <a:t> </a:t>
            </a:r>
            <a:r>
              <a:rPr lang="en-US" sz="3154" dirty="0" err="1">
                <a:solidFill>
                  <a:srgbClr val="D2443C"/>
                </a:solidFill>
                <a:latin typeface="Nunito Bold Bold"/>
              </a:rPr>
              <a:t>делали</a:t>
            </a:r>
            <a:r>
              <a:rPr lang="en-US" sz="3154" dirty="0">
                <a:solidFill>
                  <a:srgbClr val="D2443C"/>
                </a:solidFill>
                <a:latin typeface="Nunito Bold Bold"/>
              </a:rPr>
              <a:t>?                      </a:t>
            </a:r>
            <a:r>
              <a:rPr lang="en-US" sz="3154" dirty="0" err="1">
                <a:solidFill>
                  <a:srgbClr val="D2443C"/>
                </a:solidFill>
                <a:latin typeface="Nunito Bold Bold"/>
              </a:rPr>
              <a:t>Для</a:t>
            </a:r>
            <a:r>
              <a:rPr lang="en-US" sz="3154" dirty="0">
                <a:solidFill>
                  <a:srgbClr val="D2443C"/>
                </a:solidFill>
                <a:latin typeface="Nunito Bold Bold"/>
              </a:rPr>
              <a:t> </a:t>
            </a:r>
            <a:r>
              <a:rPr lang="en-US" sz="3154" dirty="0" err="1">
                <a:solidFill>
                  <a:srgbClr val="D2443C"/>
                </a:solidFill>
                <a:latin typeface="Nunito Bold Bold"/>
              </a:rPr>
              <a:t>объекта</a:t>
            </a:r>
            <a:r>
              <a:rPr lang="en-US" sz="3154" dirty="0">
                <a:solidFill>
                  <a:srgbClr val="D2443C"/>
                </a:solidFill>
                <a:latin typeface="Nunito Bold Bold"/>
              </a:rPr>
              <a:t> 1 </a:t>
            </a:r>
          </a:p>
          <a:p>
            <a:pPr algn="ctr">
              <a:lnSpc>
                <a:spcPts val="4416"/>
              </a:lnSpc>
              <a:spcBef>
                <a:spcPct val="0"/>
              </a:spcBef>
            </a:pPr>
            <a:r>
              <a:rPr lang="en-US" sz="3154" dirty="0">
                <a:solidFill>
                  <a:srgbClr val="D2443C"/>
                </a:solidFill>
                <a:latin typeface="Nunito Bold Bold"/>
              </a:rPr>
              <a:t>(</a:t>
            </a:r>
            <a:r>
              <a:rPr lang="en-US" sz="3154" dirty="0" err="1">
                <a:solidFill>
                  <a:srgbClr val="D2443C"/>
                </a:solidFill>
                <a:latin typeface="Nunito Bold Bold"/>
              </a:rPr>
              <a:t>кто-то</a:t>
            </a:r>
            <a:r>
              <a:rPr lang="en-US" sz="3154" dirty="0">
                <a:solidFill>
                  <a:srgbClr val="D2443C"/>
                </a:solidFill>
                <a:latin typeface="Nunito Bold Bold"/>
              </a:rPr>
              <a:t>, </a:t>
            </a:r>
            <a:r>
              <a:rPr lang="en-US" sz="3154" dirty="0" err="1">
                <a:solidFill>
                  <a:srgbClr val="D2443C"/>
                </a:solidFill>
                <a:latin typeface="Nunito Bold Bold"/>
              </a:rPr>
              <a:t>что-то</a:t>
            </a:r>
            <a:r>
              <a:rPr lang="en-US" sz="3154" dirty="0">
                <a:solidFill>
                  <a:srgbClr val="D2443C"/>
                </a:solidFill>
                <a:latin typeface="Nunito Bold Bold"/>
              </a:rPr>
              <a:t>)                 </a:t>
            </a:r>
            <a:r>
              <a:rPr lang="en-US" sz="3154" dirty="0" err="1">
                <a:solidFill>
                  <a:srgbClr val="D2443C"/>
                </a:solidFill>
                <a:latin typeface="Nunito Bold Bold"/>
              </a:rPr>
              <a:t>Что</a:t>
            </a:r>
            <a:r>
              <a:rPr lang="en-US" sz="3154" dirty="0">
                <a:solidFill>
                  <a:srgbClr val="D2443C"/>
                </a:solidFill>
                <a:latin typeface="Nunito Bold Bold"/>
              </a:rPr>
              <a:t> </a:t>
            </a:r>
            <a:r>
              <a:rPr lang="en-US" sz="3154" dirty="0" err="1">
                <a:solidFill>
                  <a:srgbClr val="D2443C"/>
                </a:solidFill>
                <a:latin typeface="Nunito Bold Bold"/>
              </a:rPr>
              <a:t>будут</a:t>
            </a:r>
            <a:r>
              <a:rPr lang="en-US" sz="3154" dirty="0">
                <a:solidFill>
                  <a:srgbClr val="D2443C"/>
                </a:solidFill>
                <a:latin typeface="Nunito Bold Bold"/>
              </a:rPr>
              <a:t> </a:t>
            </a:r>
            <a:r>
              <a:rPr lang="en-US" sz="3154" dirty="0" err="1">
                <a:solidFill>
                  <a:srgbClr val="D2443C"/>
                </a:solidFill>
                <a:latin typeface="Nunito Bold Bold"/>
              </a:rPr>
              <a:t>делать</a:t>
            </a:r>
            <a:r>
              <a:rPr lang="en-US" sz="3154" dirty="0">
                <a:solidFill>
                  <a:srgbClr val="D2443C"/>
                </a:solidFill>
                <a:latin typeface="Nunito Bold Bold"/>
              </a:rPr>
              <a:t>?           </a:t>
            </a:r>
            <a:r>
              <a:rPr lang="en-US" sz="3154" dirty="0" err="1">
                <a:solidFill>
                  <a:srgbClr val="D2443C"/>
                </a:solidFill>
                <a:latin typeface="Nunito Bold Bold"/>
              </a:rPr>
              <a:t>Для</a:t>
            </a:r>
            <a:r>
              <a:rPr lang="en-US" sz="3154" dirty="0">
                <a:solidFill>
                  <a:srgbClr val="D2443C"/>
                </a:solidFill>
                <a:latin typeface="Nunito Bold Bold"/>
              </a:rPr>
              <a:t> </a:t>
            </a:r>
            <a:r>
              <a:rPr lang="en-US" sz="3154" dirty="0" err="1">
                <a:solidFill>
                  <a:srgbClr val="D2443C"/>
                </a:solidFill>
                <a:latin typeface="Nunito Bold Bold"/>
              </a:rPr>
              <a:t>объекта</a:t>
            </a:r>
            <a:r>
              <a:rPr lang="en-US" sz="3154" dirty="0">
                <a:solidFill>
                  <a:srgbClr val="D2443C"/>
                </a:solidFill>
                <a:latin typeface="Nunito Bold Bold"/>
              </a:rPr>
              <a:t> 2                                     </a:t>
            </a:r>
            <a:r>
              <a:rPr lang="en-US" sz="3154" dirty="0" err="1">
                <a:solidFill>
                  <a:srgbClr val="D2443C"/>
                </a:solidFill>
                <a:latin typeface="Nunito Bold Bold"/>
              </a:rPr>
              <a:t>Некто</a:t>
            </a:r>
            <a:r>
              <a:rPr lang="en-US" sz="3154" dirty="0">
                <a:solidFill>
                  <a:srgbClr val="D2443C"/>
                </a:solidFill>
                <a:latin typeface="Nunito Bold Bold"/>
              </a:rPr>
              <a:t>, </a:t>
            </a:r>
            <a:r>
              <a:rPr lang="en-US" sz="3154" dirty="0" err="1">
                <a:solidFill>
                  <a:srgbClr val="D2443C"/>
                </a:solidFill>
                <a:latin typeface="Nunito Bold Bold"/>
              </a:rPr>
              <a:t>нечто</a:t>
            </a:r>
            <a:r>
              <a:rPr lang="en-US" sz="3154" dirty="0">
                <a:solidFill>
                  <a:srgbClr val="D2443C"/>
                </a:solidFill>
                <a:latin typeface="Nunito Bold Bold"/>
              </a:rPr>
              <a:t>                   </a:t>
            </a:r>
            <a:r>
              <a:rPr lang="en-US" sz="3154" dirty="0" err="1">
                <a:solidFill>
                  <a:srgbClr val="D2443C"/>
                </a:solidFill>
                <a:latin typeface="Nunito Bold Bold"/>
              </a:rPr>
              <a:t>Что</a:t>
            </a:r>
            <a:r>
              <a:rPr lang="en-US" sz="3154" dirty="0">
                <a:solidFill>
                  <a:srgbClr val="D2443C"/>
                </a:solidFill>
                <a:latin typeface="Nunito Bold Bold"/>
              </a:rPr>
              <a:t>  </a:t>
            </a:r>
            <a:r>
              <a:rPr lang="en-US" sz="3154" dirty="0" err="1">
                <a:solidFill>
                  <a:srgbClr val="D2443C"/>
                </a:solidFill>
                <a:latin typeface="Nunito Bold Bold"/>
              </a:rPr>
              <a:t>делают</a:t>
            </a:r>
            <a:r>
              <a:rPr lang="en-US" sz="3154" dirty="0">
                <a:solidFill>
                  <a:srgbClr val="D2443C"/>
                </a:solidFill>
                <a:latin typeface="Nunito Bold Bold"/>
              </a:rPr>
              <a:t>?          </a:t>
            </a:r>
            <a:r>
              <a:rPr lang="en-US" sz="3154" dirty="0" err="1">
                <a:solidFill>
                  <a:srgbClr val="D2443C"/>
                </a:solidFill>
                <a:latin typeface="Nunito Bold Bold"/>
              </a:rPr>
              <a:t>Для</a:t>
            </a:r>
            <a:r>
              <a:rPr lang="en-US" sz="3154" dirty="0">
                <a:solidFill>
                  <a:srgbClr val="D2443C"/>
                </a:solidFill>
                <a:latin typeface="Nunito Bold Bold"/>
              </a:rPr>
              <a:t> </a:t>
            </a:r>
            <a:r>
              <a:rPr lang="en-US" sz="3154" dirty="0" err="1">
                <a:solidFill>
                  <a:srgbClr val="D2443C"/>
                </a:solidFill>
                <a:latin typeface="Nunito Bold Bold"/>
              </a:rPr>
              <a:t>группы</a:t>
            </a:r>
            <a:r>
              <a:rPr lang="en-US" sz="3154" dirty="0">
                <a:solidFill>
                  <a:srgbClr val="D2443C"/>
                </a:solidFill>
                <a:latin typeface="Nunito Bold Bold"/>
              </a:rPr>
              <a:t> </a:t>
            </a:r>
            <a:r>
              <a:rPr lang="en-US" sz="3154" dirty="0" err="1">
                <a:solidFill>
                  <a:srgbClr val="D2443C"/>
                </a:solidFill>
                <a:latin typeface="Nunito Bold Bold"/>
              </a:rPr>
              <a:t>объектов</a:t>
            </a:r>
            <a:r>
              <a:rPr lang="en-US" sz="3154" dirty="0">
                <a:solidFill>
                  <a:srgbClr val="D2443C"/>
                </a:solidFill>
                <a:latin typeface="Nunito Bold Bold"/>
              </a:rPr>
              <a:t>.                            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97833" y="7424025"/>
            <a:ext cx="13241602" cy="22570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16"/>
              </a:lnSpc>
              <a:spcBef>
                <a:spcPct val="0"/>
              </a:spcBef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Nunito Bold Bold"/>
              </a:rPr>
              <a:t>Некто остался без семьи и поэтому придумал взять кого-то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unito Bold Bold"/>
              </a:rPr>
              <a:t>.</a:t>
            </a:r>
            <a:endParaRPr lang="ru-RU" sz="2800" dirty="0" smtClean="0">
              <a:solidFill>
                <a:schemeClr val="accent6">
                  <a:lumMod val="50000"/>
                </a:schemeClr>
              </a:solidFill>
              <a:latin typeface="Nunito Bold Bold"/>
            </a:endParaRPr>
          </a:p>
          <a:p>
            <a:pPr algn="ctr">
              <a:lnSpc>
                <a:spcPts val="4416"/>
              </a:lnSpc>
              <a:spcBef>
                <a:spcPct val="0"/>
              </a:spcBef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Nunito Bold Bold"/>
              </a:rPr>
              <a:t>А кто- то согласился на предложение, но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unito Bold Bold"/>
              </a:rPr>
              <a:t>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Nunito Bold Bold"/>
              </a:rPr>
              <a:t>попросил взять и его друга. Так и стали они жить – поживать, добра много не наживали, но и на житье не плакались.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unito Bold Bold"/>
              </a:rPr>
              <a:t>                              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Nunito Bold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1312737"/>
              </p:ext>
            </p:extLst>
          </p:nvPr>
        </p:nvGraphicFramePr>
        <p:xfrm>
          <a:off x="1028700" y="1930610"/>
          <a:ext cx="16211550" cy="7627586"/>
        </p:xfrm>
        <a:graphic>
          <a:graphicData uri="http://schemas.openxmlformats.org/drawingml/2006/table">
            <a:tbl>
              <a:tblPr/>
              <a:tblGrid>
                <a:gridCol w="5403850"/>
                <a:gridCol w="5403850"/>
                <a:gridCol w="5403850"/>
              </a:tblGrid>
              <a:tr h="1231731">
                <a:tc>
                  <a:txBody>
                    <a:bodyPr/>
                    <a:lstStyle/>
                    <a:p>
                      <a:pPr algn="ctr">
                        <a:lnSpc>
                          <a:spcPts val="6682"/>
                        </a:lnSpc>
                        <a:defRPr/>
                      </a:pPr>
                      <a:r>
                        <a:rPr lang="ru-RU" sz="4773" dirty="0" smtClean="0">
                          <a:solidFill>
                            <a:srgbClr val="D2443C"/>
                          </a:solidFill>
                          <a:latin typeface="Nunito 2 Heavy"/>
                        </a:rPr>
                        <a:t>О</a:t>
                      </a:r>
                      <a:r>
                        <a:rPr lang="en-US" sz="4773" dirty="0" err="1" smtClean="0">
                          <a:solidFill>
                            <a:srgbClr val="D2443C"/>
                          </a:solidFill>
                          <a:latin typeface="Nunito 2 Heavy"/>
                        </a:rPr>
                        <a:t>бъект</a:t>
                      </a:r>
                      <a:endParaRPr lang="en-US" sz="1100" dirty="0"/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D27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27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27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27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275"/>
                        </a:lnSpc>
                        <a:defRPr/>
                      </a:pPr>
                      <a:r>
                        <a:rPr lang="en-US" sz="3768">
                          <a:solidFill>
                            <a:srgbClr val="D2443C"/>
                          </a:solidFill>
                          <a:latin typeface="Nunito 2 Heavy"/>
                        </a:rPr>
                        <a:t>Имя объекта </a:t>
                      </a:r>
                      <a:endParaRPr lang="en-US" sz="1100"/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D27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27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27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27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275"/>
                        </a:lnSpc>
                        <a:defRPr/>
                      </a:pPr>
                      <a:r>
                        <a:rPr lang="en-US" sz="3768">
                          <a:solidFill>
                            <a:srgbClr val="D2443C"/>
                          </a:solidFill>
                          <a:latin typeface="Nunito Bold"/>
                        </a:rPr>
                        <a:t>Значение объекта</a:t>
                      </a:r>
                      <a:endParaRPr lang="en-US" sz="1100"/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D27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27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27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27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7195">
                <a:tc>
                  <a:txBody>
                    <a:bodyPr/>
                    <a:lstStyle/>
                    <a:p>
                      <a:pPr algn="ctr">
                        <a:lnSpc>
                          <a:spcPts val="8075"/>
                        </a:lnSpc>
                        <a:defRPr/>
                      </a:pPr>
                      <a:r>
                        <a:rPr lang="en-US" sz="5768">
                          <a:solidFill>
                            <a:srgbClr val="D2443C"/>
                          </a:solidFill>
                          <a:latin typeface="Nunito Bold Bold"/>
                        </a:rPr>
                        <a:t>текст </a:t>
                      </a:r>
                      <a:endParaRPr lang="en-US" sz="1100"/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D27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27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27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27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275"/>
                        </a:lnSpc>
                        <a:defRPr/>
                      </a:pPr>
                      <a:endParaRPr lang="en-US" sz="1100" dirty="0"/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D27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27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27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27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275"/>
                        </a:lnSpc>
                        <a:defRPr/>
                      </a:pPr>
                      <a:endParaRPr lang="en-US" sz="1100"/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D27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27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27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27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6388">
                <a:tc>
                  <a:txBody>
                    <a:bodyPr/>
                    <a:lstStyle/>
                    <a:p>
                      <a:pPr algn="ctr">
                        <a:lnSpc>
                          <a:spcPts val="8215"/>
                        </a:lnSpc>
                        <a:defRPr/>
                      </a:pPr>
                      <a:endParaRPr lang="en-US" sz="1100" dirty="0"/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D27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27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27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27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275"/>
                        </a:lnSpc>
                        <a:defRPr/>
                      </a:pPr>
                      <a:endParaRPr lang="en-US" sz="1100" dirty="0"/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D27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27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27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27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275"/>
                        </a:lnSpc>
                        <a:defRPr/>
                      </a:pPr>
                      <a:endParaRPr lang="en-US" sz="1100" dirty="0"/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D27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27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27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27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7080">
                <a:tc>
                  <a:txBody>
                    <a:bodyPr/>
                    <a:lstStyle/>
                    <a:p>
                      <a:pPr algn="ctr">
                        <a:lnSpc>
                          <a:spcPts val="5275"/>
                        </a:lnSpc>
                        <a:defRPr/>
                      </a:pPr>
                      <a:endParaRPr lang="en-US" sz="1100"/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D27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27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27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27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275"/>
                        </a:lnSpc>
                        <a:defRPr/>
                      </a:pPr>
                      <a:endParaRPr lang="en-US" sz="1100" dirty="0"/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D27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27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27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27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275"/>
                        </a:lnSpc>
                        <a:defRPr/>
                      </a:pPr>
                      <a:endParaRPr lang="en-US" sz="1100" dirty="0"/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D27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27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27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27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7080">
                <a:tc>
                  <a:txBody>
                    <a:bodyPr/>
                    <a:lstStyle/>
                    <a:p>
                      <a:pPr algn="ctr">
                        <a:lnSpc>
                          <a:spcPts val="5275"/>
                        </a:lnSpc>
                        <a:defRPr/>
                      </a:pPr>
                      <a:endParaRPr lang="en-US" sz="1100"/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D27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27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27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27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275"/>
                        </a:lnSpc>
                        <a:defRPr/>
                      </a:pPr>
                      <a:r>
                        <a:rPr lang="en-US" sz="3768" dirty="0" smtClean="0">
                          <a:solidFill>
                            <a:srgbClr val="D2443C"/>
                          </a:solidFill>
                          <a:latin typeface="Nunito Bold"/>
                        </a:rPr>
                        <a:t> </a:t>
                      </a:r>
                      <a:endParaRPr lang="en-US" sz="1100" dirty="0"/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D27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27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27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27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275"/>
                        </a:lnSpc>
                        <a:defRPr/>
                      </a:pPr>
                      <a:endParaRPr lang="en-US" sz="1100" dirty="0"/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D27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27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27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27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4056">
                <a:tc>
                  <a:txBody>
                    <a:bodyPr/>
                    <a:lstStyle/>
                    <a:p>
                      <a:pPr algn="ctr">
                        <a:lnSpc>
                          <a:spcPts val="5275"/>
                        </a:lnSpc>
                        <a:defRPr/>
                      </a:pPr>
                      <a:endParaRPr lang="en-US" sz="1100"/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D27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27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27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27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275"/>
                        </a:lnSpc>
                        <a:defRPr/>
                      </a:pPr>
                      <a:endParaRPr lang="en-US" sz="1100" dirty="0"/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D27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27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27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27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275"/>
                        </a:lnSpc>
                        <a:defRPr/>
                      </a:pPr>
                      <a:endParaRPr lang="en-US" sz="1100" dirty="0"/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D27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27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27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27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4056">
                <a:tc>
                  <a:txBody>
                    <a:bodyPr/>
                    <a:lstStyle/>
                    <a:p>
                      <a:pPr algn="ctr">
                        <a:lnSpc>
                          <a:spcPts val="5275"/>
                        </a:lnSpc>
                        <a:defRPr/>
                      </a:pPr>
                      <a:endParaRPr lang="en-US" sz="1100" dirty="0"/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D27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27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27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27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275"/>
                        </a:lnSpc>
                        <a:defRPr/>
                      </a:pPr>
                      <a:endParaRPr lang="en-US" sz="1100" dirty="0"/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D27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27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27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27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275"/>
                        </a:lnSpc>
                        <a:defRPr/>
                      </a:pPr>
                      <a:endParaRPr lang="en-US" sz="1100" dirty="0"/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D27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27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27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27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3"/>
          <p:cNvSpPr txBox="1"/>
          <p:nvPr/>
        </p:nvSpPr>
        <p:spPr>
          <a:xfrm>
            <a:off x="1028700" y="505940"/>
            <a:ext cx="15780852" cy="8829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547"/>
              </a:lnSpc>
              <a:spcBef>
                <a:spcPct val="0"/>
              </a:spcBef>
            </a:pPr>
            <a:r>
              <a:rPr lang="en-US" sz="6750" u="none" strike="noStrike">
                <a:solidFill>
                  <a:srgbClr val="D2443C"/>
                </a:solidFill>
                <a:latin typeface="Nunito 2 Heavy"/>
              </a:rPr>
              <a:t>Модель «ЭИЗ»  - паспорт текста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66546" y="6844774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Содержание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01000" y="3390900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Состав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96200" y="5774520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Тип речи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53400" y="4762500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Форма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06687" y="7747211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Жанр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76146" y="8606410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Стиль</a:t>
            </a:r>
            <a:endParaRPr lang="ru-RU" sz="5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1386840" y="0"/>
            <a:ext cx="6583680" cy="10287000"/>
            <a:chOff x="0" y="0"/>
            <a:chExt cx="4064000" cy="6350000"/>
          </a:xfrm>
        </p:grpSpPr>
        <p:sp>
          <p:nvSpPr>
            <p:cNvPr id="3" name="Freeform 3"/>
            <p:cNvSpPr/>
            <p:nvPr/>
          </p:nvSpPr>
          <p:spPr>
            <a:xfrm>
              <a:off x="92837" y="0"/>
              <a:ext cx="3878326" cy="6350000"/>
            </a:xfrm>
            <a:custGeom>
              <a:avLst/>
              <a:gdLst/>
              <a:ahLst/>
              <a:cxnLst/>
              <a:rect l="l" t="t" r="r" b="b"/>
              <a:pathLst>
                <a:path w="3878326" h="6350000">
                  <a:moveTo>
                    <a:pt x="1939163" y="0"/>
                  </a:moveTo>
                  <a:lnTo>
                    <a:pt x="0" y="6350000"/>
                  </a:lnTo>
                  <a:lnTo>
                    <a:pt x="3878326" y="6350000"/>
                  </a:lnTo>
                  <a:close/>
                </a:path>
              </a:pathLst>
            </a:custGeom>
            <a:blipFill>
              <a:blip r:embed="rId2"/>
              <a:stretch>
                <a:fillRect l="-140750" r="-109689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-3304428" y="-694574"/>
            <a:ext cx="6608856" cy="7123949"/>
            <a:chOff x="0" y="0"/>
            <a:chExt cx="1204093" cy="129794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204093" cy="1297940"/>
            </a:xfrm>
            <a:custGeom>
              <a:avLst/>
              <a:gdLst/>
              <a:ahLst/>
              <a:cxnLst/>
              <a:rect l="l" t="t" r="r" b="b"/>
              <a:pathLst>
                <a:path w="1204093" h="1297940">
                  <a:moveTo>
                    <a:pt x="0" y="0"/>
                  </a:moveTo>
                  <a:lnTo>
                    <a:pt x="602047" y="1297940"/>
                  </a:lnTo>
                  <a:lnTo>
                    <a:pt x="1204093" y="0"/>
                  </a:lnTo>
                  <a:close/>
                </a:path>
              </a:pathLst>
            </a:custGeom>
            <a:solidFill>
              <a:srgbClr val="A4101B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6412628" y="2047875"/>
            <a:ext cx="9120345" cy="6181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116"/>
              </a:lnSpc>
            </a:pPr>
            <a:r>
              <a:rPr lang="en-US" sz="6763">
                <a:solidFill>
                  <a:srgbClr val="D2443C"/>
                </a:solidFill>
                <a:latin typeface="Nunito Bold"/>
              </a:rPr>
              <a:t>ПРАКТИЧЕСКОЕ ЗАНЯТИЕ </a:t>
            </a:r>
          </a:p>
          <a:p>
            <a:pPr marL="0" lvl="0" indent="0" algn="ctr">
              <a:lnSpc>
                <a:spcPts val="8116"/>
              </a:lnSpc>
            </a:pPr>
            <a:r>
              <a:rPr lang="en-US" sz="6763">
                <a:solidFill>
                  <a:srgbClr val="D2443C"/>
                </a:solidFill>
                <a:latin typeface="Nunito Bold"/>
              </a:rPr>
              <a:t>ПО ФОРМИРОВАНИЮ </a:t>
            </a:r>
          </a:p>
          <a:p>
            <a:pPr marL="0" lvl="0" indent="0" algn="ctr">
              <a:lnSpc>
                <a:spcPts val="8116"/>
              </a:lnSpc>
            </a:pPr>
            <a:r>
              <a:rPr lang="en-US" sz="6763">
                <a:solidFill>
                  <a:srgbClr val="D2443C"/>
                </a:solidFill>
                <a:latin typeface="Nunito Bold"/>
              </a:rPr>
              <a:t>ФУНКЦИОНАЛЬНОЙ ГРАМОТНОСТИ</a:t>
            </a:r>
          </a:p>
        </p:txBody>
      </p:sp>
    </p:spTree>
    <p:extLst>
      <p:ext uri="{BB962C8B-B14F-4D97-AF65-F5344CB8AC3E}">
        <p14:creationId xmlns:p14="http://schemas.microsoft.com/office/powerpoint/2010/main" val="335809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803398" y="0"/>
            <a:ext cx="8484602" cy="10287000"/>
          </a:xfrm>
          <a:prstGeom prst="rect">
            <a:avLst/>
          </a:prstGeom>
          <a:solidFill>
            <a:srgbClr val="E87B69"/>
          </a:solidFill>
        </p:spPr>
      </p:sp>
      <p:sp>
        <p:nvSpPr>
          <p:cNvPr id="3" name="Freeform 3"/>
          <p:cNvSpPr/>
          <p:nvPr/>
        </p:nvSpPr>
        <p:spPr>
          <a:xfrm>
            <a:off x="11311721" y="1658038"/>
            <a:ext cx="5467955" cy="6970924"/>
          </a:xfrm>
          <a:custGeom>
            <a:avLst/>
            <a:gdLst/>
            <a:ahLst/>
            <a:cxnLst/>
            <a:rect l="l" t="t" r="r" b="b"/>
            <a:pathLst>
              <a:path w="5467955" h="6970924">
                <a:moveTo>
                  <a:pt x="0" y="0"/>
                </a:moveTo>
                <a:lnTo>
                  <a:pt x="5467955" y="0"/>
                </a:lnTo>
                <a:lnTo>
                  <a:pt x="5467955" y="6970924"/>
                </a:lnTo>
                <a:lnTo>
                  <a:pt x="0" y="69709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829" b="-8829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28700" y="2717352"/>
            <a:ext cx="7839688" cy="4852295"/>
            <a:chOff x="0" y="0"/>
            <a:chExt cx="10452918" cy="6469727"/>
          </a:xfrm>
        </p:grpSpPr>
        <p:sp>
          <p:nvSpPr>
            <p:cNvPr id="5" name="TextBox 5"/>
            <p:cNvSpPr txBox="1"/>
            <p:nvPr/>
          </p:nvSpPr>
          <p:spPr>
            <a:xfrm>
              <a:off x="0" y="66675"/>
              <a:ext cx="10452918" cy="25630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7480"/>
                </a:lnSpc>
                <a:spcBef>
                  <a:spcPct val="0"/>
                </a:spcBef>
              </a:pPr>
              <a:r>
                <a:rPr lang="en-US" sz="6800" u="none">
                  <a:solidFill>
                    <a:srgbClr val="000000"/>
                  </a:solidFill>
                  <a:latin typeface="Nunito Bold"/>
                </a:rPr>
                <a:t>СПАСИБО </a:t>
              </a:r>
            </a:p>
            <a:p>
              <a:pPr marL="0" lvl="0" indent="0" algn="l">
                <a:lnSpc>
                  <a:spcPts val="7480"/>
                </a:lnSpc>
                <a:spcBef>
                  <a:spcPct val="0"/>
                </a:spcBef>
              </a:pPr>
              <a:r>
                <a:rPr lang="en-US" sz="6800" u="none">
                  <a:solidFill>
                    <a:srgbClr val="000000"/>
                  </a:solidFill>
                  <a:latin typeface="Nunito Bold"/>
                </a:rPr>
                <a:t>ЗА ВНИМАНИЕ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3437814"/>
              <a:ext cx="10452918" cy="30319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80"/>
                </a:lnSpc>
                <a:spcBef>
                  <a:spcPct val="0"/>
                </a:spcBef>
              </a:pPr>
              <a:r>
                <a:rPr lang="en-US" sz="2300" u="none">
                  <a:solidFill>
                    <a:srgbClr val="000000"/>
                  </a:solidFill>
                  <a:latin typeface="Nunito 2 Heavy"/>
                </a:rPr>
                <a:t>Яскевич Елена Николаевна, </a:t>
              </a:r>
            </a:p>
            <a:p>
              <a:pPr marL="0" lvl="0" indent="0" algn="l">
                <a:lnSpc>
                  <a:spcPts val="3680"/>
                </a:lnSpc>
                <a:spcBef>
                  <a:spcPct val="0"/>
                </a:spcBef>
              </a:pPr>
              <a:r>
                <a:rPr lang="en-US" sz="2300" u="none">
                  <a:solidFill>
                    <a:srgbClr val="000000"/>
                  </a:solidFill>
                  <a:latin typeface="Nunito 2 Heavy"/>
                </a:rPr>
                <a:t>учитель начальных классов</a:t>
              </a:r>
            </a:p>
            <a:p>
              <a:pPr marL="0" lvl="0" indent="0" algn="l">
                <a:lnSpc>
                  <a:spcPts val="3680"/>
                </a:lnSpc>
                <a:spcBef>
                  <a:spcPct val="0"/>
                </a:spcBef>
              </a:pPr>
              <a:r>
                <a:rPr lang="en-US" sz="2300" u="none">
                  <a:solidFill>
                    <a:srgbClr val="000000"/>
                  </a:solidFill>
                  <a:latin typeface="Nunito 2 Heavy"/>
                </a:rPr>
                <a:t> МБОУ СОШ №5 пгт Сибирцево,</a:t>
              </a:r>
            </a:p>
            <a:p>
              <a:pPr marL="0" lvl="0" indent="0" algn="l">
                <a:lnSpc>
                  <a:spcPts val="3680"/>
                </a:lnSpc>
                <a:spcBef>
                  <a:spcPct val="0"/>
                </a:spcBef>
              </a:pPr>
              <a:r>
                <a:rPr lang="en-US" sz="2300" u="none">
                  <a:solidFill>
                    <a:srgbClr val="000000"/>
                  </a:solidFill>
                  <a:latin typeface="Nunito 2 Heavy"/>
                </a:rPr>
                <a:t>высшая квалификационная категория, методист ПК ИРО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19142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92004" y="479443"/>
            <a:ext cx="14422458" cy="1120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  <a:spcBef>
                <a:spcPct val="0"/>
              </a:spcBef>
            </a:pPr>
            <a:r>
              <a:rPr lang="en-US" sz="6500">
                <a:solidFill>
                  <a:srgbClr val="D15081"/>
                </a:solidFill>
                <a:latin typeface="Nunito Bold Bold"/>
              </a:rPr>
              <a:t>Современный учитель - это.....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2367502" y="3194329"/>
            <a:ext cx="5694635" cy="2175768"/>
            <a:chOff x="0" y="0"/>
            <a:chExt cx="5009222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009222" cy="1913890"/>
            </a:xfrm>
            <a:custGeom>
              <a:avLst/>
              <a:gdLst/>
              <a:ahLst/>
              <a:cxnLst/>
              <a:rect l="l" t="t" r="r" b="b"/>
              <a:pathLst>
                <a:path w="5009222" h="1913890">
                  <a:moveTo>
                    <a:pt x="4884762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884762" y="0"/>
                  </a:lnTo>
                  <a:cubicBezTo>
                    <a:pt x="4953342" y="0"/>
                    <a:pt x="5009222" y="55880"/>
                    <a:pt x="5009222" y="124460"/>
                  </a:cubicBezTo>
                  <a:lnTo>
                    <a:pt x="5009222" y="1789430"/>
                  </a:lnTo>
                  <a:cubicBezTo>
                    <a:pt x="5009222" y="1858010"/>
                    <a:pt x="4953342" y="1913890"/>
                    <a:pt x="4884762" y="1913890"/>
                  </a:cubicBezTo>
                  <a:close/>
                </a:path>
              </a:pathLst>
            </a:custGeom>
            <a:solidFill>
              <a:srgbClr val="F2DA66"/>
            </a:solid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736394" y="3664201"/>
            <a:ext cx="1262218" cy="1236025"/>
            <a:chOff x="-72390" y="7620"/>
            <a:chExt cx="6487160" cy="6352540"/>
          </a:xfrm>
        </p:grpSpPr>
        <p:sp>
          <p:nvSpPr>
            <p:cNvPr id="6" name="Freeform 6"/>
            <p:cNvSpPr/>
            <p:nvPr/>
          </p:nvSpPr>
          <p:spPr>
            <a:xfrm>
              <a:off x="-72390" y="7620"/>
              <a:ext cx="6487160" cy="6352540"/>
            </a:xfrm>
            <a:custGeom>
              <a:avLst/>
              <a:gdLst/>
              <a:ahLst/>
              <a:cxnLst/>
              <a:rect l="l" t="t" r="r" b="b"/>
              <a:pathLst>
                <a:path w="6487160" h="6352540">
                  <a:moveTo>
                    <a:pt x="6322060" y="3176270"/>
                  </a:moveTo>
                  <a:cubicBezTo>
                    <a:pt x="6322060" y="2844800"/>
                    <a:pt x="6487160" y="2493010"/>
                    <a:pt x="6385560" y="2194560"/>
                  </a:cubicBezTo>
                  <a:cubicBezTo>
                    <a:pt x="6281420" y="1884680"/>
                    <a:pt x="5928360" y="1694180"/>
                    <a:pt x="5734050" y="1436370"/>
                  </a:cubicBezTo>
                  <a:cubicBezTo>
                    <a:pt x="5537200" y="1176020"/>
                    <a:pt x="5455920" y="796290"/>
                    <a:pt x="5185410" y="607060"/>
                  </a:cubicBezTo>
                  <a:cubicBezTo>
                    <a:pt x="4917440" y="420370"/>
                    <a:pt x="4517390" y="462280"/>
                    <a:pt x="4196080" y="360680"/>
                  </a:cubicBezTo>
                  <a:cubicBezTo>
                    <a:pt x="3884930" y="264160"/>
                    <a:pt x="3589020" y="0"/>
                    <a:pt x="3244850" y="0"/>
                  </a:cubicBezTo>
                  <a:cubicBezTo>
                    <a:pt x="2900680" y="0"/>
                    <a:pt x="2603500" y="262890"/>
                    <a:pt x="2293620" y="360680"/>
                  </a:cubicBezTo>
                  <a:cubicBezTo>
                    <a:pt x="1972310" y="461010"/>
                    <a:pt x="1570990" y="419100"/>
                    <a:pt x="1303020" y="607060"/>
                  </a:cubicBezTo>
                  <a:cubicBezTo>
                    <a:pt x="1032510" y="796290"/>
                    <a:pt x="951230" y="1176020"/>
                    <a:pt x="754380" y="1436370"/>
                  </a:cubicBezTo>
                  <a:cubicBezTo>
                    <a:pt x="558800" y="1694180"/>
                    <a:pt x="207010" y="1884680"/>
                    <a:pt x="101600" y="2194560"/>
                  </a:cubicBezTo>
                  <a:cubicBezTo>
                    <a:pt x="1270" y="2493010"/>
                    <a:pt x="165100" y="2844800"/>
                    <a:pt x="165100" y="3176270"/>
                  </a:cubicBezTo>
                  <a:cubicBezTo>
                    <a:pt x="165100" y="3507740"/>
                    <a:pt x="0" y="3859530"/>
                    <a:pt x="101600" y="4157980"/>
                  </a:cubicBezTo>
                  <a:cubicBezTo>
                    <a:pt x="205740" y="4467860"/>
                    <a:pt x="558800" y="4658360"/>
                    <a:pt x="753110" y="4916170"/>
                  </a:cubicBezTo>
                  <a:cubicBezTo>
                    <a:pt x="949960" y="5176520"/>
                    <a:pt x="1031240" y="5556250"/>
                    <a:pt x="1301750" y="5745480"/>
                  </a:cubicBezTo>
                  <a:cubicBezTo>
                    <a:pt x="1569720" y="5933440"/>
                    <a:pt x="1969770" y="5891530"/>
                    <a:pt x="2292350" y="5991860"/>
                  </a:cubicBezTo>
                  <a:cubicBezTo>
                    <a:pt x="2603500" y="6088380"/>
                    <a:pt x="2899410" y="6352540"/>
                    <a:pt x="3243580" y="6352540"/>
                  </a:cubicBezTo>
                  <a:cubicBezTo>
                    <a:pt x="3587750" y="6352540"/>
                    <a:pt x="3884930" y="6089650"/>
                    <a:pt x="4194810" y="5991860"/>
                  </a:cubicBezTo>
                  <a:cubicBezTo>
                    <a:pt x="4516120" y="5891530"/>
                    <a:pt x="4917440" y="5933440"/>
                    <a:pt x="5185410" y="5745480"/>
                  </a:cubicBezTo>
                  <a:cubicBezTo>
                    <a:pt x="5455920" y="5556250"/>
                    <a:pt x="5537200" y="5176520"/>
                    <a:pt x="5734050" y="4916170"/>
                  </a:cubicBezTo>
                  <a:cubicBezTo>
                    <a:pt x="5929630" y="4658360"/>
                    <a:pt x="6281420" y="4467860"/>
                    <a:pt x="6385560" y="4157980"/>
                  </a:cubicBezTo>
                  <a:cubicBezTo>
                    <a:pt x="6487160" y="3858260"/>
                    <a:pt x="6322060" y="3506470"/>
                    <a:pt x="6322060" y="3176270"/>
                  </a:cubicBezTo>
                  <a:close/>
                </a:path>
              </a:pathLst>
            </a:custGeom>
            <a:solidFill>
              <a:srgbClr val="D15081"/>
            </a:solidFill>
          </p:spPr>
        </p:sp>
      </p:grpSp>
      <p:sp>
        <p:nvSpPr>
          <p:cNvPr id="7" name="Freeform 7"/>
          <p:cNvSpPr/>
          <p:nvPr/>
        </p:nvSpPr>
        <p:spPr>
          <a:xfrm>
            <a:off x="15703217" y="-548931"/>
            <a:ext cx="3830964" cy="3155322"/>
          </a:xfrm>
          <a:custGeom>
            <a:avLst/>
            <a:gdLst/>
            <a:ahLst/>
            <a:cxnLst/>
            <a:rect l="l" t="t" r="r" b="b"/>
            <a:pathLst>
              <a:path w="3830964" h="3155322">
                <a:moveTo>
                  <a:pt x="0" y="0"/>
                </a:moveTo>
                <a:lnTo>
                  <a:pt x="3830965" y="0"/>
                </a:lnTo>
                <a:lnTo>
                  <a:pt x="3830965" y="3155321"/>
                </a:lnTo>
                <a:lnTo>
                  <a:pt x="0" y="31553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 flipV="1">
            <a:off x="-832353" y="7680610"/>
            <a:ext cx="3830964" cy="3155322"/>
          </a:xfrm>
          <a:custGeom>
            <a:avLst/>
            <a:gdLst/>
            <a:ahLst/>
            <a:cxnLst/>
            <a:rect l="l" t="t" r="r" b="b"/>
            <a:pathLst>
              <a:path w="3830964" h="3155322">
                <a:moveTo>
                  <a:pt x="3830964" y="3155321"/>
                </a:moveTo>
                <a:lnTo>
                  <a:pt x="0" y="3155321"/>
                </a:lnTo>
                <a:lnTo>
                  <a:pt x="0" y="0"/>
                </a:lnTo>
                <a:lnTo>
                  <a:pt x="3830964" y="0"/>
                </a:lnTo>
                <a:lnTo>
                  <a:pt x="3830964" y="3155321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6388440" y="1222591"/>
            <a:ext cx="3799120" cy="3390715"/>
          </a:xfrm>
          <a:custGeom>
            <a:avLst/>
            <a:gdLst/>
            <a:ahLst/>
            <a:cxnLst/>
            <a:rect l="l" t="t" r="r" b="b"/>
            <a:pathLst>
              <a:path w="3799120" h="3390715">
                <a:moveTo>
                  <a:pt x="0" y="0"/>
                </a:moveTo>
                <a:lnTo>
                  <a:pt x="3799120" y="0"/>
                </a:lnTo>
                <a:lnTo>
                  <a:pt x="3799120" y="3390715"/>
                </a:lnTo>
                <a:lnTo>
                  <a:pt x="0" y="33907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-2062848" y="5867556"/>
            <a:ext cx="3799120" cy="3390715"/>
          </a:xfrm>
          <a:custGeom>
            <a:avLst/>
            <a:gdLst/>
            <a:ahLst/>
            <a:cxnLst/>
            <a:rect l="l" t="t" r="r" b="b"/>
            <a:pathLst>
              <a:path w="3799120" h="3390715">
                <a:moveTo>
                  <a:pt x="0" y="0"/>
                </a:moveTo>
                <a:lnTo>
                  <a:pt x="3799120" y="0"/>
                </a:lnTo>
                <a:lnTo>
                  <a:pt x="3799120" y="3390715"/>
                </a:lnTo>
                <a:lnTo>
                  <a:pt x="0" y="33907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9234342" y="3143684"/>
            <a:ext cx="5505844" cy="2175768"/>
            <a:chOff x="0" y="0"/>
            <a:chExt cx="4843154" cy="191389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843154" cy="1913890"/>
            </a:xfrm>
            <a:custGeom>
              <a:avLst/>
              <a:gdLst/>
              <a:ahLst/>
              <a:cxnLst/>
              <a:rect l="l" t="t" r="r" b="b"/>
              <a:pathLst>
                <a:path w="4843154" h="1913890">
                  <a:moveTo>
                    <a:pt x="4718694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718695" y="0"/>
                  </a:lnTo>
                  <a:cubicBezTo>
                    <a:pt x="4787274" y="0"/>
                    <a:pt x="4843154" y="55880"/>
                    <a:pt x="4843154" y="124460"/>
                  </a:cubicBezTo>
                  <a:lnTo>
                    <a:pt x="4843154" y="1789430"/>
                  </a:lnTo>
                  <a:cubicBezTo>
                    <a:pt x="4843154" y="1858010"/>
                    <a:pt x="4787274" y="1913890"/>
                    <a:pt x="4718695" y="1913890"/>
                  </a:cubicBezTo>
                  <a:close/>
                </a:path>
              </a:pathLst>
            </a:custGeom>
            <a:solidFill>
              <a:srgbClr val="F2DA66"/>
            </a:solidFill>
          </p:spPr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8603233" y="3510763"/>
            <a:ext cx="1262218" cy="1236025"/>
            <a:chOff x="-72390" y="7620"/>
            <a:chExt cx="6487160" cy="6352540"/>
          </a:xfrm>
        </p:grpSpPr>
        <p:sp>
          <p:nvSpPr>
            <p:cNvPr id="14" name="Freeform 14"/>
            <p:cNvSpPr/>
            <p:nvPr/>
          </p:nvSpPr>
          <p:spPr>
            <a:xfrm>
              <a:off x="-72390" y="7620"/>
              <a:ext cx="6487160" cy="6352540"/>
            </a:xfrm>
            <a:custGeom>
              <a:avLst/>
              <a:gdLst/>
              <a:ahLst/>
              <a:cxnLst/>
              <a:rect l="l" t="t" r="r" b="b"/>
              <a:pathLst>
                <a:path w="6487160" h="6352540">
                  <a:moveTo>
                    <a:pt x="6322060" y="3176270"/>
                  </a:moveTo>
                  <a:cubicBezTo>
                    <a:pt x="6322060" y="2844800"/>
                    <a:pt x="6487160" y="2493010"/>
                    <a:pt x="6385560" y="2194560"/>
                  </a:cubicBezTo>
                  <a:cubicBezTo>
                    <a:pt x="6281420" y="1884680"/>
                    <a:pt x="5928360" y="1694180"/>
                    <a:pt x="5734050" y="1436370"/>
                  </a:cubicBezTo>
                  <a:cubicBezTo>
                    <a:pt x="5537200" y="1176020"/>
                    <a:pt x="5455920" y="796290"/>
                    <a:pt x="5185410" y="607060"/>
                  </a:cubicBezTo>
                  <a:cubicBezTo>
                    <a:pt x="4917440" y="420370"/>
                    <a:pt x="4517390" y="462280"/>
                    <a:pt x="4196080" y="360680"/>
                  </a:cubicBezTo>
                  <a:cubicBezTo>
                    <a:pt x="3884930" y="264160"/>
                    <a:pt x="3589020" y="0"/>
                    <a:pt x="3244850" y="0"/>
                  </a:cubicBezTo>
                  <a:cubicBezTo>
                    <a:pt x="2900680" y="0"/>
                    <a:pt x="2603500" y="262890"/>
                    <a:pt x="2293620" y="360680"/>
                  </a:cubicBezTo>
                  <a:cubicBezTo>
                    <a:pt x="1972310" y="461010"/>
                    <a:pt x="1570990" y="419100"/>
                    <a:pt x="1303020" y="607060"/>
                  </a:cubicBezTo>
                  <a:cubicBezTo>
                    <a:pt x="1032510" y="796290"/>
                    <a:pt x="951230" y="1176020"/>
                    <a:pt x="754380" y="1436370"/>
                  </a:cubicBezTo>
                  <a:cubicBezTo>
                    <a:pt x="558800" y="1694180"/>
                    <a:pt x="207010" y="1884680"/>
                    <a:pt x="101600" y="2194560"/>
                  </a:cubicBezTo>
                  <a:cubicBezTo>
                    <a:pt x="1270" y="2493010"/>
                    <a:pt x="165100" y="2844800"/>
                    <a:pt x="165100" y="3176270"/>
                  </a:cubicBezTo>
                  <a:cubicBezTo>
                    <a:pt x="165100" y="3507740"/>
                    <a:pt x="0" y="3859530"/>
                    <a:pt x="101600" y="4157980"/>
                  </a:cubicBezTo>
                  <a:cubicBezTo>
                    <a:pt x="205740" y="4467860"/>
                    <a:pt x="558800" y="4658360"/>
                    <a:pt x="753110" y="4916170"/>
                  </a:cubicBezTo>
                  <a:cubicBezTo>
                    <a:pt x="949960" y="5176520"/>
                    <a:pt x="1031240" y="5556250"/>
                    <a:pt x="1301750" y="5745480"/>
                  </a:cubicBezTo>
                  <a:cubicBezTo>
                    <a:pt x="1569720" y="5933440"/>
                    <a:pt x="1969770" y="5891530"/>
                    <a:pt x="2292350" y="5991860"/>
                  </a:cubicBezTo>
                  <a:cubicBezTo>
                    <a:pt x="2603500" y="6088380"/>
                    <a:pt x="2899410" y="6352540"/>
                    <a:pt x="3243580" y="6352540"/>
                  </a:cubicBezTo>
                  <a:cubicBezTo>
                    <a:pt x="3587750" y="6352540"/>
                    <a:pt x="3884930" y="6089650"/>
                    <a:pt x="4194810" y="5991860"/>
                  </a:cubicBezTo>
                  <a:cubicBezTo>
                    <a:pt x="4516120" y="5891530"/>
                    <a:pt x="4917440" y="5933440"/>
                    <a:pt x="5185410" y="5745480"/>
                  </a:cubicBezTo>
                  <a:cubicBezTo>
                    <a:pt x="5455920" y="5556250"/>
                    <a:pt x="5537200" y="5176520"/>
                    <a:pt x="5734050" y="4916170"/>
                  </a:cubicBezTo>
                  <a:cubicBezTo>
                    <a:pt x="5929630" y="4658360"/>
                    <a:pt x="6281420" y="4467860"/>
                    <a:pt x="6385560" y="4157980"/>
                  </a:cubicBezTo>
                  <a:cubicBezTo>
                    <a:pt x="6487160" y="3858260"/>
                    <a:pt x="6322060" y="3506470"/>
                    <a:pt x="6322060" y="3176270"/>
                  </a:cubicBezTo>
                  <a:close/>
                </a:path>
              </a:pathLst>
            </a:custGeom>
            <a:solidFill>
              <a:srgbClr val="D15081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2790191" y="6592726"/>
            <a:ext cx="5246751" cy="2175768"/>
            <a:chOff x="0" y="0"/>
            <a:chExt cx="4615245" cy="191389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615245" cy="1913890"/>
            </a:xfrm>
            <a:custGeom>
              <a:avLst/>
              <a:gdLst/>
              <a:ahLst/>
              <a:cxnLst/>
              <a:rect l="l" t="t" r="r" b="b"/>
              <a:pathLst>
                <a:path w="4615245" h="1913890">
                  <a:moveTo>
                    <a:pt x="4490785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490786" y="0"/>
                  </a:lnTo>
                  <a:cubicBezTo>
                    <a:pt x="4559365" y="0"/>
                    <a:pt x="4615245" y="55880"/>
                    <a:pt x="4615245" y="124460"/>
                  </a:cubicBezTo>
                  <a:lnTo>
                    <a:pt x="4615245" y="1789430"/>
                  </a:lnTo>
                  <a:cubicBezTo>
                    <a:pt x="4615245" y="1858010"/>
                    <a:pt x="4559365" y="1913890"/>
                    <a:pt x="4490786" y="1913890"/>
                  </a:cubicBezTo>
                  <a:close/>
                </a:path>
              </a:pathLst>
            </a:custGeom>
            <a:solidFill>
              <a:srgbClr val="F2DA66"/>
            </a:solidFill>
          </p:spPr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2159082" y="6862919"/>
            <a:ext cx="1262218" cy="1236025"/>
            <a:chOff x="-72390" y="7620"/>
            <a:chExt cx="6487160" cy="6352540"/>
          </a:xfrm>
        </p:grpSpPr>
        <p:sp>
          <p:nvSpPr>
            <p:cNvPr id="18" name="Freeform 18"/>
            <p:cNvSpPr/>
            <p:nvPr/>
          </p:nvSpPr>
          <p:spPr>
            <a:xfrm>
              <a:off x="-72390" y="7620"/>
              <a:ext cx="6487160" cy="6352540"/>
            </a:xfrm>
            <a:custGeom>
              <a:avLst/>
              <a:gdLst/>
              <a:ahLst/>
              <a:cxnLst/>
              <a:rect l="l" t="t" r="r" b="b"/>
              <a:pathLst>
                <a:path w="6487160" h="6352540">
                  <a:moveTo>
                    <a:pt x="6322060" y="3176270"/>
                  </a:moveTo>
                  <a:cubicBezTo>
                    <a:pt x="6322060" y="2844800"/>
                    <a:pt x="6487160" y="2493010"/>
                    <a:pt x="6385560" y="2194560"/>
                  </a:cubicBezTo>
                  <a:cubicBezTo>
                    <a:pt x="6281420" y="1884680"/>
                    <a:pt x="5928360" y="1694180"/>
                    <a:pt x="5734050" y="1436370"/>
                  </a:cubicBezTo>
                  <a:cubicBezTo>
                    <a:pt x="5537200" y="1176020"/>
                    <a:pt x="5455920" y="796290"/>
                    <a:pt x="5185410" y="607060"/>
                  </a:cubicBezTo>
                  <a:cubicBezTo>
                    <a:pt x="4917440" y="420370"/>
                    <a:pt x="4517390" y="462280"/>
                    <a:pt x="4196080" y="360680"/>
                  </a:cubicBezTo>
                  <a:cubicBezTo>
                    <a:pt x="3884930" y="264160"/>
                    <a:pt x="3589020" y="0"/>
                    <a:pt x="3244850" y="0"/>
                  </a:cubicBezTo>
                  <a:cubicBezTo>
                    <a:pt x="2900680" y="0"/>
                    <a:pt x="2603500" y="262890"/>
                    <a:pt x="2293620" y="360680"/>
                  </a:cubicBezTo>
                  <a:cubicBezTo>
                    <a:pt x="1972310" y="461010"/>
                    <a:pt x="1570990" y="419100"/>
                    <a:pt x="1303020" y="607060"/>
                  </a:cubicBezTo>
                  <a:cubicBezTo>
                    <a:pt x="1032510" y="796290"/>
                    <a:pt x="951230" y="1176020"/>
                    <a:pt x="754380" y="1436370"/>
                  </a:cubicBezTo>
                  <a:cubicBezTo>
                    <a:pt x="558800" y="1694180"/>
                    <a:pt x="207010" y="1884680"/>
                    <a:pt x="101600" y="2194560"/>
                  </a:cubicBezTo>
                  <a:cubicBezTo>
                    <a:pt x="1270" y="2493010"/>
                    <a:pt x="165100" y="2844800"/>
                    <a:pt x="165100" y="3176270"/>
                  </a:cubicBezTo>
                  <a:cubicBezTo>
                    <a:pt x="165100" y="3507740"/>
                    <a:pt x="0" y="3859530"/>
                    <a:pt x="101600" y="4157980"/>
                  </a:cubicBezTo>
                  <a:cubicBezTo>
                    <a:pt x="205740" y="4467860"/>
                    <a:pt x="558800" y="4658360"/>
                    <a:pt x="753110" y="4916170"/>
                  </a:cubicBezTo>
                  <a:cubicBezTo>
                    <a:pt x="949960" y="5176520"/>
                    <a:pt x="1031240" y="5556250"/>
                    <a:pt x="1301750" y="5745480"/>
                  </a:cubicBezTo>
                  <a:cubicBezTo>
                    <a:pt x="1569720" y="5933440"/>
                    <a:pt x="1969770" y="5891530"/>
                    <a:pt x="2292350" y="5991860"/>
                  </a:cubicBezTo>
                  <a:cubicBezTo>
                    <a:pt x="2603500" y="6088380"/>
                    <a:pt x="2899410" y="6352540"/>
                    <a:pt x="3243580" y="6352540"/>
                  </a:cubicBezTo>
                  <a:cubicBezTo>
                    <a:pt x="3587750" y="6352540"/>
                    <a:pt x="3884930" y="6089650"/>
                    <a:pt x="4194810" y="5991860"/>
                  </a:cubicBezTo>
                  <a:cubicBezTo>
                    <a:pt x="4516120" y="5891530"/>
                    <a:pt x="4917440" y="5933440"/>
                    <a:pt x="5185410" y="5745480"/>
                  </a:cubicBezTo>
                  <a:cubicBezTo>
                    <a:pt x="5455920" y="5556250"/>
                    <a:pt x="5537200" y="5176520"/>
                    <a:pt x="5734050" y="4916170"/>
                  </a:cubicBezTo>
                  <a:cubicBezTo>
                    <a:pt x="5929630" y="4658360"/>
                    <a:pt x="6281420" y="4467860"/>
                    <a:pt x="6385560" y="4157980"/>
                  </a:cubicBezTo>
                  <a:cubicBezTo>
                    <a:pt x="6487160" y="3858260"/>
                    <a:pt x="6322060" y="3506470"/>
                    <a:pt x="6322060" y="3176270"/>
                  </a:cubicBezTo>
                  <a:close/>
                </a:path>
              </a:pathLst>
            </a:custGeom>
            <a:solidFill>
              <a:srgbClr val="D15081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9255009" y="6592726"/>
            <a:ext cx="5505844" cy="2175768"/>
            <a:chOff x="0" y="0"/>
            <a:chExt cx="4843154" cy="191389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4843154" cy="1913890"/>
            </a:xfrm>
            <a:custGeom>
              <a:avLst/>
              <a:gdLst/>
              <a:ahLst/>
              <a:cxnLst/>
              <a:rect l="l" t="t" r="r" b="b"/>
              <a:pathLst>
                <a:path w="4843154" h="1913890">
                  <a:moveTo>
                    <a:pt x="4718694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718695" y="0"/>
                  </a:lnTo>
                  <a:cubicBezTo>
                    <a:pt x="4787274" y="0"/>
                    <a:pt x="4843154" y="55880"/>
                    <a:pt x="4843154" y="124460"/>
                  </a:cubicBezTo>
                  <a:lnTo>
                    <a:pt x="4843154" y="1789430"/>
                  </a:lnTo>
                  <a:cubicBezTo>
                    <a:pt x="4843154" y="1858010"/>
                    <a:pt x="4787274" y="1913890"/>
                    <a:pt x="4718695" y="1913890"/>
                  </a:cubicBezTo>
                  <a:close/>
                </a:path>
              </a:pathLst>
            </a:custGeom>
            <a:solidFill>
              <a:srgbClr val="F2DA66"/>
            </a:solidFill>
          </p:spPr>
        </p:sp>
      </p:grpSp>
      <p:grpSp>
        <p:nvGrpSpPr>
          <p:cNvPr id="21" name="Group 21"/>
          <p:cNvGrpSpPr>
            <a:grpSpLocks noChangeAspect="1"/>
          </p:cNvGrpSpPr>
          <p:nvPr/>
        </p:nvGrpSpPr>
        <p:grpSpPr>
          <a:xfrm>
            <a:off x="8781215" y="7015956"/>
            <a:ext cx="1262218" cy="1236025"/>
            <a:chOff x="-72390" y="7620"/>
            <a:chExt cx="6487160" cy="6352540"/>
          </a:xfrm>
        </p:grpSpPr>
        <p:sp>
          <p:nvSpPr>
            <p:cNvPr id="22" name="Freeform 22"/>
            <p:cNvSpPr/>
            <p:nvPr/>
          </p:nvSpPr>
          <p:spPr>
            <a:xfrm>
              <a:off x="-72390" y="7620"/>
              <a:ext cx="6487160" cy="6352540"/>
            </a:xfrm>
            <a:custGeom>
              <a:avLst/>
              <a:gdLst/>
              <a:ahLst/>
              <a:cxnLst/>
              <a:rect l="l" t="t" r="r" b="b"/>
              <a:pathLst>
                <a:path w="6487160" h="6352540">
                  <a:moveTo>
                    <a:pt x="6322060" y="3176270"/>
                  </a:moveTo>
                  <a:cubicBezTo>
                    <a:pt x="6322060" y="2844800"/>
                    <a:pt x="6487160" y="2493010"/>
                    <a:pt x="6385560" y="2194560"/>
                  </a:cubicBezTo>
                  <a:cubicBezTo>
                    <a:pt x="6281420" y="1884680"/>
                    <a:pt x="5928360" y="1694180"/>
                    <a:pt x="5734050" y="1436370"/>
                  </a:cubicBezTo>
                  <a:cubicBezTo>
                    <a:pt x="5537200" y="1176020"/>
                    <a:pt x="5455920" y="796290"/>
                    <a:pt x="5185410" y="607060"/>
                  </a:cubicBezTo>
                  <a:cubicBezTo>
                    <a:pt x="4917440" y="420370"/>
                    <a:pt x="4517390" y="462280"/>
                    <a:pt x="4196080" y="360680"/>
                  </a:cubicBezTo>
                  <a:cubicBezTo>
                    <a:pt x="3884930" y="264160"/>
                    <a:pt x="3589020" y="0"/>
                    <a:pt x="3244850" y="0"/>
                  </a:cubicBezTo>
                  <a:cubicBezTo>
                    <a:pt x="2900680" y="0"/>
                    <a:pt x="2603500" y="262890"/>
                    <a:pt x="2293620" y="360680"/>
                  </a:cubicBezTo>
                  <a:cubicBezTo>
                    <a:pt x="1972310" y="461010"/>
                    <a:pt x="1570990" y="419100"/>
                    <a:pt x="1303020" y="607060"/>
                  </a:cubicBezTo>
                  <a:cubicBezTo>
                    <a:pt x="1032510" y="796290"/>
                    <a:pt x="951230" y="1176020"/>
                    <a:pt x="754380" y="1436370"/>
                  </a:cubicBezTo>
                  <a:cubicBezTo>
                    <a:pt x="558800" y="1694180"/>
                    <a:pt x="207010" y="1884680"/>
                    <a:pt x="101600" y="2194560"/>
                  </a:cubicBezTo>
                  <a:cubicBezTo>
                    <a:pt x="1270" y="2493010"/>
                    <a:pt x="165100" y="2844800"/>
                    <a:pt x="165100" y="3176270"/>
                  </a:cubicBezTo>
                  <a:cubicBezTo>
                    <a:pt x="165100" y="3507740"/>
                    <a:pt x="0" y="3859530"/>
                    <a:pt x="101600" y="4157980"/>
                  </a:cubicBezTo>
                  <a:cubicBezTo>
                    <a:pt x="205740" y="4467860"/>
                    <a:pt x="558800" y="4658360"/>
                    <a:pt x="753110" y="4916170"/>
                  </a:cubicBezTo>
                  <a:cubicBezTo>
                    <a:pt x="949960" y="5176520"/>
                    <a:pt x="1031240" y="5556250"/>
                    <a:pt x="1301750" y="5745480"/>
                  </a:cubicBezTo>
                  <a:cubicBezTo>
                    <a:pt x="1569720" y="5933440"/>
                    <a:pt x="1969770" y="5891530"/>
                    <a:pt x="2292350" y="5991860"/>
                  </a:cubicBezTo>
                  <a:cubicBezTo>
                    <a:pt x="2603500" y="6088380"/>
                    <a:pt x="2899410" y="6352540"/>
                    <a:pt x="3243580" y="6352540"/>
                  </a:cubicBezTo>
                  <a:cubicBezTo>
                    <a:pt x="3587750" y="6352540"/>
                    <a:pt x="3884930" y="6089650"/>
                    <a:pt x="4194810" y="5991860"/>
                  </a:cubicBezTo>
                  <a:cubicBezTo>
                    <a:pt x="4516120" y="5891530"/>
                    <a:pt x="4917440" y="5933440"/>
                    <a:pt x="5185410" y="5745480"/>
                  </a:cubicBezTo>
                  <a:cubicBezTo>
                    <a:pt x="5455920" y="5556250"/>
                    <a:pt x="5537200" y="5176520"/>
                    <a:pt x="5734050" y="4916170"/>
                  </a:cubicBezTo>
                  <a:cubicBezTo>
                    <a:pt x="5929630" y="4658360"/>
                    <a:pt x="6281420" y="4467860"/>
                    <a:pt x="6385560" y="4157980"/>
                  </a:cubicBezTo>
                  <a:cubicBezTo>
                    <a:pt x="6487160" y="3858260"/>
                    <a:pt x="6322060" y="3506470"/>
                    <a:pt x="6322060" y="3176270"/>
                  </a:cubicBezTo>
                  <a:close/>
                </a:path>
              </a:pathLst>
            </a:custGeom>
            <a:solidFill>
              <a:srgbClr val="D15081"/>
            </a:solidFill>
          </p:spPr>
        </p:sp>
      </p:grpSp>
      <p:sp>
        <p:nvSpPr>
          <p:cNvPr id="23" name="Freeform 23"/>
          <p:cNvSpPr/>
          <p:nvPr/>
        </p:nvSpPr>
        <p:spPr>
          <a:xfrm flipH="1">
            <a:off x="15826037" y="4746788"/>
            <a:ext cx="2073409" cy="4996167"/>
          </a:xfrm>
          <a:custGeom>
            <a:avLst/>
            <a:gdLst/>
            <a:ahLst/>
            <a:cxnLst/>
            <a:rect l="l" t="t" r="r" b="b"/>
            <a:pathLst>
              <a:path w="2073409" h="4996167">
                <a:moveTo>
                  <a:pt x="2073409" y="0"/>
                </a:moveTo>
                <a:lnTo>
                  <a:pt x="0" y="0"/>
                </a:lnTo>
                <a:lnTo>
                  <a:pt x="0" y="4996167"/>
                </a:lnTo>
                <a:lnTo>
                  <a:pt x="2073409" y="4996167"/>
                </a:lnTo>
                <a:lnTo>
                  <a:pt x="2073409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4" name="TextBox 24"/>
          <p:cNvSpPr txBox="1"/>
          <p:nvPr/>
        </p:nvSpPr>
        <p:spPr>
          <a:xfrm>
            <a:off x="3421300" y="3824117"/>
            <a:ext cx="4615642" cy="530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40"/>
              </a:lnSpc>
              <a:spcBef>
                <a:spcPct val="0"/>
              </a:spcBef>
            </a:pPr>
            <a:r>
              <a:rPr lang="en-US" sz="3100">
                <a:solidFill>
                  <a:srgbClr val="D15081"/>
                </a:solidFill>
                <a:latin typeface="Nunito Bold Bold"/>
              </a:rPr>
              <a:t>Что это за личность?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0043433" y="3830008"/>
            <a:ext cx="5275791" cy="530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40"/>
              </a:lnSpc>
              <a:spcBef>
                <a:spcPct val="0"/>
              </a:spcBef>
            </a:pPr>
            <a:r>
              <a:rPr lang="en-US" sz="3100">
                <a:solidFill>
                  <a:srgbClr val="D15081"/>
                </a:solidFill>
                <a:latin typeface="Nunito Bold Bold"/>
              </a:rPr>
              <a:t>Какими ЗУН обладает?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3582092" y="6838917"/>
            <a:ext cx="4615642" cy="1616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40"/>
              </a:lnSpc>
              <a:spcBef>
                <a:spcPct val="0"/>
              </a:spcBef>
            </a:pPr>
            <a:r>
              <a:rPr lang="en-US" sz="3100">
                <a:solidFill>
                  <a:srgbClr val="D15081"/>
                </a:solidFill>
                <a:latin typeface="Nunito Bold Bold"/>
              </a:rPr>
              <a:t>Что в повседневной работе должен уметь делать?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0124545" y="7178196"/>
            <a:ext cx="4615642" cy="1073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40"/>
              </a:lnSpc>
              <a:spcBef>
                <a:spcPct val="0"/>
              </a:spcBef>
            </a:pPr>
            <a:r>
              <a:rPr lang="en-US" sz="3100">
                <a:solidFill>
                  <a:srgbClr val="D15081"/>
                </a:solidFill>
                <a:latin typeface="Nunito Bold Bold"/>
              </a:rPr>
              <a:t>  На что опирается в работе?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703217" y="-548931"/>
            <a:ext cx="3830964" cy="3155322"/>
          </a:xfrm>
          <a:custGeom>
            <a:avLst/>
            <a:gdLst/>
            <a:ahLst/>
            <a:cxnLst/>
            <a:rect l="l" t="t" r="r" b="b"/>
            <a:pathLst>
              <a:path w="3830964" h="3155322">
                <a:moveTo>
                  <a:pt x="0" y="0"/>
                </a:moveTo>
                <a:lnTo>
                  <a:pt x="3830965" y="0"/>
                </a:lnTo>
                <a:lnTo>
                  <a:pt x="3830965" y="3155321"/>
                </a:lnTo>
                <a:lnTo>
                  <a:pt x="0" y="31553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 flipV="1">
            <a:off x="-832353" y="7680610"/>
            <a:ext cx="3830964" cy="3155322"/>
          </a:xfrm>
          <a:custGeom>
            <a:avLst/>
            <a:gdLst/>
            <a:ahLst/>
            <a:cxnLst/>
            <a:rect l="l" t="t" r="r" b="b"/>
            <a:pathLst>
              <a:path w="3830964" h="3155322">
                <a:moveTo>
                  <a:pt x="3830964" y="3155321"/>
                </a:moveTo>
                <a:lnTo>
                  <a:pt x="0" y="3155321"/>
                </a:lnTo>
                <a:lnTo>
                  <a:pt x="0" y="0"/>
                </a:lnTo>
                <a:lnTo>
                  <a:pt x="3830964" y="0"/>
                </a:lnTo>
                <a:lnTo>
                  <a:pt x="3830964" y="3155321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388440" y="1222591"/>
            <a:ext cx="3799120" cy="3390715"/>
          </a:xfrm>
          <a:custGeom>
            <a:avLst/>
            <a:gdLst/>
            <a:ahLst/>
            <a:cxnLst/>
            <a:rect l="l" t="t" r="r" b="b"/>
            <a:pathLst>
              <a:path w="3799120" h="3390715">
                <a:moveTo>
                  <a:pt x="0" y="0"/>
                </a:moveTo>
                <a:lnTo>
                  <a:pt x="3799120" y="0"/>
                </a:lnTo>
                <a:lnTo>
                  <a:pt x="3799120" y="3390715"/>
                </a:lnTo>
                <a:lnTo>
                  <a:pt x="0" y="33907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2062848" y="5867556"/>
            <a:ext cx="3799120" cy="3390715"/>
          </a:xfrm>
          <a:custGeom>
            <a:avLst/>
            <a:gdLst/>
            <a:ahLst/>
            <a:cxnLst/>
            <a:rect l="l" t="t" r="r" b="b"/>
            <a:pathLst>
              <a:path w="3799120" h="3390715">
                <a:moveTo>
                  <a:pt x="0" y="0"/>
                </a:moveTo>
                <a:lnTo>
                  <a:pt x="3799120" y="0"/>
                </a:lnTo>
                <a:lnTo>
                  <a:pt x="3799120" y="3390715"/>
                </a:lnTo>
                <a:lnTo>
                  <a:pt x="0" y="33907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12842779" y="1348795"/>
            <a:ext cx="1470629" cy="2748840"/>
          </a:xfrm>
          <a:custGeom>
            <a:avLst/>
            <a:gdLst/>
            <a:ahLst/>
            <a:cxnLst/>
            <a:rect l="l" t="t" r="r" b="b"/>
            <a:pathLst>
              <a:path w="1470629" h="2748840">
                <a:moveTo>
                  <a:pt x="1470629" y="0"/>
                </a:moveTo>
                <a:lnTo>
                  <a:pt x="0" y="0"/>
                </a:lnTo>
                <a:lnTo>
                  <a:pt x="0" y="2748840"/>
                </a:lnTo>
                <a:lnTo>
                  <a:pt x="1470629" y="2748840"/>
                </a:lnTo>
                <a:lnTo>
                  <a:pt x="1470629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942923" y="819581"/>
            <a:ext cx="1406051" cy="2267824"/>
          </a:xfrm>
          <a:custGeom>
            <a:avLst/>
            <a:gdLst/>
            <a:ahLst/>
            <a:cxnLst/>
            <a:rect l="l" t="t" r="r" b="b"/>
            <a:pathLst>
              <a:path w="1406051" h="2267824">
                <a:moveTo>
                  <a:pt x="0" y="0"/>
                </a:moveTo>
                <a:lnTo>
                  <a:pt x="1406051" y="0"/>
                </a:lnTo>
                <a:lnTo>
                  <a:pt x="1406051" y="2267824"/>
                </a:lnTo>
                <a:lnTo>
                  <a:pt x="0" y="22678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736272" y="338566"/>
            <a:ext cx="2447128" cy="1768050"/>
          </a:xfrm>
          <a:custGeom>
            <a:avLst/>
            <a:gdLst/>
            <a:ahLst/>
            <a:cxnLst/>
            <a:rect l="l" t="t" r="r" b="b"/>
            <a:pathLst>
              <a:path w="2447128" h="1768050">
                <a:moveTo>
                  <a:pt x="0" y="0"/>
                </a:moveTo>
                <a:lnTo>
                  <a:pt x="2447129" y="0"/>
                </a:lnTo>
                <a:lnTo>
                  <a:pt x="2447129" y="1768050"/>
                </a:lnTo>
                <a:lnTo>
                  <a:pt x="0" y="176805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9218693" y="1222591"/>
            <a:ext cx="1964943" cy="2547738"/>
          </a:xfrm>
          <a:custGeom>
            <a:avLst/>
            <a:gdLst/>
            <a:ahLst/>
            <a:cxnLst/>
            <a:rect l="l" t="t" r="r" b="b"/>
            <a:pathLst>
              <a:path w="1964943" h="2547738">
                <a:moveTo>
                  <a:pt x="0" y="0"/>
                </a:moveTo>
                <a:lnTo>
                  <a:pt x="1964943" y="0"/>
                </a:lnTo>
                <a:lnTo>
                  <a:pt x="1964943" y="2547738"/>
                </a:lnTo>
                <a:lnTo>
                  <a:pt x="0" y="254773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671283" y="3786017"/>
            <a:ext cx="3616792" cy="2724711"/>
          </a:xfrm>
          <a:custGeom>
            <a:avLst/>
            <a:gdLst/>
            <a:ahLst/>
            <a:cxnLst/>
            <a:rect l="l" t="t" r="r" b="b"/>
            <a:pathLst>
              <a:path w="3616792" h="2724711">
                <a:moveTo>
                  <a:pt x="0" y="0"/>
                </a:moveTo>
                <a:lnTo>
                  <a:pt x="3616793" y="0"/>
                </a:lnTo>
                <a:lnTo>
                  <a:pt x="3616793" y="2724710"/>
                </a:lnTo>
                <a:lnTo>
                  <a:pt x="0" y="272471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97000"/>
            </a:blip>
            <a:stretch>
              <a:fillRect l="-34765" r="-30269"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4659551" y="3263834"/>
            <a:ext cx="3972795" cy="83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92"/>
              </a:lnSpc>
              <a:spcBef>
                <a:spcPct val="0"/>
              </a:spcBef>
            </a:pPr>
            <a:r>
              <a:rPr lang="en-US" sz="2423" dirty="0" err="1">
                <a:solidFill>
                  <a:srgbClr val="E87B69"/>
                </a:solidFill>
                <a:latin typeface="Nunito Bold Bold"/>
              </a:rPr>
              <a:t>творческая</a:t>
            </a:r>
            <a:r>
              <a:rPr lang="en-US" sz="2423" dirty="0">
                <a:solidFill>
                  <a:srgbClr val="E87B69"/>
                </a:solidFill>
                <a:latin typeface="Nunito Bold Bold"/>
              </a:rPr>
              <a:t> </a:t>
            </a:r>
            <a:r>
              <a:rPr lang="en-US" sz="2423" dirty="0" err="1">
                <a:solidFill>
                  <a:srgbClr val="E87B69"/>
                </a:solidFill>
                <a:latin typeface="Nunito Bold Bold"/>
              </a:rPr>
              <a:t>индивидуальность</a:t>
            </a:r>
            <a:endParaRPr lang="en-US" sz="2423" dirty="0">
              <a:solidFill>
                <a:srgbClr val="E87B69"/>
              </a:solidFill>
              <a:latin typeface="Nunito Bold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2404986" y="4480585"/>
            <a:ext cx="2821666" cy="940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12"/>
              </a:lnSpc>
              <a:spcBef>
                <a:spcPct val="0"/>
              </a:spcBef>
            </a:pPr>
            <a:r>
              <a:rPr lang="en-US" sz="2723" dirty="0" err="1">
                <a:solidFill>
                  <a:srgbClr val="E87B69"/>
                </a:solidFill>
                <a:latin typeface="Nunito Bold Bold"/>
              </a:rPr>
              <a:t>критическое</a:t>
            </a:r>
            <a:r>
              <a:rPr lang="en-US" sz="2723" dirty="0">
                <a:solidFill>
                  <a:srgbClr val="E87B69"/>
                </a:solidFill>
                <a:latin typeface="Nunito Bold Bold"/>
              </a:rPr>
              <a:t> </a:t>
            </a:r>
            <a:r>
              <a:rPr lang="en-US" sz="2723" dirty="0" err="1">
                <a:solidFill>
                  <a:srgbClr val="E87B69"/>
                </a:solidFill>
                <a:latin typeface="Nunito Bold Bold"/>
              </a:rPr>
              <a:t>мышление</a:t>
            </a:r>
            <a:endParaRPr lang="en-US" sz="2723" dirty="0">
              <a:solidFill>
                <a:srgbClr val="E87B69"/>
              </a:solidFill>
              <a:latin typeface="Nunito Bold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80559" y="2413524"/>
            <a:ext cx="5303246" cy="888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32"/>
              </a:lnSpc>
              <a:spcBef>
                <a:spcPct val="0"/>
              </a:spcBef>
            </a:pPr>
            <a:r>
              <a:rPr lang="en-US" sz="2523" dirty="0" err="1">
                <a:solidFill>
                  <a:srgbClr val="E87B69"/>
                </a:solidFill>
                <a:latin typeface="Nunito Bold Bold"/>
              </a:rPr>
              <a:t>создатель</a:t>
            </a:r>
            <a:r>
              <a:rPr lang="en-US" sz="2523" dirty="0">
                <a:solidFill>
                  <a:srgbClr val="E87B69"/>
                </a:solidFill>
                <a:latin typeface="Nunito Bold Bold"/>
              </a:rPr>
              <a:t> многовариативных </a:t>
            </a:r>
            <a:r>
              <a:rPr lang="en-US" sz="2523" dirty="0" err="1">
                <a:solidFill>
                  <a:srgbClr val="E87B69"/>
                </a:solidFill>
                <a:latin typeface="Nunito Bold Bold"/>
              </a:rPr>
              <a:t>программ</a:t>
            </a:r>
            <a:endParaRPr lang="en-US" sz="2523" dirty="0">
              <a:solidFill>
                <a:srgbClr val="E87B69"/>
              </a:solidFill>
              <a:latin typeface="Nunito Bold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9063849" y="4050010"/>
            <a:ext cx="2967512" cy="487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92"/>
              </a:lnSpc>
              <a:spcBef>
                <a:spcPct val="0"/>
              </a:spcBef>
            </a:pPr>
            <a:r>
              <a:rPr lang="en-US" sz="2923" dirty="0" err="1">
                <a:solidFill>
                  <a:srgbClr val="E87B69"/>
                </a:solidFill>
                <a:latin typeface="Nunito Bold Bold"/>
              </a:rPr>
              <a:t>креативный</a:t>
            </a:r>
            <a:r>
              <a:rPr lang="en-US" sz="2923" dirty="0">
                <a:solidFill>
                  <a:srgbClr val="E87B69"/>
                </a:solidFill>
                <a:latin typeface="Nunito Bold Bold"/>
              </a:rPr>
              <a:t>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34777" y="6939352"/>
            <a:ext cx="4194810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dirty="0" err="1" smtClean="0">
                <a:solidFill>
                  <a:srgbClr val="D2443C"/>
                </a:solidFill>
                <a:latin typeface="Open Sans Bold"/>
              </a:rPr>
              <a:t>ориентирован</a:t>
            </a:r>
            <a:r>
              <a:rPr lang="en-US" sz="3200" dirty="0" smtClean="0">
                <a:solidFill>
                  <a:srgbClr val="D2443C"/>
                </a:solidFill>
                <a:latin typeface="Open Sans Bold"/>
              </a:rPr>
              <a:t>....</a:t>
            </a:r>
            <a:endParaRPr lang="en-US" sz="3200" dirty="0">
              <a:solidFill>
                <a:srgbClr val="D2443C"/>
              </a:solidFill>
              <a:latin typeface="Open Sans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2031361" y="8797619"/>
            <a:ext cx="5039083" cy="537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dirty="0" err="1">
                <a:solidFill>
                  <a:srgbClr val="E87B69"/>
                </a:solidFill>
                <a:latin typeface="Open Sans Bold"/>
              </a:rPr>
              <a:t>результы</a:t>
            </a:r>
            <a:r>
              <a:rPr lang="en-US" sz="3200" dirty="0">
                <a:solidFill>
                  <a:srgbClr val="E87B69"/>
                </a:solidFill>
                <a:latin typeface="Open Sans Bold"/>
              </a:rPr>
              <a:t> </a:t>
            </a:r>
            <a:r>
              <a:rPr lang="en-US" sz="3200" dirty="0" err="1">
                <a:solidFill>
                  <a:srgbClr val="E87B69"/>
                </a:solidFill>
                <a:latin typeface="Open Sans Bold"/>
              </a:rPr>
              <a:t>образования</a:t>
            </a:r>
            <a:r>
              <a:rPr lang="en-US" sz="3200" dirty="0">
                <a:solidFill>
                  <a:srgbClr val="E87B69"/>
                </a:solidFill>
                <a:latin typeface="Open Sans"/>
              </a:rPr>
              <a:t>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942923" y="6959931"/>
            <a:ext cx="11847385" cy="537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dirty="0" err="1">
                <a:solidFill>
                  <a:srgbClr val="E87B69"/>
                </a:solidFill>
                <a:latin typeface="Open Sans Bold"/>
              </a:rPr>
              <a:t>на</a:t>
            </a:r>
            <a:r>
              <a:rPr lang="en-US" sz="3200" dirty="0">
                <a:solidFill>
                  <a:srgbClr val="E87B69"/>
                </a:solidFill>
                <a:latin typeface="Open Sans Bold"/>
              </a:rPr>
              <a:t> </a:t>
            </a:r>
            <a:r>
              <a:rPr lang="en-US" sz="3200" dirty="0" err="1">
                <a:solidFill>
                  <a:srgbClr val="E87B69"/>
                </a:solidFill>
                <a:latin typeface="Open Sans Bold"/>
              </a:rPr>
              <a:t>реализацию</a:t>
            </a:r>
            <a:r>
              <a:rPr lang="en-US" sz="3200" dirty="0">
                <a:solidFill>
                  <a:srgbClr val="E87B69"/>
                </a:solidFill>
                <a:latin typeface="Open Sans Bold"/>
              </a:rPr>
              <a:t> </a:t>
            </a:r>
            <a:r>
              <a:rPr lang="en-US" sz="3200" dirty="0" err="1">
                <a:solidFill>
                  <a:srgbClr val="E87B69"/>
                </a:solidFill>
                <a:latin typeface="Open Sans Bold"/>
              </a:rPr>
              <a:t>системо</a:t>
            </a:r>
            <a:r>
              <a:rPr lang="en-US" sz="3200" dirty="0">
                <a:solidFill>
                  <a:srgbClr val="E87B69"/>
                </a:solidFill>
                <a:latin typeface="Open Sans Bold"/>
              </a:rPr>
              <a:t>-деятельностного </a:t>
            </a:r>
            <a:r>
              <a:rPr lang="en-US" sz="3200" dirty="0" err="1">
                <a:solidFill>
                  <a:srgbClr val="E87B69"/>
                </a:solidFill>
                <a:latin typeface="Open Sans Bold"/>
              </a:rPr>
              <a:t>подхода</a:t>
            </a:r>
            <a:endParaRPr lang="en-US" sz="3200" dirty="0">
              <a:solidFill>
                <a:srgbClr val="E87B69"/>
              </a:solidFill>
              <a:latin typeface="Open Sans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0419279" y="7878775"/>
            <a:ext cx="6840021" cy="537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dirty="0" err="1">
                <a:solidFill>
                  <a:srgbClr val="E87B69"/>
                </a:solidFill>
                <a:latin typeface="Open Sans Bold"/>
              </a:rPr>
              <a:t>на</a:t>
            </a:r>
            <a:r>
              <a:rPr lang="en-US" sz="3200" dirty="0">
                <a:solidFill>
                  <a:srgbClr val="E87B69"/>
                </a:solidFill>
                <a:latin typeface="Open Sans Bold"/>
              </a:rPr>
              <a:t> </a:t>
            </a:r>
            <a:r>
              <a:rPr lang="en-US" sz="3200" dirty="0" err="1">
                <a:solidFill>
                  <a:srgbClr val="E87B69"/>
                </a:solidFill>
                <a:latin typeface="Open Sans Bold"/>
              </a:rPr>
              <a:t>развитие</a:t>
            </a:r>
            <a:r>
              <a:rPr lang="en-US" sz="3200" dirty="0">
                <a:solidFill>
                  <a:srgbClr val="E87B69"/>
                </a:solidFill>
                <a:latin typeface="Open Sans Bold"/>
              </a:rPr>
              <a:t> </a:t>
            </a:r>
            <a:r>
              <a:rPr lang="en-US" sz="3200" dirty="0" err="1">
                <a:solidFill>
                  <a:srgbClr val="E87B69"/>
                </a:solidFill>
                <a:latin typeface="Open Sans Bold"/>
              </a:rPr>
              <a:t>личности</a:t>
            </a:r>
            <a:r>
              <a:rPr lang="en-US" sz="3200" dirty="0">
                <a:solidFill>
                  <a:srgbClr val="E87B69"/>
                </a:solidFill>
                <a:latin typeface="Open Sans Bold"/>
              </a:rPr>
              <a:t> </a:t>
            </a:r>
            <a:r>
              <a:rPr lang="en-US" sz="3200" dirty="0" err="1">
                <a:solidFill>
                  <a:srgbClr val="E87B69"/>
                </a:solidFill>
                <a:latin typeface="Open Sans Bold"/>
              </a:rPr>
              <a:t>ученика</a:t>
            </a:r>
            <a:r>
              <a:rPr lang="en-US" sz="3200" dirty="0">
                <a:solidFill>
                  <a:srgbClr val="E87B69"/>
                </a:solidFill>
                <a:latin typeface="Open Sans Bold"/>
              </a:rPr>
              <a:t>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362610" y="6022038"/>
            <a:ext cx="11642052" cy="537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dirty="0" err="1">
                <a:solidFill>
                  <a:srgbClr val="E87B69"/>
                </a:solidFill>
                <a:latin typeface="Open Sans Bold"/>
              </a:rPr>
              <a:t>на</a:t>
            </a:r>
            <a:r>
              <a:rPr lang="en-US" sz="3200" dirty="0">
                <a:solidFill>
                  <a:srgbClr val="E87B69"/>
                </a:solidFill>
                <a:latin typeface="Open Sans Bold"/>
              </a:rPr>
              <a:t> </a:t>
            </a:r>
            <a:r>
              <a:rPr lang="en-US" sz="3200" dirty="0" err="1">
                <a:solidFill>
                  <a:srgbClr val="E87B69"/>
                </a:solidFill>
                <a:latin typeface="Open Sans Bold"/>
              </a:rPr>
              <a:t>целенаправленную</a:t>
            </a:r>
            <a:r>
              <a:rPr lang="en-US" sz="3200" dirty="0">
                <a:solidFill>
                  <a:srgbClr val="E87B69"/>
                </a:solidFill>
                <a:latin typeface="Open Sans Bold"/>
              </a:rPr>
              <a:t> </a:t>
            </a:r>
            <a:r>
              <a:rPr lang="en-US" sz="3200" dirty="0" err="1">
                <a:solidFill>
                  <a:srgbClr val="E87B69"/>
                </a:solidFill>
                <a:latin typeface="Open Sans Bold"/>
              </a:rPr>
              <a:t>организацию</a:t>
            </a:r>
            <a:r>
              <a:rPr lang="en-US" sz="3200" dirty="0">
                <a:solidFill>
                  <a:srgbClr val="E87B69"/>
                </a:solidFill>
                <a:latin typeface="Open Sans Bold"/>
              </a:rPr>
              <a:t> </a:t>
            </a:r>
            <a:r>
              <a:rPr lang="en-US" sz="3200" dirty="0" err="1">
                <a:solidFill>
                  <a:srgbClr val="E87B69"/>
                </a:solidFill>
                <a:latin typeface="Open Sans Bold"/>
              </a:rPr>
              <a:t>учебной</a:t>
            </a:r>
            <a:r>
              <a:rPr lang="en-US" sz="3200" dirty="0">
                <a:solidFill>
                  <a:srgbClr val="E87B69"/>
                </a:solidFill>
                <a:latin typeface="Open Sans Bold"/>
              </a:rPr>
              <a:t> </a:t>
            </a:r>
            <a:r>
              <a:rPr lang="en-US" sz="3200" dirty="0" err="1">
                <a:solidFill>
                  <a:srgbClr val="E87B69"/>
                </a:solidFill>
                <a:latin typeface="Open Sans Bold"/>
              </a:rPr>
              <a:t>среды</a:t>
            </a:r>
            <a:endParaRPr lang="en-US" sz="3200" dirty="0">
              <a:solidFill>
                <a:srgbClr val="E87B69"/>
              </a:solidFill>
              <a:latin typeface="Open Sans Bold"/>
            </a:endParaRPr>
          </a:p>
        </p:txBody>
      </p:sp>
      <p:sp>
        <p:nvSpPr>
          <p:cNvPr id="20" name="Freeform 20"/>
          <p:cNvSpPr/>
          <p:nvPr/>
        </p:nvSpPr>
        <p:spPr>
          <a:xfrm flipH="1">
            <a:off x="5862578" y="7174277"/>
            <a:ext cx="437369" cy="452646"/>
          </a:xfrm>
          <a:custGeom>
            <a:avLst/>
            <a:gdLst/>
            <a:ahLst/>
            <a:cxnLst/>
            <a:rect l="l" t="t" r="r" b="b"/>
            <a:pathLst>
              <a:path w="437369" h="452646">
                <a:moveTo>
                  <a:pt x="437369" y="0"/>
                </a:moveTo>
                <a:lnTo>
                  <a:pt x="0" y="0"/>
                </a:lnTo>
                <a:lnTo>
                  <a:pt x="0" y="452646"/>
                </a:lnTo>
                <a:lnTo>
                  <a:pt x="437369" y="452646"/>
                </a:lnTo>
                <a:lnTo>
                  <a:pt x="437369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flipH="1">
            <a:off x="9700944" y="7954975"/>
            <a:ext cx="500220" cy="517692"/>
          </a:xfrm>
          <a:custGeom>
            <a:avLst/>
            <a:gdLst/>
            <a:ahLst/>
            <a:cxnLst/>
            <a:rect l="l" t="t" r="r" b="b"/>
            <a:pathLst>
              <a:path w="500220" h="517692">
                <a:moveTo>
                  <a:pt x="500221" y="0"/>
                </a:moveTo>
                <a:lnTo>
                  <a:pt x="0" y="0"/>
                </a:lnTo>
                <a:lnTo>
                  <a:pt x="0" y="517693"/>
                </a:lnTo>
                <a:lnTo>
                  <a:pt x="500221" y="517693"/>
                </a:lnTo>
                <a:lnTo>
                  <a:pt x="500221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flipH="1">
            <a:off x="11433214" y="8854769"/>
            <a:ext cx="464470" cy="480694"/>
          </a:xfrm>
          <a:custGeom>
            <a:avLst/>
            <a:gdLst/>
            <a:ahLst/>
            <a:cxnLst/>
            <a:rect l="l" t="t" r="r" b="b"/>
            <a:pathLst>
              <a:path w="464470" h="480694">
                <a:moveTo>
                  <a:pt x="464471" y="0"/>
                </a:moveTo>
                <a:lnTo>
                  <a:pt x="0" y="0"/>
                </a:lnTo>
                <a:lnTo>
                  <a:pt x="0" y="480694"/>
                </a:lnTo>
                <a:lnTo>
                  <a:pt x="464471" y="480694"/>
                </a:lnTo>
                <a:lnTo>
                  <a:pt x="464471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 flipH="1">
            <a:off x="5046436" y="6284404"/>
            <a:ext cx="437369" cy="452646"/>
          </a:xfrm>
          <a:custGeom>
            <a:avLst/>
            <a:gdLst/>
            <a:ahLst/>
            <a:cxnLst/>
            <a:rect l="l" t="t" r="r" b="b"/>
            <a:pathLst>
              <a:path w="437369" h="452646">
                <a:moveTo>
                  <a:pt x="437369" y="0"/>
                </a:moveTo>
                <a:lnTo>
                  <a:pt x="0" y="0"/>
                </a:lnTo>
                <a:lnTo>
                  <a:pt x="0" y="452646"/>
                </a:lnTo>
                <a:lnTo>
                  <a:pt x="437369" y="452646"/>
                </a:lnTo>
                <a:lnTo>
                  <a:pt x="437369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61922" y="552712"/>
            <a:ext cx="15625848" cy="8802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130"/>
              </a:lnSpc>
              <a:spcBef>
                <a:spcPct val="0"/>
              </a:spcBef>
            </a:pPr>
            <a:r>
              <a:rPr lang="en-US" sz="5093">
                <a:solidFill>
                  <a:srgbClr val="D15081"/>
                </a:solidFill>
                <a:latin typeface="Nunito Bold Bold"/>
              </a:rPr>
              <a:t>Требования ФГОС к современному учителю.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61922" y="1890236"/>
            <a:ext cx="10193092" cy="7110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956"/>
              </a:lnSpc>
              <a:spcBef>
                <a:spcPct val="0"/>
              </a:spcBef>
            </a:pPr>
            <a:r>
              <a:rPr lang="en-US" sz="4254">
                <a:solidFill>
                  <a:srgbClr val="E87B69"/>
                </a:solidFill>
                <a:latin typeface="Nunito Bold Bold"/>
              </a:rPr>
              <a:t>Современный учитель должен .....</a:t>
            </a:r>
          </a:p>
        </p:txBody>
      </p:sp>
      <p:sp>
        <p:nvSpPr>
          <p:cNvPr id="4" name="Freeform 4"/>
          <p:cNvSpPr/>
          <p:nvPr/>
        </p:nvSpPr>
        <p:spPr>
          <a:xfrm>
            <a:off x="15703217" y="-548931"/>
            <a:ext cx="3830964" cy="3155322"/>
          </a:xfrm>
          <a:custGeom>
            <a:avLst/>
            <a:gdLst/>
            <a:ahLst/>
            <a:cxnLst/>
            <a:rect l="l" t="t" r="r" b="b"/>
            <a:pathLst>
              <a:path w="3830964" h="3155322">
                <a:moveTo>
                  <a:pt x="0" y="0"/>
                </a:moveTo>
                <a:lnTo>
                  <a:pt x="3830965" y="0"/>
                </a:lnTo>
                <a:lnTo>
                  <a:pt x="3830965" y="3155321"/>
                </a:lnTo>
                <a:lnTo>
                  <a:pt x="0" y="31553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 flipV="1">
            <a:off x="-832353" y="7680610"/>
            <a:ext cx="3830964" cy="3155322"/>
          </a:xfrm>
          <a:custGeom>
            <a:avLst/>
            <a:gdLst/>
            <a:ahLst/>
            <a:cxnLst/>
            <a:rect l="l" t="t" r="r" b="b"/>
            <a:pathLst>
              <a:path w="3830964" h="3155322">
                <a:moveTo>
                  <a:pt x="3830964" y="3155321"/>
                </a:moveTo>
                <a:lnTo>
                  <a:pt x="0" y="3155321"/>
                </a:lnTo>
                <a:lnTo>
                  <a:pt x="0" y="0"/>
                </a:lnTo>
                <a:lnTo>
                  <a:pt x="3830964" y="0"/>
                </a:lnTo>
                <a:lnTo>
                  <a:pt x="3830964" y="3155321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388440" y="1222591"/>
            <a:ext cx="3799120" cy="3390715"/>
          </a:xfrm>
          <a:custGeom>
            <a:avLst/>
            <a:gdLst/>
            <a:ahLst/>
            <a:cxnLst/>
            <a:rect l="l" t="t" r="r" b="b"/>
            <a:pathLst>
              <a:path w="3799120" h="3390715">
                <a:moveTo>
                  <a:pt x="0" y="0"/>
                </a:moveTo>
                <a:lnTo>
                  <a:pt x="3799120" y="0"/>
                </a:lnTo>
                <a:lnTo>
                  <a:pt x="3799120" y="3390715"/>
                </a:lnTo>
                <a:lnTo>
                  <a:pt x="0" y="33907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2062848" y="5867556"/>
            <a:ext cx="3799120" cy="3390715"/>
          </a:xfrm>
          <a:custGeom>
            <a:avLst/>
            <a:gdLst/>
            <a:ahLst/>
            <a:cxnLst/>
            <a:rect l="l" t="t" r="r" b="b"/>
            <a:pathLst>
              <a:path w="3799120" h="3390715">
                <a:moveTo>
                  <a:pt x="0" y="0"/>
                </a:moveTo>
                <a:lnTo>
                  <a:pt x="3799120" y="0"/>
                </a:lnTo>
                <a:lnTo>
                  <a:pt x="3799120" y="3390715"/>
                </a:lnTo>
                <a:lnTo>
                  <a:pt x="0" y="33907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>
            <a:off x="15826037" y="4746788"/>
            <a:ext cx="2073409" cy="4996167"/>
          </a:xfrm>
          <a:custGeom>
            <a:avLst/>
            <a:gdLst/>
            <a:ahLst/>
            <a:cxnLst/>
            <a:rect l="l" t="t" r="r" b="b"/>
            <a:pathLst>
              <a:path w="2073409" h="4996167">
                <a:moveTo>
                  <a:pt x="2073409" y="0"/>
                </a:moveTo>
                <a:lnTo>
                  <a:pt x="0" y="0"/>
                </a:lnTo>
                <a:lnTo>
                  <a:pt x="0" y="4996167"/>
                </a:lnTo>
                <a:lnTo>
                  <a:pt x="2073409" y="4996167"/>
                </a:lnTo>
                <a:lnTo>
                  <a:pt x="2073409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750604" y="3058553"/>
            <a:ext cx="4607299" cy="5389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16"/>
              </a:lnSpc>
              <a:spcBef>
                <a:spcPct val="0"/>
              </a:spcBef>
            </a:pPr>
            <a:r>
              <a:rPr lang="en-US" sz="3154" dirty="0">
                <a:solidFill>
                  <a:srgbClr val="E87B69"/>
                </a:solidFill>
                <a:latin typeface="Nunito Bold Bold"/>
              </a:rPr>
              <a:t> </a:t>
            </a:r>
            <a:r>
              <a:rPr lang="en-US" sz="3154" dirty="0" err="1">
                <a:solidFill>
                  <a:srgbClr val="E87B69"/>
                </a:solidFill>
                <a:latin typeface="Nunito Bold Bold"/>
              </a:rPr>
              <a:t>Обеспечивать</a:t>
            </a:r>
            <a:r>
              <a:rPr lang="en-US" sz="3154" dirty="0">
                <a:solidFill>
                  <a:srgbClr val="E87B69"/>
                </a:solidFill>
                <a:latin typeface="Nunito Bold Bold"/>
              </a:rPr>
              <a:t> .....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43607" y="3783866"/>
            <a:ext cx="4607299" cy="5389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16"/>
              </a:lnSpc>
              <a:spcBef>
                <a:spcPct val="0"/>
              </a:spcBef>
            </a:pPr>
            <a:r>
              <a:rPr lang="en-US" sz="3154" dirty="0" err="1">
                <a:solidFill>
                  <a:srgbClr val="E87B69"/>
                </a:solidFill>
                <a:latin typeface="Nunito Bold Bold"/>
              </a:rPr>
              <a:t>Осуществлять</a:t>
            </a:r>
            <a:r>
              <a:rPr lang="en-US" sz="3154" dirty="0">
                <a:solidFill>
                  <a:srgbClr val="E87B69"/>
                </a:solidFill>
                <a:latin typeface="Nunito Bold Bold"/>
              </a:rPr>
              <a:t> .....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016776" y="4494304"/>
            <a:ext cx="4607299" cy="5389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16"/>
              </a:lnSpc>
              <a:spcBef>
                <a:spcPct val="0"/>
              </a:spcBef>
            </a:pPr>
            <a:r>
              <a:rPr lang="en-US" sz="3154" dirty="0" err="1">
                <a:solidFill>
                  <a:srgbClr val="E87B69"/>
                </a:solidFill>
                <a:latin typeface="Nunito Bold Bold"/>
              </a:rPr>
              <a:t>Разрабатывать</a:t>
            </a:r>
            <a:r>
              <a:rPr lang="en-US" sz="3154" dirty="0">
                <a:solidFill>
                  <a:srgbClr val="E87B69"/>
                </a:solidFill>
                <a:latin typeface="Nunito Bold Bold"/>
              </a:rPr>
              <a:t>  .....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631630" y="5328568"/>
            <a:ext cx="4607299" cy="5389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16"/>
              </a:lnSpc>
              <a:spcBef>
                <a:spcPct val="0"/>
              </a:spcBef>
            </a:pPr>
            <a:r>
              <a:rPr lang="en-US" sz="3154" dirty="0" err="1">
                <a:solidFill>
                  <a:srgbClr val="E87B69"/>
                </a:solidFill>
                <a:latin typeface="Nunito Bold Bold"/>
              </a:rPr>
              <a:t>Рекомендовать</a:t>
            </a:r>
            <a:r>
              <a:rPr lang="en-US" sz="3154" dirty="0">
                <a:solidFill>
                  <a:srgbClr val="E87B69"/>
                </a:solidFill>
                <a:latin typeface="Nunito Bold Bold"/>
              </a:rPr>
              <a:t>  .....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614018" y="6825579"/>
            <a:ext cx="5816165" cy="5389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16"/>
              </a:lnSpc>
              <a:spcBef>
                <a:spcPct val="0"/>
              </a:spcBef>
            </a:pPr>
            <a:r>
              <a:rPr lang="en-US" sz="3154" dirty="0" err="1">
                <a:solidFill>
                  <a:srgbClr val="E87B69"/>
                </a:solidFill>
                <a:latin typeface="Nunito Bold Bold"/>
              </a:rPr>
              <a:t>Выявлять</a:t>
            </a:r>
            <a:r>
              <a:rPr lang="en-US" sz="3154" dirty="0">
                <a:solidFill>
                  <a:srgbClr val="E87B69"/>
                </a:solidFill>
                <a:latin typeface="Nunito Bold Bold"/>
              </a:rPr>
              <a:t> и </a:t>
            </a:r>
            <a:r>
              <a:rPr lang="en-US" sz="3154" dirty="0" err="1">
                <a:solidFill>
                  <a:srgbClr val="E87B69"/>
                </a:solidFill>
                <a:latin typeface="Nunito Bold Bold"/>
              </a:rPr>
              <a:t>отражать</a:t>
            </a:r>
            <a:r>
              <a:rPr lang="en-US" sz="3154" dirty="0">
                <a:solidFill>
                  <a:srgbClr val="E87B69"/>
                </a:solidFill>
                <a:latin typeface="Nunito Bold Bold"/>
              </a:rPr>
              <a:t>  .....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320426" y="8443783"/>
            <a:ext cx="8108841" cy="5389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16"/>
              </a:lnSpc>
              <a:spcBef>
                <a:spcPct val="0"/>
              </a:spcBef>
            </a:pPr>
            <a:r>
              <a:rPr lang="en-US" sz="3154" dirty="0" err="1">
                <a:solidFill>
                  <a:srgbClr val="E87B69"/>
                </a:solidFill>
                <a:latin typeface="Nunito Bold Bold"/>
              </a:rPr>
              <a:t>Организовать</a:t>
            </a:r>
            <a:r>
              <a:rPr lang="en-US" sz="3154" dirty="0">
                <a:solidFill>
                  <a:srgbClr val="E87B69"/>
                </a:solidFill>
                <a:latin typeface="Nunito Bold Bold"/>
              </a:rPr>
              <a:t> и </a:t>
            </a:r>
            <a:r>
              <a:rPr lang="en-US" sz="3154" dirty="0" err="1">
                <a:solidFill>
                  <a:srgbClr val="E87B69"/>
                </a:solidFill>
                <a:latin typeface="Nunito Bold Bold"/>
              </a:rPr>
              <a:t>сопровождать</a:t>
            </a:r>
            <a:r>
              <a:rPr lang="en-US" sz="3154" dirty="0">
                <a:solidFill>
                  <a:srgbClr val="E87B69"/>
                </a:solidFill>
                <a:latin typeface="Nunito Bold Bold"/>
              </a:rPr>
              <a:t>  .....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184509" y="6038941"/>
            <a:ext cx="8108841" cy="5389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16"/>
              </a:lnSpc>
              <a:spcBef>
                <a:spcPct val="0"/>
              </a:spcBef>
            </a:pPr>
            <a:r>
              <a:rPr lang="en-US" sz="3154" dirty="0" err="1">
                <a:solidFill>
                  <a:srgbClr val="E87B69"/>
                </a:solidFill>
                <a:latin typeface="Nunito Bold Bold"/>
              </a:rPr>
              <a:t>Реализовывать</a:t>
            </a:r>
            <a:r>
              <a:rPr lang="en-US" sz="3154" dirty="0">
                <a:solidFill>
                  <a:srgbClr val="E87B69"/>
                </a:solidFill>
                <a:latin typeface="Nunito Bold Bold"/>
              </a:rPr>
              <a:t>....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218451" y="7613935"/>
            <a:ext cx="4357310" cy="5389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16"/>
              </a:lnSpc>
              <a:spcBef>
                <a:spcPct val="0"/>
              </a:spcBef>
            </a:pPr>
            <a:r>
              <a:rPr lang="en-US" sz="3154" dirty="0" err="1">
                <a:solidFill>
                  <a:srgbClr val="E87B69"/>
                </a:solidFill>
                <a:latin typeface="Nunito Bold Bold"/>
              </a:rPr>
              <a:t>Использовать</a:t>
            </a:r>
            <a:r>
              <a:rPr lang="en-US" sz="3154" dirty="0">
                <a:solidFill>
                  <a:srgbClr val="E87B69"/>
                </a:solidFill>
                <a:latin typeface="Nunito Bold Bold"/>
              </a:rPr>
              <a:t> .....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703217" y="-548931"/>
            <a:ext cx="3830964" cy="3155322"/>
          </a:xfrm>
          <a:custGeom>
            <a:avLst/>
            <a:gdLst/>
            <a:ahLst/>
            <a:cxnLst/>
            <a:rect l="l" t="t" r="r" b="b"/>
            <a:pathLst>
              <a:path w="3830964" h="3155322">
                <a:moveTo>
                  <a:pt x="0" y="0"/>
                </a:moveTo>
                <a:lnTo>
                  <a:pt x="3830965" y="0"/>
                </a:lnTo>
                <a:lnTo>
                  <a:pt x="3830965" y="3155321"/>
                </a:lnTo>
                <a:lnTo>
                  <a:pt x="0" y="31553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388440" y="1222591"/>
            <a:ext cx="3799120" cy="3390715"/>
          </a:xfrm>
          <a:custGeom>
            <a:avLst/>
            <a:gdLst/>
            <a:ahLst/>
            <a:cxnLst/>
            <a:rect l="l" t="t" r="r" b="b"/>
            <a:pathLst>
              <a:path w="3799120" h="3390715">
                <a:moveTo>
                  <a:pt x="0" y="0"/>
                </a:moveTo>
                <a:lnTo>
                  <a:pt x="3799120" y="0"/>
                </a:lnTo>
                <a:lnTo>
                  <a:pt x="3799120" y="3390715"/>
                </a:lnTo>
                <a:lnTo>
                  <a:pt x="0" y="33907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296900">
            <a:off x="1328427" y="2318195"/>
            <a:ext cx="8146828" cy="7301595"/>
          </a:xfrm>
          <a:custGeom>
            <a:avLst/>
            <a:gdLst/>
            <a:ahLst/>
            <a:cxnLst/>
            <a:rect l="l" t="t" r="r" b="b"/>
            <a:pathLst>
              <a:path w="8146828" h="7301595">
                <a:moveTo>
                  <a:pt x="0" y="0"/>
                </a:moveTo>
                <a:lnTo>
                  <a:pt x="8146828" y="0"/>
                </a:lnTo>
                <a:lnTo>
                  <a:pt x="8146828" y="7301595"/>
                </a:lnTo>
                <a:lnTo>
                  <a:pt x="0" y="730159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296900">
            <a:off x="9172144" y="2082485"/>
            <a:ext cx="8146828" cy="7301595"/>
          </a:xfrm>
          <a:custGeom>
            <a:avLst/>
            <a:gdLst/>
            <a:ahLst/>
            <a:cxnLst/>
            <a:rect l="l" t="t" r="r" b="b"/>
            <a:pathLst>
              <a:path w="8146828" h="7301595">
                <a:moveTo>
                  <a:pt x="0" y="0"/>
                </a:moveTo>
                <a:lnTo>
                  <a:pt x="8146828" y="0"/>
                </a:lnTo>
                <a:lnTo>
                  <a:pt x="8146828" y="7301595"/>
                </a:lnTo>
                <a:lnTo>
                  <a:pt x="0" y="730159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028700" y="390517"/>
            <a:ext cx="5595221" cy="7810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300"/>
              </a:lnSpc>
              <a:spcBef>
                <a:spcPct val="0"/>
              </a:spcBef>
            </a:pPr>
            <a:r>
              <a:rPr lang="en-US" sz="4500">
                <a:solidFill>
                  <a:srgbClr val="D15081"/>
                </a:solidFill>
                <a:latin typeface="Nunito Bold Bold"/>
              </a:rPr>
              <a:t>Компетенции - </a:t>
            </a:r>
            <a:r>
              <a:rPr lang="en-US" sz="4500">
                <a:solidFill>
                  <a:srgbClr val="D15081"/>
                </a:solidFill>
                <a:latin typeface="Nunito Bold"/>
              </a:rPr>
              <a:t>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559052" y="2765592"/>
            <a:ext cx="7434364" cy="16140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67753" lvl="1" indent="-233876">
              <a:lnSpc>
                <a:spcPts val="3033"/>
              </a:lnSpc>
              <a:buFont typeface="Arial"/>
              <a:buChar char="•"/>
            </a:pPr>
            <a:r>
              <a:rPr lang="en-US" sz="2166" u="sng">
                <a:solidFill>
                  <a:srgbClr val="E87B69"/>
                </a:solidFill>
                <a:latin typeface="Nunito Bold Bold"/>
              </a:rPr>
              <a:t> Компетенция в сфере инновационной деятельности </a:t>
            </a:r>
            <a:r>
              <a:rPr lang="en-US" sz="2166">
                <a:solidFill>
                  <a:srgbClr val="E87B69"/>
                </a:solidFill>
                <a:latin typeface="Nunito Bold Bold"/>
              </a:rPr>
              <a:t>– умение спланировать, организовать, провести и проанализировать педагогический эксперимент;</a:t>
            </a:r>
          </a:p>
          <a:p>
            <a:pPr marL="79156" lvl="1" indent="-39578">
              <a:lnSpc>
                <a:spcPts val="513"/>
              </a:lnSpc>
              <a:buFont typeface="Arial"/>
              <a:buChar char="•"/>
            </a:pPr>
            <a:endParaRPr lang="en-US" sz="2166">
              <a:solidFill>
                <a:srgbClr val="E87B69"/>
              </a:solidFill>
              <a:latin typeface="Nunito Bold Bold"/>
            </a:endParaRPr>
          </a:p>
        </p:txBody>
      </p:sp>
      <p:sp>
        <p:nvSpPr>
          <p:cNvPr id="8" name="Freeform 8"/>
          <p:cNvSpPr/>
          <p:nvPr/>
        </p:nvSpPr>
        <p:spPr>
          <a:xfrm flipH="1" flipV="1">
            <a:off x="-832353" y="7680610"/>
            <a:ext cx="3830964" cy="3155322"/>
          </a:xfrm>
          <a:custGeom>
            <a:avLst/>
            <a:gdLst/>
            <a:ahLst/>
            <a:cxnLst/>
            <a:rect l="l" t="t" r="r" b="b"/>
            <a:pathLst>
              <a:path w="3830964" h="3155322">
                <a:moveTo>
                  <a:pt x="3830964" y="3155321"/>
                </a:moveTo>
                <a:lnTo>
                  <a:pt x="0" y="3155321"/>
                </a:lnTo>
                <a:lnTo>
                  <a:pt x="0" y="0"/>
                </a:lnTo>
                <a:lnTo>
                  <a:pt x="3830964" y="0"/>
                </a:lnTo>
                <a:lnTo>
                  <a:pt x="3830964" y="3155321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2062848" y="5867556"/>
            <a:ext cx="3799120" cy="3390715"/>
          </a:xfrm>
          <a:custGeom>
            <a:avLst/>
            <a:gdLst/>
            <a:ahLst/>
            <a:cxnLst/>
            <a:rect l="l" t="t" r="r" b="b"/>
            <a:pathLst>
              <a:path w="3799120" h="3390715">
                <a:moveTo>
                  <a:pt x="0" y="0"/>
                </a:moveTo>
                <a:lnTo>
                  <a:pt x="3799120" y="0"/>
                </a:lnTo>
                <a:lnTo>
                  <a:pt x="3799120" y="3390715"/>
                </a:lnTo>
                <a:lnTo>
                  <a:pt x="0" y="33907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flipH="1">
            <a:off x="1283338" y="1668881"/>
            <a:ext cx="905868" cy="937509"/>
          </a:xfrm>
          <a:custGeom>
            <a:avLst/>
            <a:gdLst/>
            <a:ahLst/>
            <a:cxnLst/>
            <a:rect l="l" t="t" r="r" b="b"/>
            <a:pathLst>
              <a:path w="905868" h="937509">
                <a:moveTo>
                  <a:pt x="905869" y="0"/>
                </a:moveTo>
                <a:lnTo>
                  <a:pt x="0" y="0"/>
                </a:lnTo>
                <a:lnTo>
                  <a:pt x="0" y="937509"/>
                </a:lnTo>
                <a:lnTo>
                  <a:pt x="905869" y="937509"/>
                </a:lnTo>
                <a:lnTo>
                  <a:pt x="905869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559052" y="4637600"/>
            <a:ext cx="6699579" cy="12299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67753" lvl="1" indent="-233876">
              <a:lnSpc>
                <a:spcPts val="3033"/>
              </a:lnSpc>
              <a:buFont typeface="Arial"/>
              <a:buChar char="•"/>
            </a:pPr>
            <a:r>
              <a:rPr lang="en-US" sz="2166" u="sng">
                <a:solidFill>
                  <a:srgbClr val="E87B69"/>
                </a:solidFill>
                <a:latin typeface="Nunito Bold Bold"/>
              </a:rPr>
              <a:t>Рефлексивная компетенция </a:t>
            </a:r>
            <a:r>
              <a:rPr lang="en-US" sz="2166">
                <a:solidFill>
                  <a:srgbClr val="E87B69"/>
                </a:solidFill>
                <a:latin typeface="Nunito Bold Bold"/>
              </a:rPr>
              <a:t>– умение обобщить свою работу, рефлексировать личностную систему;</a:t>
            </a:r>
          </a:p>
          <a:p>
            <a:pPr marL="79156" lvl="1" indent="-39578">
              <a:lnSpc>
                <a:spcPts val="513"/>
              </a:lnSpc>
              <a:buFont typeface="Arial"/>
              <a:buChar char="•"/>
            </a:pPr>
            <a:endParaRPr lang="en-US" sz="2166">
              <a:solidFill>
                <a:srgbClr val="E87B69"/>
              </a:solidFill>
              <a:latin typeface="Nunito Bold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262495" y="5921367"/>
            <a:ext cx="6996136" cy="23978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67753" lvl="1" indent="-233876">
              <a:lnSpc>
                <a:spcPts val="3033"/>
              </a:lnSpc>
              <a:buFont typeface="Arial"/>
              <a:buChar char="•"/>
            </a:pPr>
            <a:r>
              <a:rPr lang="en-US" sz="2166" u="sng">
                <a:solidFill>
                  <a:srgbClr val="E87B69"/>
                </a:solidFill>
                <a:latin typeface="Nunito Bold Bold"/>
              </a:rPr>
              <a:t>Информационно-коммуникативная компетенция:</a:t>
            </a:r>
          </a:p>
          <a:p>
            <a:pPr marL="381394" lvl="1" indent="-190697">
              <a:lnSpc>
                <a:spcPts val="2473"/>
              </a:lnSpc>
              <a:buFont typeface="Arial"/>
              <a:buChar char="•"/>
            </a:pPr>
            <a:r>
              <a:rPr lang="en-US" sz="1766">
                <a:solidFill>
                  <a:srgbClr val="E87B69"/>
                </a:solidFill>
                <a:latin typeface="Nunito Bold Bold"/>
              </a:rPr>
              <a:t>владение ИКТ и интернет технологиями; </a:t>
            </a:r>
          </a:p>
          <a:p>
            <a:pPr marL="381394" lvl="1" indent="-190697">
              <a:lnSpc>
                <a:spcPts val="2473"/>
              </a:lnSpc>
              <a:buFont typeface="Arial"/>
              <a:buChar char="•"/>
            </a:pPr>
            <a:r>
              <a:rPr lang="en-US" sz="1766">
                <a:solidFill>
                  <a:srgbClr val="E87B69"/>
                </a:solidFill>
                <a:latin typeface="Nunito Bold Bold"/>
              </a:rPr>
              <a:t>умение самостоятельно искать, анализировать и отбирать необходимую информацию;</a:t>
            </a:r>
          </a:p>
          <a:p>
            <a:pPr marL="381394" lvl="1" indent="-190697">
              <a:lnSpc>
                <a:spcPts val="2473"/>
              </a:lnSpc>
              <a:buFont typeface="Arial"/>
              <a:buChar char="•"/>
            </a:pPr>
            <a:r>
              <a:rPr lang="en-US" sz="1766">
                <a:solidFill>
                  <a:srgbClr val="E87B69"/>
                </a:solidFill>
                <a:latin typeface="Nunito Bold Bold"/>
              </a:rPr>
              <a:t> нормативно-правовое обеспечение педагогической деятельности;</a:t>
            </a:r>
          </a:p>
          <a:p>
            <a:pPr marL="79156" lvl="1" indent="-39578">
              <a:lnSpc>
                <a:spcPts val="513"/>
              </a:lnSpc>
              <a:buFont typeface="Arial"/>
              <a:buChar char="•"/>
            </a:pPr>
            <a:endParaRPr lang="en-US" sz="1766">
              <a:solidFill>
                <a:srgbClr val="E87B69"/>
              </a:solidFill>
              <a:latin typeface="Nunito Bold Bold"/>
            </a:endParaRPr>
          </a:p>
        </p:txBody>
      </p:sp>
      <p:sp>
        <p:nvSpPr>
          <p:cNvPr id="13" name="Freeform 13"/>
          <p:cNvSpPr/>
          <p:nvPr/>
        </p:nvSpPr>
        <p:spPr>
          <a:xfrm flipH="1">
            <a:off x="9322048" y="1275974"/>
            <a:ext cx="905868" cy="937509"/>
          </a:xfrm>
          <a:custGeom>
            <a:avLst/>
            <a:gdLst/>
            <a:ahLst/>
            <a:cxnLst/>
            <a:rect l="l" t="t" r="r" b="b"/>
            <a:pathLst>
              <a:path w="905868" h="937509">
                <a:moveTo>
                  <a:pt x="905868" y="0"/>
                </a:moveTo>
                <a:lnTo>
                  <a:pt x="0" y="0"/>
                </a:lnTo>
                <a:lnTo>
                  <a:pt x="0" y="937509"/>
                </a:lnTo>
                <a:lnTo>
                  <a:pt x="905868" y="937509"/>
                </a:lnTo>
                <a:lnTo>
                  <a:pt x="905868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9561179" y="2407018"/>
            <a:ext cx="7057090" cy="16140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67753" lvl="1" indent="-233876">
              <a:lnSpc>
                <a:spcPts val="3033"/>
              </a:lnSpc>
              <a:buFont typeface="Arial"/>
              <a:buChar char="•"/>
            </a:pPr>
            <a:r>
              <a:rPr lang="en-US" sz="2166" u="sng">
                <a:solidFill>
                  <a:srgbClr val="E87B69"/>
                </a:solidFill>
                <a:latin typeface="Nunito Bold Bold"/>
              </a:rPr>
              <a:t>Общекультурная компетенция</a:t>
            </a:r>
            <a:r>
              <a:rPr lang="en-US" sz="2166">
                <a:solidFill>
                  <a:srgbClr val="E87B69"/>
                </a:solidFill>
                <a:latin typeface="Nunito Bold Bold"/>
              </a:rPr>
              <a:t> - знания в области национальной, общечеловеческой культуры, толерантность к разным этнокультурам;</a:t>
            </a:r>
          </a:p>
          <a:p>
            <a:pPr>
              <a:lnSpc>
                <a:spcPts val="513"/>
              </a:lnSpc>
            </a:pPr>
            <a:endParaRPr lang="en-US" sz="2166">
              <a:solidFill>
                <a:srgbClr val="E87B69"/>
              </a:solidFill>
              <a:latin typeface="Nunito Bold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9403758" y="4268764"/>
            <a:ext cx="7057090" cy="16140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67753" lvl="1" indent="-233876">
              <a:lnSpc>
                <a:spcPts val="3033"/>
              </a:lnSpc>
              <a:buFont typeface="Arial"/>
              <a:buChar char="•"/>
            </a:pPr>
            <a:r>
              <a:rPr lang="en-US" sz="2166" u="sng">
                <a:solidFill>
                  <a:srgbClr val="E87B69"/>
                </a:solidFill>
                <a:latin typeface="Nunito Bold Bold"/>
              </a:rPr>
              <a:t>Компетенция личностного самосовершенствования</a:t>
            </a:r>
            <a:r>
              <a:rPr lang="en-US" sz="2166">
                <a:solidFill>
                  <a:srgbClr val="E87B69"/>
                </a:solidFill>
                <a:latin typeface="Nunito Bold Bold"/>
              </a:rPr>
              <a:t> – потребность в реализации своего личностного потенциала, способность к саморазвитию;</a:t>
            </a:r>
          </a:p>
          <a:p>
            <a:pPr>
              <a:lnSpc>
                <a:spcPts val="513"/>
              </a:lnSpc>
            </a:pPr>
            <a:endParaRPr lang="en-US" sz="2166">
              <a:solidFill>
                <a:srgbClr val="E87B69"/>
              </a:solidFill>
              <a:latin typeface="Nunito Bold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9403758" y="6218783"/>
            <a:ext cx="7057090" cy="20137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67753" lvl="1" indent="-233876">
              <a:lnSpc>
                <a:spcPts val="3033"/>
              </a:lnSpc>
              <a:buFont typeface="Arial"/>
              <a:buChar char="•"/>
            </a:pPr>
            <a:r>
              <a:rPr lang="en-US" sz="2166" u="sng">
                <a:solidFill>
                  <a:srgbClr val="E87B69"/>
                </a:solidFill>
                <a:latin typeface="Nunito Bold Bold"/>
              </a:rPr>
              <a:t>Социально-трудовая компетенция:</a:t>
            </a:r>
          </a:p>
          <a:p>
            <a:pPr marL="381394" lvl="1" indent="-190697">
              <a:lnSpc>
                <a:spcPts val="2473"/>
              </a:lnSpc>
              <a:buFont typeface="Arial"/>
              <a:buChar char="•"/>
            </a:pPr>
            <a:r>
              <a:rPr lang="en-US" sz="1766">
                <a:solidFill>
                  <a:srgbClr val="E87B69"/>
                </a:solidFill>
                <a:latin typeface="Nunito Bold Bold"/>
              </a:rPr>
              <a:t>способность взять на себя ответственность;</a:t>
            </a:r>
          </a:p>
          <a:p>
            <a:pPr marL="381394" lvl="1" indent="-190697">
              <a:lnSpc>
                <a:spcPts val="2473"/>
              </a:lnSpc>
              <a:buFont typeface="Arial"/>
              <a:buChar char="•"/>
            </a:pPr>
            <a:r>
              <a:rPr lang="en-US" sz="1766">
                <a:solidFill>
                  <a:srgbClr val="E87B69"/>
                </a:solidFill>
                <a:latin typeface="Nunito Bold Bold"/>
              </a:rPr>
              <a:t> проявление сопряженности личных интересов с потребностями общества;</a:t>
            </a:r>
          </a:p>
          <a:p>
            <a:pPr marL="381394" lvl="1" indent="-190697">
              <a:lnSpc>
                <a:spcPts val="2473"/>
              </a:lnSpc>
              <a:buFont typeface="Arial"/>
              <a:buChar char="•"/>
            </a:pPr>
            <a:r>
              <a:rPr lang="en-US" sz="1766">
                <a:solidFill>
                  <a:srgbClr val="E87B69"/>
                </a:solidFill>
                <a:latin typeface="Nunito Bold Bold"/>
              </a:rPr>
              <a:t>подготовленность к самостоятельному выполнению профессиональных действий.</a:t>
            </a:r>
          </a:p>
          <a:p>
            <a:pPr>
              <a:lnSpc>
                <a:spcPts val="513"/>
              </a:lnSpc>
            </a:pPr>
            <a:endParaRPr lang="en-US" sz="1766">
              <a:solidFill>
                <a:srgbClr val="E87B69"/>
              </a:solidFill>
              <a:latin typeface="Nunito Bold 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5998751" y="410705"/>
            <a:ext cx="11619948" cy="10914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16"/>
              </a:lnSpc>
              <a:spcBef>
                <a:spcPct val="0"/>
              </a:spcBef>
            </a:pPr>
            <a:r>
              <a:rPr lang="en-US" sz="3154">
                <a:solidFill>
                  <a:srgbClr val="D2443C"/>
                </a:solidFill>
                <a:latin typeface="Nunito Bold"/>
              </a:rPr>
              <a:t>конкретные жизненные умения и навыки, необходимые человеку любой профессии, любого возраста.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703217" y="-548931"/>
            <a:ext cx="3830964" cy="3155322"/>
          </a:xfrm>
          <a:custGeom>
            <a:avLst/>
            <a:gdLst/>
            <a:ahLst/>
            <a:cxnLst/>
            <a:rect l="l" t="t" r="r" b="b"/>
            <a:pathLst>
              <a:path w="3830964" h="3155322">
                <a:moveTo>
                  <a:pt x="0" y="0"/>
                </a:moveTo>
                <a:lnTo>
                  <a:pt x="3830965" y="0"/>
                </a:lnTo>
                <a:lnTo>
                  <a:pt x="3830965" y="3155321"/>
                </a:lnTo>
                <a:lnTo>
                  <a:pt x="0" y="31553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388440" y="1222591"/>
            <a:ext cx="3799120" cy="3390715"/>
          </a:xfrm>
          <a:custGeom>
            <a:avLst/>
            <a:gdLst/>
            <a:ahLst/>
            <a:cxnLst/>
            <a:rect l="l" t="t" r="r" b="b"/>
            <a:pathLst>
              <a:path w="3799120" h="3390715">
                <a:moveTo>
                  <a:pt x="0" y="0"/>
                </a:moveTo>
                <a:lnTo>
                  <a:pt x="3799120" y="0"/>
                </a:lnTo>
                <a:lnTo>
                  <a:pt x="3799120" y="3390715"/>
                </a:lnTo>
                <a:lnTo>
                  <a:pt x="0" y="33907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296900">
            <a:off x="1328427" y="2318195"/>
            <a:ext cx="8146828" cy="7301595"/>
          </a:xfrm>
          <a:custGeom>
            <a:avLst/>
            <a:gdLst/>
            <a:ahLst/>
            <a:cxnLst/>
            <a:rect l="l" t="t" r="r" b="b"/>
            <a:pathLst>
              <a:path w="8146828" h="7301595">
                <a:moveTo>
                  <a:pt x="0" y="0"/>
                </a:moveTo>
                <a:lnTo>
                  <a:pt x="8146828" y="0"/>
                </a:lnTo>
                <a:lnTo>
                  <a:pt x="8146828" y="7301595"/>
                </a:lnTo>
                <a:lnTo>
                  <a:pt x="0" y="730159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296900">
            <a:off x="9267344" y="2216758"/>
            <a:ext cx="8146828" cy="7301595"/>
          </a:xfrm>
          <a:custGeom>
            <a:avLst/>
            <a:gdLst/>
            <a:ahLst/>
            <a:cxnLst/>
            <a:rect l="l" t="t" r="r" b="b"/>
            <a:pathLst>
              <a:path w="8146828" h="7301595">
                <a:moveTo>
                  <a:pt x="0" y="0"/>
                </a:moveTo>
                <a:lnTo>
                  <a:pt x="8146828" y="0"/>
                </a:lnTo>
                <a:lnTo>
                  <a:pt x="8146828" y="7301595"/>
                </a:lnTo>
                <a:lnTo>
                  <a:pt x="0" y="730159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083129" y="550929"/>
            <a:ext cx="6136125" cy="119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799"/>
              </a:lnSpc>
              <a:spcBef>
                <a:spcPct val="0"/>
              </a:spcBef>
            </a:pPr>
            <a:r>
              <a:rPr lang="en-US" sz="6999">
                <a:solidFill>
                  <a:srgbClr val="D15081"/>
                </a:solidFill>
                <a:latin typeface="Nunito Bold Bold"/>
              </a:rPr>
              <a:t>Компетенции</a:t>
            </a:r>
            <a:r>
              <a:rPr lang="en-US" sz="6999">
                <a:solidFill>
                  <a:srgbClr val="D15081"/>
                </a:solidFill>
                <a:latin typeface="Nunito Bold"/>
              </a:rPr>
              <a:t>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559052" y="2765592"/>
            <a:ext cx="7434364" cy="12299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67753" lvl="1" indent="-233876">
              <a:lnSpc>
                <a:spcPts val="3033"/>
              </a:lnSpc>
              <a:buFont typeface="Arial"/>
              <a:buChar char="•"/>
            </a:pPr>
            <a:r>
              <a:rPr lang="en-US" sz="2166" u="sng">
                <a:solidFill>
                  <a:srgbClr val="E87B69"/>
                </a:solidFill>
                <a:latin typeface="Nunito Bold Bold"/>
              </a:rPr>
              <a:t>Предметная компетенция</a:t>
            </a:r>
            <a:r>
              <a:rPr lang="en-US" sz="2166">
                <a:solidFill>
                  <a:srgbClr val="E87B69"/>
                </a:solidFill>
                <a:latin typeface="Nunito Bold Bold"/>
              </a:rPr>
              <a:t> – знания в области преподаваемого предмета, методологии преподаваемого предмета;</a:t>
            </a:r>
          </a:p>
          <a:p>
            <a:pPr marL="79156" lvl="1" indent="-39578">
              <a:lnSpc>
                <a:spcPts val="513"/>
              </a:lnSpc>
              <a:buFont typeface="Arial"/>
              <a:buChar char="•"/>
            </a:pPr>
            <a:endParaRPr lang="en-US" sz="2166">
              <a:solidFill>
                <a:srgbClr val="E87B69"/>
              </a:solidFill>
              <a:latin typeface="Nunito Bold Bold"/>
            </a:endParaRPr>
          </a:p>
        </p:txBody>
      </p:sp>
      <p:sp>
        <p:nvSpPr>
          <p:cNvPr id="8" name="Freeform 8"/>
          <p:cNvSpPr/>
          <p:nvPr/>
        </p:nvSpPr>
        <p:spPr>
          <a:xfrm flipH="1" flipV="1">
            <a:off x="-832353" y="7680610"/>
            <a:ext cx="3830964" cy="3155322"/>
          </a:xfrm>
          <a:custGeom>
            <a:avLst/>
            <a:gdLst/>
            <a:ahLst/>
            <a:cxnLst/>
            <a:rect l="l" t="t" r="r" b="b"/>
            <a:pathLst>
              <a:path w="3830964" h="3155322">
                <a:moveTo>
                  <a:pt x="3830964" y="3155321"/>
                </a:moveTo>
                <a:lnTo>
                  <a:pt x="0" y="3155321"/>
                </a:lnTo>
                <a:lnTo>
                  <a:pt x="0" y="0"/>
                </a:lnTo>
                <a:lnTo>
                  <a:pt x="3830964" y="0"/>
                </a:lnTo>
                <a:lnTo>
                  <a:pt x="3830964" y="3155321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2062848" y="5867556"/>
            <a:ext cx="3799120" cy="3390715"/>
          </a:xfrm>
          <a:custGeom>
            <a:avLst/>
            <a:gdLst/>
            <a:ahLst/>
            <a:cxnLst/>
            <a:rect l="l" t="t" r="r" b="b"/>
            <a:pathLst>
              <a:path w="3799120" h="3390715">
                <a:moveTo>
                  <a:pt x="0" y="0"/>
                </a:moveTo>
                <a:lnTo>
                  <a:pt x="3799120" y="0"/>
                </a:lnTo>
                <a:lnTo>
                  <a:pt x="3799120" y="3390715"/>
                </a:lnTo>
                <a:lnTo>
                  <a:pt x="0" y="33907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flipH="1">
            <a:off x="1283338" y="1668881"/>
            <a:ext cx="905868" cy="937509"/>
          </a:xfrm>
          <a:custGeom>
            <a:avLst/>
            <a:gdLst/>
            <a:ahLst/>
            <a:cxnLst/>
            <a:rect l="l" t="t" r="r" b="b"/>
            <a:pathLst>
              <a:path w="905868" h="937509">
                <a:moveTo>
                  <a:pt x="905869" y="0"/>
                </a:moveTo>
                <a:lnTo>
                  <a:pt x="0" y="0"/>
                </a:lnTo>
                <a:lnTo>
                  <a:pt x="0" y="937509"/>
                </a:lnTo>
                <a:lnTo>
                  <a:pt x="905869" y="937509"/>
                </a:lnTo>
                <a:lnTo>
                  <a:pt x="905869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559052" y="4332049"/>
            <a:ext cx="6699579" cy="19982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67753" lvl="1" indent="-233876">
              <a:lnSpc>
                <a:spcPts val="3033"/>
              </a:lnSpc>
              <a:buFont typeface="Arial"/>
              <a:buChar char="•"/>
            </a:pPr>
            <a:r>
              <a:rPr lang="en-US" sz="2166" u="sng" dirty="0" err="1">
                <a:solidFill>
                  <a:srgbClr val="E87B69"/>
                </a:solidFill>
                <a:latin typeface="Nunito Bold Bold"/>
              </a:rPr>
              <a:t>Общепедагогическая</a:t>
            </a:r>
            <a:r>
              <a:rPr lang="en-US" sz="2166" u="sng" dirty="0">
                <a:solidFill>
                  <a:srgbClr val="E87B69"/>
                </a:solidFill>
                <a:latin typeface="Nunito Bold Bold"/>
              </a:rPr>
              <a:t> </a:t>
            </a:r>
            <a:r>
              <a:rPr lang="en-US" sz="2166" u="sng" dirty="0" err="1">
                <a:solidFill>
                  <a:srgbClr val="E87B69"/>
                </a:solidFill>
                <a:latin typeface="Nunito Bold Bold"/>
              </a:rPr>
              <a:t>компетенция</a:t>
            </a:r>
            <a:r>
              <a:rPr lang="en-US" sz="2166" u="sng" dirty="0">
                <a:solidFill>
                  <a:srgbClr val="E87B69"/>
                </a:solidFill>
                <a:latin typeface="Nunito Bold Bold"/>
              </a:rPr>
              <a:t> – </a:t>
            </a:r>
            <a:r>
              <a:rPr lang="en-US" sz="2166" dirty="0" err="1">
                <a:solidFill>
                  <a:srgbClr val="E87B69"/>
                </a:solidFill>
                <a:latin typeface="Nunito Bold Bold"/>
              </a:rPr>
              <a:t>теоретические</a:t>
            </a:r>
            <a:r>
              <a:rPr lang="en-US" sz="2166" dirty="0">
                <a:solidFill>
                  <a:srgbClr val="E87B69"/>
                </a:solidFill>
                <a:latin typeface="Nunito Bold Bold"/>
              </a:rPr>
              <a:t> </a:t>
            </a:r>
            <a:r>
              <a:rPr lang="en-US" sz="2166" dirty="0" err="1">
                <a:solidFill>
                  <a:srgbClr val="E87B69"/>
                </a:solidFill>
                <a:latin typeface="Nunito Bold Bold"/>
              </a:rPr>
              <a:t>знания</a:t>
            </a:r>
            <a:r>
              <a:rPr lang="en-US" sz="2166" dirty="0">
                <a:solidFill>
                  <a:srgbClr val="E87B69"/>
                </a:solidFill>
                <a:latin typeface="Nunito Bold Bold"/>
              </a:rPr>
              <a:t> в </a:t>
            </a:r>
            <a:r>
              <a:rPr lang="en-US" sz="2166" dirty="0" err="1">
                <a:solidFill>
                  <a:srgbClr val="E87B69"/>
                </a:solidFill>
                <a:latin typeface="Nunito Bold Bold"/>
              </a:rPr>
              <a:t>области</a:t>
            </a:r>
            <a:r>
              <a:rPr lang="en-US" sz="2166" dirty="0">
                <a:solidFill>
                  <a:srgbClr val="E87B69"/>
                </a:solidFill>
                <a:latin typeface="Nunito Bold Bold"/>
              </a:rPr>
              <a:t> </a:t>
            </a:r>
            <a:r>
              <a:rPr lang="en-US" sz="2166" dirty="0" err="1">
                <a:solidFill>
                  <a:srgbClr val="E87B69"/>
                </a:solidFill>
                <a:latin typeface="Nunito Bold Bold"/>
              </a:rPr>
              <a:t>индивидуальных</a:t>
            </a:r>
            <a:r>
              <a:rPr lang="en-US" sz="2166" dirty="0">
                <a:solidFill>
                  <a:srgbClr val="E87B69"/>
                </a:solidFill>
                <a:latin typeface="Nunito Bold Bold"/>
              </a:rPr>
              <a:t> </a:t>
            </a:r>
            <a:r>
              <a:rPr lang="en-US" sz="2166" dirty="0" err="1">
                <a:solidFill>
                  <a:srgbClr val="E87B69"/>
                </a:solidFill>
                <a:latin typeface="Nunito Bold Bold"/>
              </a:rPr>
              <a:t>особенностей</a:t>
            </a:r>
            <a:r>
              <a:rPr lang="en-US" sz="2166" dirty="0">
                <a:solidFill>
                  <a:srgbClr val="E87B69"/>
                </a:solidFill>
                <a:latin typeface="Nunito Bold Bold"/>
              </a:rPr>
              <a:t> </a:t>
            </a:r>
            <a:r>
              <a:rPr lang="en-US" sz="2166" dirty="0" err="1">
                <a:solidFill>
                  <a:srgbClr val="E87B69"/>
                </a:solidFill>
                <a:latin typeface="Nunito Bold Bold"/>
              </a:rPr>
              <a:t>психологии</a:t>
            </a:r>
            <a:r>
              <a:rPr lang="en-US" sz="2166" dirty="0">
                <a:solidFill>
                  <a:srgbClr val="E87B69"/>
                </a:solidFill>
                <a:latin typeface="Nunito Bold Bold"/>
              </a:rPr>
              <a:t> и </a:t>
            </a:r>
            <a:r>
              <a:rPr lang="en-US" sz="2166" dirty="0" err="1">
                <a:solidFill>
                  <a:srgbClr val="E87B69"/>
                </a:solidFill>
                <a:latin typeface="Nunito Bold Bold"/>
              </a:rPr>
              <a:t>психофизиологии</a:t>
            </a:r>
            <a:r>
              <a:rPr lang="en-US" sz="2166" dirty="0">
                <a:solidFill>
                  <a:srgbClr val="E87B69"/>
                </a:solidFill>
                <a:latin typeface="Nunito Bold Bold"/>
              </a:rPr>
              <a:t> </a:t>
            </a:r>
            <a:r>
              <a:rPr lang="en-US" sz="2166" dirty="0" err="1">
                <a:solidFill>
                  <a:srgbClr val="E87B69"/>
                </a:solidFill>
                <a:latin typeface="Nunito Bold Bold"/>
              </a:rPr>
              <a:t>познавательных</a:t>
            </a:r>
            <a:r>
              <a:rPr lang="en-US" sz="2166" dirty="0">
                <a:solidFill>
                  <a:srgbClr val="E87B69"/>
                </a:solidFill>
                <a:latin typeface="Nunito Bold Bold"/>
              </a:rPr>
              <a:t> </a:t>
            </a:r>
            <a:r>
              <a:rPr lang="en-US" sz="2166" dirty="0" err="1">
                <a:solidFill>
                  <a:srgbClr val="E87B69"/>
                </a:solidFill>
                <a:latin typeface="Nunito Bold Bold"/>
              </a:rPr>
              <a:t>процессов</a:t>
            </a:r>
            <a:r>
              <a:rPr lang="en-US" sz="2166" dirty="0">
                <a:solidFill>
                  <a:srgbClr val="E87B69"/>
                </a:solidFill>
                <a:latin typeface="Nunito Bold Bold"/>
              </a:rPr>
              <a:t> </a:t>
            </a:r>
            <a:r>
              <a:rPr lang="en-US" sz="2166" dirty="0" err="1">
                <a:solidFill>
                  <a:srgbClr val="E87B69"/>
                </a:solidFill>
                <a:latin typeface="Nunito Bold Bold"/>
              </a:rPr>
              <a:t>личности</a:t>
            </a:r>
            <a:r>
              <a:rPr lang="en-US" sz="2166" dirty="0">
                <a:solidFill>
                  <a:srgbClr val="E87B69"/>
                </a:solidFill>
                <a:latin typeface="Nunito Bold Bold"/>
              </a:rPr>
              <a:t>;</a:t>
            </a:r>
          </a:p>
          <a:p>
            <a:pPr marL="79156" lvl="1" indent="-39578">
              <a:lnSpc>
                <a:spcPts val="513"/>
              </a:lnSpc>
              <a:buFont typeface="Arial"/>
              <a:buChar char="•"/>
            </a:pPr>
            <a:endParaRPr lang="en-US" sz="2166" dirty="0">
              <a:solidFill>
                <a:srgbClr val="E87B69"/>
              </a:solidFill>
              <a:latin typeface="Nunito Bold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736272" y="6564600"/>
            <a:ext cx="6699579" cy="20137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67753" lvl="1" indent="-233876">
              <a:lnSpc>
                <a:spcPts val="3033"/>
              </a:lnSpc>
              <a:buFont typeface="Arial"/>
              <a:buChar char="•"/>
            </a:pPr>
            <a:r>
              <a:rPr lang="en-US" sz="2166" u="sng">
                <a:solidFill>
                  <a:srgbClr val="E87B69"/>
                </a:solidFill>
                <a:latin typeface="Nunito Bold Bold"/>
              </a:rPr>
              <a:t>Познавательно-творческая компетенция:</a:t>
            </a:r>
          </a:p>
          <a:p>
            <a:pPr marL="381394" lvl="1" indent="-190697">
              <a:lnSpc>
                <a:spcPts val="2473"/>
              </a:lnSpc>
              <a:buFont typeface="Arial"/>
              <a:buChar char="•"/>
            </a:pPr>
            <a:r>
              <a:rPr lang="en-US" sz="1766">
                <a:solidFill>
                  <a:srgbClr val="E87B69"/>
                </a:solidFill>
                <a:latin typeface="Nunito Bold Bold"/>
              </a:rPr>
              <a:t>умения целеполагания, планирования, рефлексии учебно-познавательной деятельности;</a:t>
            </a:r>
          </a:p>
          <a:p>
            <a:pPr marL="381394" lvl="1" indent="-190697">
              <a:lnSpc>
                <a:spcPts val="2473"/>
              </a:lnSpc>
              <a:buFont typeface="Arial"/>
              <a:buChar char="•"/>
            </a:pPr>
            <a:r>
              <a:rPr lang="en-US" sz="1766">
                <a:solidFill>
                  <a:srgbClr val="E87B69"/>
                </a:solidFill>
                <a:latin typeface="Nunito Bold Bold"/>
              </a:rPr>
              <a:t>развитость творческих способностей;</a:t>
            </a:r>
          </a:p>
          <a:p>
            <a:pPr marL="381394" lvl="1" indent="-190697">
              <a:lnSpc>
                <a:spcPts val="2473"/>
              </a:lnSpc>
              <a:buFont typeface="Arial"/>
              <a:buChar char="•"/>
            </a:pPr>
            <a:r>
              <a:rPr lang="en-US" sz="1766">
                <a:solidFill>
                  <a:srgbClr val="E87B69"/>
                </a:solidFill>
                <a:latin typeface="Nunito Bold Bold"/>
              </a:rPr>
              <a:t>способность самостоятельно приобретать новые знания;</a:t>
            </a:r>
          </a:p>
          <a:p>
            <a:pPr marL="79156" lvl="1" indent="-39578">
              <a:lnSpc>
                <a:spcPts val="513"/>
              </a:lnSpc>
              <a:buFont typeface="Arial"/>
              <a:buChar char="•"/>
            </a:pPr>
            <a:endParaRPr lang="en-US" sz="1766">
              <a:solidFill>
                <a:srgbClr val="E87B69"/>
              </a:solidFill>
              <a:latin typeface="Nunito Bold Bold"/>
            </a:endParaRPr>
          </a:p>
        </p:txBody>
      </p:sp>
      <p:sp>
        <p:nvSpPr>
          <p:cNvPr id="13" name="Freeform 13"/>
          <p:cNvSpPr/>
          <p:nvPr/>
        </p:nvSpPr>
        <p:spPr>
          <a:xfrm flipH="1">
            <a:off x="9322048" y="1222591"/>
            <a:ext cx="905868" cy="937509"/>
          </a:xfrm>
          <a:custGeom>
            <a:avLst/>
            <a:gdLst/>
            <a:ahLst/>
            <a:cxnLst/>
            <a:rect l="l" t="t" r="r" b="b"/>
            <a:pathLst>
              <a:path w="905868" h="937509">
                <a:moveTo>
                  <a:pt x="905868" y="0"/>
                </a:moveTo>
                <a:lnTo>
                  <a:pt x="0" y="0"/>
                </a:lnTo>
                <a:lnTo>
                  <a:pt x="0" y="937509"/>
                </a:lnTo>
                <a:lnTo>
                  <a:pt x="905868" y="937509"/>
                </a:lnTo>
                <a:lnTo>
                  <a:pt x="905868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9564277" y="2439109"/>
            <a:ext cx="7057090" cy="2372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67753" lvl="1" indent="-233876">
              <a:lnSpc>
                <a:spcPts val="3033"/>
              </a:lnSpc>
              <a:buFont typeface="Arial"/>
              <a:buChar char="•"/>
            </a:pPr>
            <a:r>
              <a:rPr lang="en-US" u="sng" dirty="0" err="1">
                <a:solidFill>
                  <a:srgbClr val="E87B69"/>
                </a:solidFill>
                <a:latin typeface="Nunito Bold Bold"/>
              </a:rPr>
              <a:t>Профессионально-коммуникативная</a:t>
            </a:r>
            <a:r>
              <a:rPr lang="en-US" u="sng" dirty="0">
                <a:solidFill>
                  <a:srgbClr val="E87B69"/>
                </a:solidFill>
                <a:latin typeface="Nunito Bold Bold"/>
              </a:rPr>
              <a:t> </a:t>
            </a:r>
            <a:r>
              <a:rPr lang="en-US" u="sng" dirty="0" err="1">
                <a:solidFill>
                  <a:srgbClr val="E87B69"/>
                </a:solidFill>
                <a:latin typeface="Nunito Bold Bold"/>
              </a:rPr>
              <a:t>компетенция</a:t>
            </a:r>
            <a:r>
              <a:rPr lang="en-US" u="sng" dirty="0">
                <a:solidFill>
                  <a:srgbClr val="E87B69"/>
                </a:solidFill>
                <a:latin typeface="Nunito Bold Bold"/>
              </a:rPr>
              <a:t>-</a:t>
            </a:r>
            <a:r>
              <a:rPr lang="en-US" dirty="0">
                <a:solidFill>
                  <a:srgbClr val="E87B69"/>
                </a:solidFill>
                <a:latin typeface="Nunito Bold Bold"/>
              </a:rPr>
              <a:t>  </a:t>
            </a:r>
            <a:r>
              <a:rPr lang="en-US" dirty="0" err="1">
                <a:solidFill>
                  <a:srgbClr val="E87B69"/>
                </a:solidFill>
                <a:latin typeface="Nunito Bold Bold"/>
              </a:rPr>
              <a:t>практическое</a:t>
            </a:r>
            <a:r>
              <a:rPr lang="en-US" dirty="0">
                <a:solidFill>
                  <a:srgbClr val="E87B69"/>
                </a:solidFill>
                <a:latin typeface="Nunito Bold Bold"/>
              </a:rPr>
              <a:t> </a:t>
            </a:r>
            <a:r>
              <a:rPr lang="en-US" dirty="0" err="1">
                <a:solidFill>
                  <a:srgbClr val="E87B69"/>
                </a:solidFill>
                <a:latin typeface="Nunito Bold Bold"/>
              </a:rPr>
              <a:t>владение</a:t>
            </a:r>
            <a:r>
              <a:rPr lang="en-US" dirty="0">
                <a:solidFill>
                  <a:srgbClr val="E87B69"/>
                </a:solidFill>
                <a:latin typeface="Nunito Bold Bold"/>
              </a:rPr>
              <a:t> </a:t>
            </a:r>
            <a:r>
              <a:rPr lang="en-US" dirty="0" err="1">
                <a:solidFill>
                  <a:srgbClr val="E87B69"/>
                </a:solidFill>
                <a:latin typeface="Nunito Bold Bold"/>
              </a:rPr>
              <a:t>приемами</a:t>
            </a:r>
            <a:r>
              <a:rPr lang="en-US" dirty="0">
                <a:solidFill>
                  <a:srgbClr val="E87B69"/>
                </a:solidFill>
                <a:latin typeface="Nunito Bold Bold"/>
              </a:rPr>
              <a:t> </a:t>
            </a:r>
            <a:r>
              <a:rPr lang="en-US" dirty="0" err="1">
                <a:solidFill>
                  <a:srgbClr val="E87B69"/>
                </a:solidFill>
                <a:latin typeface="Nunito Bold Bold"/>
              </a:rPr>
              <a:t>эффективного</a:t>
            </a:r>
            <a:r>
              <a:rPr lang="en-US" dirty="0">
                <a:solidFill>
                  <a:srgbClr val="E87B69"/>
                </a:solidFill>
                <a:latin typeface="Nunito Bold Bold"/>
              </a:rPr>
              <a:t> </a:t>
            </a:r>
            <a:r>
              <a:rPr lang="en-US" dirty="0" err="1">
                <a:solidFill>
                  <a:srgbClr val="E87B69"/>
                </a:solidFill>
                <a:latin typeface="Nunito Bold Bold"/>
              </a:rPr>
              <a:t>общения</a:t>
            </a:r>
            <a:r>
              <a:rPr lang="en-US" dirty="0">
                <a:solidFill>
                  <a:srgbClr val="E87B69"/>
                </a:solidFill>
                <a:latin typeface="Nunito Bold Bold"/>
              </a:rPr>
              <a:t>, </a:t>
            </a:r>
            <a:r>
              <a:rPr lang="en-US" dirty="0" err="1">
                <a:solidFill>
                  <a:srgbClr val="E87B69"/>
                </a:solidFill>
                <a:latin typeface="Nunito Bold Bold"/>
              </a:rPr>
              <a:t>включая</a:t>
            </a:r>
            <a:r>
              <a:rPr lang="en-US" dirty="0">
                <a:solidFill>
                  <a:srgbClr val="E87B69"/>
                </a:solidFill>
                <a:latin typeface="Nunito Bold Bold"/>
              </a:rPr>
              <a:t> </a:t>
            </a:r>
            <a:r>
              <a:rPr lang="en-US" dirty="0" err="1">
                <a:solidFill>
                  <a:srgbClr val="E87B69"/>
                </a:solidFill>
                <a:latin typeface="Nunito Bold Bold"/>
              </a:rPr>
              <a:t>общение</a:t>
            </a:r>
            <a:r>
              <a:rPr lang="en-US" dirty="0">
                <a:solidFill>
                  <a:srgbClr val="E87B69"/>
                </a:solidFill>
                <a:latin typeface="Nunito Bold Bold"/>
              </a:rPr>
              <a:t> </a:t>
            </a:r>
            <a:r>
              <a:rPr lang="en-US" dirty="0" err="1">
                <a:solidFill>
                  <a:srgbClr val="E87B69"/>
                </a:solidFill>
                <a:latin typeface="Nunito Bold Bold"/>
              </a:rPr>
              <a:t>через</a:t>
            </a:r>
            <a:r>
              <a:rPr lang="en-US" dirty="0">
                <a:solidFill>
                  <a:srgbClr val="E87B69"/>
                </a:solidFill>
                <a:latin typeface="Nunito Bold Bold"/>
              </a:rPr>
              <a:t> </a:t>
            </a:r>
            <a:r>
              <a:rPr lang="en-US" dirty="0" err="1">
                <a:solidFill>
                  <a:srgbClr val="E87B69"/>
                </a:solidFill>
                <a:latin typeface="Nunito Bold Bold"/>
              </a:rPr>
              <a:t>интернет</a:t>
            </a:r>
            <a:r>
              <a:rPr lang="en-US" dirty="0">
                <a:solidFill>
                  <a:srgbClr val="E87B69"/>
                </a:solidFill>
                <a:latin typeface="Nunito Bold Bold"/>
              </a:rPr>
              <a:t>; </a:t>
            </a:r>
            <a:r>
              <a:rPr lang="en-US" dirty="0" err="1">
                <a:solidFill>
                  <a:srgbClr val="E87B69"/>
                </a:solidFill>
                <a:latin typeface="Nunito Bold Bold"/>
              </a:rPr>
              <a:t>активная</a:t>
            </a:r>
            <a:r>
              <a:rPr lang="en-US" dirty="0">
                <a:solidFill>
                  <a:srgbClr val="E87B69"/>
                </a:solidFill>
                <a:latin typeface="Nunito Bold Bold"/>
              </a:rPr>
              <a:t> </a:t>
            </a:r>
            <a:r>
              <a:rPr lang="en-US" dirty="0" err="1">
                <a:solidFill>
                  <a:srgbClr val="E87B69"/>
                </a:solidFill>
                <a:latin typeface="Nunito Bold Bold"/>
              </a:rPr>
              <a:t>жизненная</a:t>
            </a:r>
            <a:r>
              <a:rPr lang="en-US" dirty="0">
                <a:solidFill>
                  <a:srgbClr val="E87B69"/>
                </a:solidFill>
                <a:latin typeface="Nunito Bold Bold"/>
              </a:rPr>
              <a:t> </a:t>
            </a:r>
            <a:r>
              <a:rPr lang="en-US" dirty="0" err="1">
                <a:solidFill>
                  <a:srgbClr val="E87B69"/>
                </a:solidFill>
                <a:latin typeface="Nunito Bold Bold"/>
              </a:rPr>
              <a:t>позиция</a:t>
            </a:r>
            <a:r>
              <a:rPr lang="en-US" dirty="0">
                <a:solidFill>
                  <a:srgbClr val="E87B69"/>
                </a:solidFill>
                <a:latin typeface="Nunito Bold Bold"/>
              </a:rPr>
              <a:t>; </a:t>
            </a:r>
            <a:r>
              <a:rPr lang="en-US" dirty="0" err="1">
                <a:solidFill>
                  <a:srgbClr val="E87B69"/>
                </a:solidFill>
                <a:latin typeface="Nunito Bold Bold"/>
              </a:rPr>
              <a:t>профессиональные</a:t>
            </a:r>
            <a:r>
              <a:rPr lang="en-US" dirty="0">
                <a:solidFill>
                  <a:srgbClr val="E87B69"/>
                </a:solidFill>
                <a:latin typeface="Nunito Bold Bold"/>
              </a:rPr>
              <a:t> </a:t>
            </a:r>
            <a:r>
              <a:rPr lang="en-US" dirty="0" err="1">
                <a:solidFill>
                  <a:srgbClr val="E87B69"/>
                </a:solidFill>
                <a:latin typeface="Nunito Bold Bold"/>
              </a:rPr>
              <a:t>знания</a:t>
            </a:r>
            <a:r>
              <a:rPr lang="en-US" dirty="0">
                <a:solidFill>
                  <a:srgbClr val="E87B69"/>
                </a:solidFill>
                <a:latin typeface="Nunito Bold Bold"/>
              </a:rPr>
              <a:t> и </a:t>
            </a:r>
            <a:r>
              <a:rPr lang="en-US" dirty="0" err="1">
                <a:solidFill>
                  <a:srgbClr val="E87B69"/>
                </a:solidFill>
                <a:latin typeface="Nunito Bold Bold"/>
              </a:rPr>
              <a:t>умения</a:t>
            </a:r>
            <a:r>
              <a:rPr lang="en-US" dirty="0">
                <a:solidFill>
                  <a:srgbClr val="E87B69"/>
                </a:solidFill>
                <a:latin typeface="Nunito Bold Bold"/>
              </a:rPr>
              <a:t>; </a:t>
            </a:r>
            <a:r>
              <a:rPr lang="en-US" dirty="0" err="1">
                <a:solidFill>
                  <a:srgbClr val="E87B69"/>
                </a:solidFill>
                <a:latin typeface="Nunito Bold Bold"/>
              </a:rPr>
              <a:t>профессиональные</a:t>
            </a:r>
            <a:r>
              <a:rPr lang="en-US" dirty="0">
                <a:solidFill>
                  <a:srgbClr val="E87B69"/>
                </a:solidFill>
                <a:latin typeface="Nunito Bold Bold"/>
              </a:rPr>
              <a:t> </a:t>
            </a:r>
            <a:r>
              <a:rPr lang="en-US" dirty="0" err="1">
                <a:solidFill>
                  <a:srgbClr val="E87B69"/>
                </a:solidFill>
                <a:latin typeface="Nunito Bold Bold"/>
              </a:rPr>
              <a:t>личностные</a:t>
            </a:r>
            <a:r>
              <a:rPr lang="en-US" dirty="0">
                <a:solidFill>
                  <a:srgbClr val="E87B69"/>
                </a:solidFill>
                <a:latin typeface="Nunito Bold Bold"/>
              </a:rPr>
              <a:t> </a:t>
            </a:r>
            <a:r>
              <a:rPr lang="en-US" dirty="0" err="1">
                <a:solidFill>
                  <a:srgbClr val="E87B69"/>
                </a:solidFill>
                <a:latin typeface="Nunito Bold Bold"/>
              </a:rPr>
              <a:t>качества</a:t>
            </a:r>
            <a:r>
              <a:rPr lang="en-US" dirty="0">
                <a:solidFill>
                  <a:srgbClr val="E87B69"/>
                </a:solidFill>
                <a:latin typeface="Nunito Bold Bold"/>
              </a:rPr>
              <a:t>; </a:t>
            </a:r>
            <a:r>
              <a:rPr lang="en-US" dirty="0" err="1">
                <a:solidFill>
                  <a:srgbClr val="E87B69"/>
                </a:solidFill>
                <a:latin typeface="Nunito Bold Bold"/>
              </a:rPr>
              <a:t>творческие</a:t>
            </a:r>
            <a:r>
              <a:rPr lang="en-US" dirty="0">
                <a:solidFill>
                  <a:srgbClr val="E87B69"/>
                </a:solidFill>
                <a:latin typeface="Nunito Bold Bold"/>
              </a:rPr>
              <a:t> </a:t>
            </a:r>
            <a:r>
              <a:rPr lang="en-US" dirty="0" err="1">
                <a:solidFill>
                  <a:srgbClr val="E87B69"/>
                </a:solidFill>
                <a:latin typeface="Nunito Bold Bold"/>
              </a:rPr>
              <a:t>умения</a:t>
            </a:r>
            <a:r>
              <a:rPr lang="en-US" dirty="0">
                <a:solidFill>
                  <a:srgbClr val="E87B69"/>
                </a:solidFill>
                <a:latin typeface="Nunito Bold Bold"/>
              </a:rPr>
              <a:t>.</a:t>
            </a:r>
          </a:p>
          <a:p>
            <a:pPr>
              <a:lnSpc>
                <a:spcPts val="513"/>
              </a:lnSpc>
            </a:pPr>
            <a:endParaRPr lang="en-US" sz="2166" dirty="0">
              <a:solidFill>
                <a:srgbClr val="E87B69"/>
              </a:solidFill>
              <a:latin typeface="Nunito Bold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9210555" y="6431722"/>
            <a:ext cx="7057090" cy="20549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67753" lvl="1" indent="-233876">
              <a:lnSpc>
                <a:spcPts val="3033"/>
              </a:lnSpc>
              <a:buFont typeface="Arial"/>
              <a:buChar char="•"/>
            </a:pPr>
            <a:r>
              <a:rPr lang="en-US" u="sng" dirty="0" err="1">
                <a:solidFill>
                  <a:srgbClr val="E87B69"/>
                </a:solidFill>
                <a:latin typeface="Nunito Bold Bold"/>
              </a:rPr>
              <a:t>Управленческая</a:t>
            </a:r>
            <a:r>
              <a:rPr lang="en-US" u="sng" dirty="0">
                <a:solidFill>
                  <a:srgbClr val="E87B69"/>
                </a:solidFill>
                <a:latin typeface="Nunito Bold Bold"/>
              </a:rPr>
              <a:t> </a:t>
            </a:r>
            <a:r>
              <a:rPr lang="en-US" u="sng" dirty="0" err="1">
                <a:solidFill>
                  <a:srgbClr val="E87B69"/>
                </a:solidFill>
                <a:latin typeface="Nunito Bold Bold"/>
              </a:rPr>
              <a:t>компетенция</a:t>
            </a:r>
            <a:r>
              <a:rPr lang="en-US" dirty="0">
                <a:solidFill>
                  <a:srgbClr val="E87B69"/>
                </a:solidFill>
                <a:latin typeface="Nunito Bold Bold"/>
              </a:rPr>
              <a:t> – </a:t>
            </a:r>
            <a:r>
              <a:rPr lang="en-US" dirty="0" err="1">
                <a:solidFill>
                  <a:srgbClr val="E87B69"/>
                </a:solidFill>
                <a:latin typeface="Nunito Bold Bold"/>
              </a:rPr>
              <a:t>владение</a:t>
            </a:r>
            <a:r>
              <a:rPr lang="en-US" dirty="0">
                <a:solidFill>
                  <a:srgbClr val="E87B69"/>
                </a:solidFill>
                <a:latin typeface="Nunito Bold Bold"/>
              </a:rPr>
              <a:t> </a:t>
            </a:r>
            <a:r>
              <a:rPr lang="en-US" dirty="0" err="1">
                <a:solidFill>
                  <a:srgbClr val="E87B69"/>
                </a:solidFill>
                <a:latin typeface="Nunito Bold Bold"/>
              </a:rPr>
              <a:t>управленческими</a:t>
            </a:r>
            <a:r>
              <a:rPr lang="en-US" dirty="0">
                <a:solidFill>
                  <a:srgbClr val="E87B69"/>
                </a:solidFill>
                <a:latin typeface="Nunito Bold Bold"/>
              </a:rPr>
              <a:t> </a:t>
            </a:r>
            <a:r>
              <a:rPr lang="en-US" dirty="0" err="1">
                <a:solidFill>
                  <a:srgbClr val="E87B69"/>
                </a:solidFill>
                <a:latin typeface="Nunito Bold Bold"/>
              </a:rPr>
              <a:t>технологиями</a:t>
            </a:r>
            <a:r>
              <a:rPr lang="en-US" dirty="0">
                <a:solidFill>
                  <a:srgbClr val="E87B69"/>
                </a:solidFill>
                <a:latin typeface="Nunito Bold Bold"/>
              </a:rPr>
              <a:t> – </a:t>
            </a:r>
            <a:r>
              <a:rPr lang="en-US" dirty="0" err="1">
                <a:solidFill>
                  <a:srgbClr val="E87B69"/>
                </a:solidFill>
                <a:latin typeface="Nunito Bold Bold"/>
              </a:rPr>
              <a:t>педагогический</a:t>
            </a:r>
            <a:r>
              <a:rPr lang="en-US" dirty="0">
                <a:solidFill>
                  <a:srgbClr val="E87B69"/>
                </a:solidFill>
                <a:latin typeface="Nunito Bold Bold"/>
              </a:rPr>
              <a:t> </a:t>
            </a:r>
            <a:r>
              <a:rPr lang="en-US" dirty="0" err="1">
                <a:solidFill>
                  <a:srgbClr val="E87B69"/>
                </a:solidFill>
                <a:latin typeface="Nunito Bold Bold"/>
              </a:rPr>
              <a:t>анализ</a:t>
            </a:r>
            <a:r>
              <a:rPr lang="en-US" dirty="0">
                <a:solidFill>
                  <a:srgbClr val="E87B69"/>
                </a:solidFill>
                <a:latin typeface="Nunito Bold Bold"/>
              </a:rPr>
              <a:t> </a:t>
            </a:r>
            <a:r>
              <a:rPr lang="en-US" dirty="0" err="1">
                <a:solidFill>
                  <a:srgbClr val="E87B69"/>
                </a:solidFill>
                <a:latin typeface="Nunito Bold Bold"/>
              </a:rPr>
              <a:t>ресурсов</a:t>
            </a:r>
            <a:r>
              <a:rPr lang="en-US" dirty="0">
                <a:solidFill>
                  <a:srgbClr val="E87B69"/>
                </a:solidFill>
                <a:latin typeface="Nunito Bold Bold"/>
              </a:rPr>
              <a:t>, </a:t>
            </a:r>
            <a:r>
              <a:rPr lang="en-US" dirty="0" err="1">
                <a:solidFill>
                  <a:srgbClr val="E87B69"/>
                </a:solidFill>
                <a:latin typeface="Nunito Bold Bold"/>
              </a:rPr>
              <a:t>умение</a:t>
            </a:r>
            <a:r>
              <a:rPr lang="en-US" dirty="0">
                <a:solidFill>
                  <a:srgbClr val="E87B69"/>
                </a:solidFill>
                <a:latin typeface="Nunito Bold Bold"/>
              </a:rPr>
              <a:t> </a:t>
            </a:r>
            <a:r>
              <a:rPr lang="en-US" dirty="0" err="1">
                <a:solidFill>
                  <a:srgbClr val="E87B69"/>
                </a:solidFill>
                <a:latin typeface="Nunito Bold Bold"/>
              </a:rPr>
              <a:t>проектировать</a:t>
            </a:r>
            <a:r>
              <a:rPr lang="en-US" dirty="0">
                <a:solidFill>
                  <a:srgbClr val="E87B69"/>
                </a:solidFill>
                <a:latin typeface="Nunito Bold Bold"/>
              </a:rPr>
              <a:t> </a:t>
            </a:r>
            <a:r>
              <a:rPr lang="en-US" dirty="0" err="1">
                <a:solidFill>
                  <a:srgbClr val="E87B69"/>
                </a:solidFill>
                <a:latin typeface="Nunito Bold Bold"/>
              </a:rPr>
              <a:t>цели</a:t>
            </a:r>
            <a:r>
              <a:rPr lang="en-US" dirty="0">
                <a:solidFill>
                  <a:srgbClr val="E87B69"/>
                </a:solidFill>
                <a:latin typeface="Nunito Bold Bold"/>
              </a:rPr>
              <a:t>, </a:t>
            </a:r>
            <a:r>
              <a:rPr lang="en-US" dirty="0" err="1">
                <a:solidFill>
                  <a:srgbClr val="E87B69"/>
                </a:solidFill>
                <a:latin typeface="Nunito Bold Bold"/>
              </a:rPr>
              <a:t>планировать</a:t>
            </a:r>
            <a:r>
              <a:rPr lang="en-US" dirty="0">
                <a:solidFill>
                  <a:srgbClr val="E87B69"/>
                </a:solidFill>
                <a:latin typeface="Nunito Bold Bold"/>
              </a:rPr>
              <a:t>, </a:t>
            </a:r>
            <a:r>
              <a:rPr lang="en-US" dirty="0" err="1">
                <a:solidFill>
                  <a:srgbClr val="E87B69"/>
                </a:solidFill>
                <a:latin typeface="Nunito Bold Bold"/>
              </a:rPr>
              <a:t>организовывать</a:t>
            </a:r>
            <a:r>
              <a:rPr lang="en-US" dirty="0">
                <a:solidFill>
                  <a:srgbClr val="E87B69"/>
                </a:solidFill>
                <a:latin typeface="Nunito Bold Bold"/>
              </a:rPr>
              <a:t>, </a:t>
            </a:r>
            <a:r>
              <a:rPr lang="en-US" dirty="0" err="1">
                <a:solidFill>
                  <a:srgbClr val="E87B69"/>
                </a:solidFill>
                <a:latin typeface="Nunito Bold Bold"/>
              </a:rPr>
              <a:t>корректировать</a:t>
            </a:r>
            <a:r>
              <a:rPr lang="en-US" dirty="0">
                <a:solidFill>
                  <a:srgbClr val="E87B69"/>
                </a:solidFill>
                <a:latin typeface="Nunito Bold Bold"/>
              </a:rPr>
              <a:t> и </a:t>
            </a:r>
            <a:r>
              <a:rPr lang="en-US" dirty="0" err="1">
                <a:solidFill>
                  <a:srgbClr val="E87B69"/>
                </a:solidFill>
                <a:latin typeface="Nunito Bold Bold"/>
              </a:rPr>
              <a:t>анализировать</a:t>
            </a:r>
            <a:r>
              <a:rPr lang="en-US" dirty="0">
                <a:solidFill>
                  <a:srgbClr val="E87B69"/>
                </a:solidFill>
                <a:latin typeface="Nunito Bold Bold"/>
              </a:rPr>
              <a:t> </a:t>
            </a:r>
            <a:r>
              <a:rPr lang="en-US" dirty="0" err="1">
                <a:solidFill>
                  <a:srgbClr val="E87B69"/>
                </a:solidFill>
                <a:latin typeface="Nunito Bold Bold"/>
              </a:rPr>
              <a:t>результаты</a:t>
            </a:r>
            <a:r>
              <a:rPr lang="en-US" dirty="0" smtClean="0">
                <a:solidFill>
                  <a:srgbClr val="E87B69"/>
                </a:solidFill>
                <a:latin typeface="Nunito Bold Bold"/>
              </a:rPr>
              <a:t>;</a:t>
            </a:r>
            <a:endParaRPr lang="en-US" sz="2166" dirty="0">
              <a:solidFill>
                <a:srgbClr val="E87B69"/>
              </a:solidFill>
              <a:latin typeface="Nunito Bold Bold"/>
            </a:endParaRPr>
          </a:p>
          <a:p>
            <a:pPr>
              <a:lnSpc>
                <a:spcPts val="513"/>
              </a:lnSpc>
            </a:pPr>
            <a:endParaRPr lang="en-US" sz="2166" dirty="0">
              <a:solidFill>
                <a:srgbClr val="E87B69"/>
              </a:solidFill>
              <a:latin typeface="Nunito Bold Bold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586047" y="4852957"/>
            <a:ext cx="668159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chemeClr val="accent2">
                    <a:lumMod val="50000"/>
                  </a:schemeClr>
                </a:solidFill>
                <a:latin typeface="YS Text"/>
              </a:rPr>
              <a:t>Технологическая</a:t>
            </a:r>
            <a:r>
              <a:rPr lang="ru-RU" u="sng" dirty="0">
                <a:solidFill>
                  <a:schemeClr val="accent2">
                    <a:lumMod val="50000"/>
                  </a:schemeClr>
                </a:solidFill>
                <a:latin typeface="YS Text"/>
              </a:rPr>
              <a:t> </a:t>
            </a:r>
            <a:r>
              <a:rPr lang="ru-RU" b="1" u="sng" dirty="0">
                <a:solidFill>
                  <a:schemeClr val="accent2">
                    <a:lumMod val="50000"/>
                  </a:schemeClr>
                </a:solidFill>
                <a:latin typeface="YS Text"/>
              </a:rPr>
              <a:t>компетентность</a:t>
            </a:r>
            <a:r>
              <a:rPr lang="ru-RU" u="sng" dirty="0">
                <a:solidFill>
                  <a:schemeClr val="accent2">
                    <a:lumMod val="50000"/>
                  </a:schemeClr>
                </a:solidFill>
                <a:latin typeface="YS Text"/>
              </a:rPr>
              <a:t> </a:t>
            </a:r>
            <a:r>
              <a:rPr lang="ru-RU" b="1" u="sng" dirty="0">
                <a:solidFill>
                  <a:schemeClr val="accent2">
                    <a:lumMod val="50000"/>
                  </a:schemeClr>
                </a:solidFill>
                <a:latin typeface="YS Text"/>
              </a:rPr>
              <a:t>педагога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YS Text"/>
              </a:rPr>
              <a:t> – это интегративно-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YS Text"/>
              </a:rPr>
              <a:t>профессиональное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YS Text"/>
              </a:rPr>
              <a:t> качество личности, включающее в себя направленность 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YS Text"/>
              </a:rPr>
              <a:t>педагога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YS Text"/>
              </a:rPr>
              <a:t> на освоение новых образовательных технологий, их конструирование и распространение в 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YS Text"/>
              </a:rPr>
              <a:t>профессиональном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YS Text"/>
              </a:rPr>
              <a:t> сообществе.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61922" y="238430"/>
            <a:ext cx="15625848" cy="8802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130"/>
              </a:lnSpc>
              <a:spcBef>
                <a:spcPct val="0"/>
              </a:spcBef>
            </a:pPr>
            <a:r>
              <a:rPr lang="en-US" sz="5093">
                <a:solidFill>
                  <a:srgbClr val="D15081"/>
                </a:solidFill>
                <a:latin typeface="Nunito Bold Bold"/>
              </a:rPr>
              <a:t>Требования ФГОС к современному учителю.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61922" y="1452129"/>
            <a:ext cx="10193092" cy="7110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956"/>
              </a:lnSpc>
              <a:spcBef>
                <a:spcPct val="0"/>
              </a:spcBef>
            </a:pPr>
            <a:r>
              <a:rPr lang="en-US" sz="4254">
                <a:solidFill>
                  <a:srgbClr val="E87B69"/>
                </a:solidFill>
                <a:latin typeface="Nunito Bold Bold"/>
              </a:rPr>
              <a:t>Современный учитель должен .....</a:t>
            </a:r>
          </a:p>
        </p:txBody>
      </p:sp>
      <p:sp>
        <p:nvSpPr>
          <p:cNvPr id="4" name="Freeform 4"/>
          <p:cNvSpPr/>
          <p:nvPr/>
        </p:nvSpPr>
        <p:spPr>
          <a:xfrm>
            <a:off x="15703217" y="-548931"/>
            <a:ext cx="3830964" cy="3155322"/>
          </a:xfrm>
          <a:custGeom>
            <a:avLst/>
            <a:gdLst/>
            <a:ahLst/>
            <a:cxnLst/>
            <a:rect l="l" t="t" r="r" b="b"/>
            <a:pathLst>
              <a:path w="3830964" h="3155322">
                <a:moveTo>
                  <a:pt x="0" y="0"/>
                </a:moveTo>
                <a:lnTo>
                  <a:pt x="3830965" y="0"/>
                </a:lnTo>
                <a:lnTo>
                  <a:pt x="3830965" y="3155321"/>
                </a:lnTo>
                <a:lnTo>
                  <a:pt x="0" y="31553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 flipV="1">
            <a:off x="-832353" y="7680610"/>
            <a:ext cx="3830964" cy="3155322"/>
          </a:xfrm>
          <a:custGeom>
            <a:avLst/>
            <a:gdLst/>
            <a:ahLst/>
            <a:cxnLst/>
            <a:rect l="l" t="t" r="r" b="b"/>
            <a:pathLst>
              <a:path w="3830964" h="3155322">
                <a:moveTo>
                  <a:pt x="3830964" y="3155321"/>
                </a:moveTo>
                <a:lnTo>
                  <a:pt x="0" y="3155321"/>
                </a:lnTo>
                <a:lnTo>
                  <a:pt x="0" y="0"/>
                </a:lnTo>
                <a:lnTo>
                  <a:pt x="3830964" y="0"/>
                </a:lnTo>
                <a:lnTo>
                  <a:pt x="3830964" y="3155321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388440" y="1222591"/>
            <a:ext cx="3799120" cy="3390715"/>
          </a:xfrm>
          <a:custGeom>
            <a:avLst/>
            <a:gdLst/>
            <a:ahLst/>
            <a:cxnLst/>
            <a:rect l="l" t="t" r="r" b="b"/>
            <a:pathLst>
              <a:path w="3799120" h="3390715">
                <a:moveTo>
                  <a:pt x="0" y="0"/>
                </a:moveTo>
                <a:lnTo>
                  <a:pt x="3799120" y="0"/>
                </a:lnTo>
                <a:lnTo>
                  <a:pt x="3799120" y="3390715"/>
                </a:lnTo>
                <a:lnTo>
                  <a:pt x="0" y="33907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2062848" y="5867556"/>
            <a:ext cx="3799120" cy="3390715"/>
          </a:xfrm>
          <a:custGeom>
            <a:avLst/>
            <a:gdLst/>
            <a:ahLst/>
            <a:cxnLst/>
            <a:rect l="l" t="t" r="r" b="b"/>
            <a:pathLst>
              <a:path w="3799120" h="3390715">
                <a:moveTo>
                  <a:pt x="0" y="0"/>
                </a:moveTo>
                <a:lnTo>
                  <a:pt x="3799120" y="0"/>
                </a:lnTo>
                <a:lnTo>
                  <a:pt x="3799120" y="3390715"/>
                </a:lnTo>
                <a:lnTo>
                  <a:pt x="0" y="33907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>
            <a:off x="15826037" y="4746788"/>
            <a:ext cx="2073409" cy="4996167"/>
          </a:xfrm>
          <a:custGeom>
            <a:avLst/>
            <a:gdLst/>
            <a:ahLst/>
            <a:cxnLst/>
            <a:rect l="l" t="t" r="r" b="b"/>
            <a:pathLst>
              <a:path w="2073409" h="4996167">
                <a:moveTo>
                  <a:pt x="2073409" y="0"/>
                </a:moveTo>
                <a:lnTo>
                  <a:pt x="0" y="0"/>
                </a:lnTo>
                <a:lnTo>
                  <a:pt x="0" y="4996167"/>
                </a:lnTo>
                <a:lnTo>
                  <a:pt x="2073409" y="4996167"/>
                </a:lnTo>
                <a:lnTo>
                  <a:pt x="2073409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694962" y="2704040"/>
            <a:ext cx="4607299" cy="5389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16"/>
              </a:lnSpc>
              <a:spcBef>
                <a:spcPct val="0"/>
              </a:spcBef>
            </a:pPr>
            <a:r>
              <a:rPr lang="en-US" sz="3154">
                <a:solidFill>
                  <a:srgbClr val="E87B69"/>
                </a:solidFill>
                <a:latin typeface="Nunito Bold Bold"/>
              </a:rPr>
              <a:t> Обеспечивать .....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10368" y="3660041"/>
            <a:ext cx="4607299" cy="5389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16"/>
              </a:lnSpc>
              <a:spcBef>
                <a:spcPct val="0"/>
              </a:spcBef>
            </a:pPr>
            <a:r>
              <a:rPr lang="en-US" sz="3154">
                <a:solidFill>
                  <a:srgbClr val="E87B69"/>
                </a:solidFill>
                <a:latin typeface="Nunito Bold Bold"/>
              </a:rPr>
              <a:t>Осуществлять .....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52975" y="4494304"/>
            <a:ext cx="4607299" cy="5389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16"/>
              </a:lnSpc>
              <a:spcBef>
                <a:spcPct val="0"/>
              </a:spcBef>
            </a:pPr>
            <a:r>
              <a:rPr lang="en-US" sz="3154" dirty="0" err="1">
                <a:solidFill>
                  <a:srgbClr val="E87B69"/>
                </a:solidFill>
                <a:latin typeface="Nunito Bold Bold"/>
              </a:rPr>
              <a:t>Разрабатывать</a:t>
            </a:r>
            <a:r>
              <a:rPr lang="en-US" sz="3154" dirty="0">
                <a:solidFill>
                  <a:srgbClr val="E87B69"/>
                </a:solidFill>
                <a:latin typeface="Nunito Bold Bold"/>
              </a:rPr>
              <a:t>  .....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595802" y="5280943"/>
            <a:ext cx="4607299" cy="5389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16"/>
              </a:lnSpc>
              <a:spcBef>
                <a:spcPct val="0"/>
              </a:spcBef>
            </a:pPr>
            <a:r>
              <a:rPr lang="en-US" sz="3154">
                <a:solidFill>
                  <a:srgbClr val="E87B69"/>
                </a:solidFill>
                <a:latin typeface="Nunito Bold Bold"/>
              </a:rPr>
              <a:t>Рекомендовать  .....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595802" y="7035162"/>
            <a:ext cx="5816165" cy="5389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16"/>
              </a:lnSpc>
              <a:spcBef>
                <a:spcPct val="0"/>
              </a:spcBef>
            </a:pPr>
            <a:r>
              <a:rPr lang="en-US" sz="3154">
                <a:solidFill>
                  <a:srgbClr val="E87B69"/>
                </a:solidFill>
                <a:latin typeface="Nunito Bold Bold"/>
              </a:rPr>
              <a:t>Выявлять и отражать  .....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87151" y="9191596"/>
            <a:ext cx="8108841" cy="5389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16"/>
              </a:lnSpc>
              <a:spcBef>
                <a:spcPct val="0"/>
              </a:spcBef>
            </a:pPr>
            <a:r>
              <a:rPr lang="en-US" sz="3154">
                <a:solidFill>
                  <a:srgbClr val="E87B69"/>
                </a:solidFill>
                <a:latin typeface="Nunito Bold Bold"/>
              </a:rPr>
              <a:t>Организовать и сопровождать  .....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907674" y="6162831"/>
            <a:ext cx="3830420" cy="5389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16"/>
              </a:lnSpc>
              <a:spcBef>
                <a:spcPct val="0"/>
              </a:spcBef>
            </a:pPr>
            <a:r>
              <a:rPr lang="en-US" sz="3154">
                <a:solidFill>
                  <a:srgbClr val="E87B69"/>
                </a:solidFill>
                <a:latin typeface="Nunito Bold Bold"/>
              </a:rPr>
              <a:t>Реализовывать....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591772" y="8113379"/>
            <a:ext cx="4357310" cy="5389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16"/>
              </a:lnSpc>
              <a:spcBef>
                <a:spcPct val="0"/>
              </a:spcBef>
            </a:pPr>
            <a:r>
              <a:rPr lang="en-US" sz="3154" dirty="0" err="1">
                <a:solidFill>
                  <a:srgbClr val="E87B69"/>
                </a:solidFill>
                <a:latin typeface="Nunito Bold Bold"/>
              </a:rPr>
              <a:t>Использовать</a:t>
            </a:r>
            <a:r>
              <a:rPr lang="en-US" sz="3154" dirty="0">
                <a:solidFill>
                  <a:srgbClr val="E87B69"/>
                </a:solidFill>
                <a:latin typeface="Nunito Bold Bold"/>
              </a:rPr>
              <a:t> .....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822883" y="2704040"/>
            <a:ext cx="7804856" cy="5389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16"/>
              </a:lnSpc>
              <a:spcBef>
                <a:spcPct val="0"/>
              </a:spcBef>
            </a:pPr>
            <a:r>
              <a:rPr lang="en-US" sz="3154" dirty="0" err="1">
                <a:solidFill>
                  <a:srgbClr val="202F5A"/>
                </a:solidFill>
                <a:latin typeface="Nunito Bold"/>
              </a:rPr>
              <a:t>общепедагогическая</a:t>
            </a:r>
            <a:r>
              <a:rPr lang="en-US" sz="3154" dirty="0">
                <a:solidFill>
                  <a:srgbClr val="202F5A"/>
                </a:solidFill>
                <a:latin typeface="Nunito Bold"/>
              </a:rPr>
              <a:t> </a:t>
            </a:r>
            <a:r>
              <a:rPr lang="en-US" sz="3154" dirty="0" err="1">
                <a:solidFill>
                  <a:srgbClr val="202F5A"/>
                </a:solidFill>
                <a:latin typeface="Nunito Bold"/>
              </a:rPr>
              <a:t>компетенция</a:t>
            </a:r>
            <a:endParaRPr lang="en-US" sz="3154" dirty="0">
              <a:solidFill>
                <a:srgbClr val="202F5A"/>
              </a:solidFill>
              <a:latin typeface="Nunito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5241572" y="3707666"/>
            <a:ext cx="10461645" cy="5389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16"/>
              </a:lnSpc>
              <a:spcBef>
                <a:spcPct val="0"/>
              </a:spcBef>
            </a:pPr>
            <a:r>
              <a:rPr lang="en-US" sz="3154" dirty="0" err="1">
                <a:solidFill>
                  <a:srgbClr val="202F5A"/>
                </a:solidFill>
                <a:latin typeface="Nunito Bold"/>
              </a:rPr>
              <a:t>информационно</a:t>
            </a:r>
            <a:r>
              <a:rPr lang="en-US" sz="3154" dirty="0">
                <a:solidFill>
                  <a:srgbClr val="202F5A"/>
                </a:solidFill>
                <a:latin typeface="Nunito Bold"/>
              </a:rPr>
              <a:t> -</a:t>
            </a:r>
            <a:r>
              <a:rPr lang="en-US" sz="3154" dirty="0" err="1">
                <a:solidFill>
                  <a:srgbClr val="202F5A"/>
                </a:solidFill>
                <a:latin typeface="Nunito Bold"/>
              </a:rPr>
              <a:t>коммуникативная</a:t>
            </a:r>
            <a:r>
              <a:rPr lang="en-US" sz="3154" dirty="0">
                <a:solidFill>
                  <a:srgbClr val="202F5A"/>
                </a:solidFill>
                <a:latin typeface="Nunito Bold"/>
              </a:rPr>
              <a:t>  </a:t>
            </a:r>
            <a:r>
              <a:rPr lang="en-US" sz="3154" dirty="0" err="1">
                <a:solidFill>
                  <a:srgbClr val="202F5A"/>
                </a:solidFill>
                <a:latin typeface="Nunito Bold"/>
              </a:rPr>
              <a:t>компетенция</a:t>
            </a:r>
            <a:endParaRPr lang="en-US" sz="3154" dirty="0">
              <a:solidFill>
                <a:srgbClr val="202F5A"/>
              </a:solidFill>
              <a:latin typeface="Nunito 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4673320" y="4330373"/>
            <a:ext cx="13005080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416"/>
              </a:lnSpc>
              <a:spcBef>
                <a:spcPct val="0"/>
              </a:spcBef>
            </a:pPr>
            <a:r>
              <a:rPr lang="en-US" sz="3154" dirty="0" err="1">
                <a:solidFill>
                  <a:srgbClr val="202F5A"/>
                </a:solidFill>
                <a:latin typeface="Nunito Bold"/>
              </a:rPr>
              <a:t>предметная</a:t>
            </a:r>
            <a:r>
              <a:rPr lang="en-US" sz="3154" dirty="0">
                <a:solidFill>
                  <a:srgbClr val="202F5A"/>
                </a:solidFill>
                <a:latin typeface="Nunito Bold"/>
              </a:rPr>
              <a:t>/</a:t>
            </a:r>
            <a:r>
              <a:rPr lang="en-US" sz="3154" dirty="0" err="1">
                <a:solidFill>
                  <a:srgbClr val="202F5A"/>
                </a:solidFill>
                <a:latin typeface="Nunito Bold"/>
              </a:rPr>
              <a:t>управленческая</a:t>
            </a:r>
            <a:r>
              <a:rPr lang="en-US" sz="3154" dirty="0">
                <a:solidFill>
                  <a:srgbClr val="202F5A"/>
                </a:solidFill>
                <a:latin typeface="Nunito Bold"/>
              </a:rPr>
              <a:t>  </a:t>
            </a:r>
            <a:r>
              <a:rPr lang="en-US" sz="3154" dirty="0" err="1" smtClean="0">
                <a:solidFill>
                  <a:srgbClr val="202F5A"/>
                </a:solidFill>
                <a:latin typeface="Nunito Bold"/>
              </a:rPr>
              <a:t>компетенция</a:t>
            </a:r>
            <a:r>
              <a:rPr lang="ru-RU" sz="3154" dirty="0" smtClean="0">
                <a:solidFill>
                  <a:srgbClr val="FF0000"/>
                </a:solidFill>
                <a:latin typeface="Nunito Bold"/>
              </a:rPr>
              <a:t>/технологическая</a:t>
            </a:r>
            <a:endParaRPr lang="en-US" sz="3154" dirty="0">
              <a:solidFill>
                <a:srgbClr val="FF0000"/>
              </a:solidFill>
              <a:latin typeface="Nunito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5736968" y="5288640"/>
            <a:ext cx="9966249" cy="5389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16"/>
              </a:lnSpc>
              <a:spcBef>
                <a:spcPct val="0"/>
              </a:spcBef>
            </a:pPr>
            <a:r>
              <a:rPr lang="en-US" sz="3154" dirty="0" err="1">
                <a:solidFill>
                  <a:srgbClr val="202F5A"/>
                </a:solidFill>
                <a:latin typeface="Nunito Bold"/>
              </a:rPr>
              <a:t>информационно</a:t>
            </a:r>
            <a:r>
              <a:rPr lang="en-US" sz="3154" dirty="0">
                <a:solidFill>
                  <a:srgbClr val="202F5A"/>
                </a:solidFill>
                <a:latin typeface="Nunito Bold"/>
              </a:rPr>
              <a:t> -</a:t>
            </a:r>
            <a:r>
              <a:rPr lang="en-US" sz="3154" dirty="0" err="1">
                <a:solidFill>
                  <a:srgbClr val="202F5A"/>
                </a:solidFill>
                <a:latin typeface="Nunito Bold"/>
              </a:rPr>
              <a:t>коммуникативная</a:t>
            </a:r>
            <a:r>
              <a:rPr lang="en-US" sz="3154" dirty="0">
                <a:solidFill>
                  <a:srgbClr val="202F5A"/>
                </a:solidFill>
                <a:latin typeface="Nunito Bold"/>
              </a:rPr>
              <a:t>  </a:t>
            </a:r>
            <a:r>
              <a:rPr lang="en-US" sz="3154" dirty="0" err="1">
                <a:solidFill>
                  <a:srgbClr val="202F5A"/>
                </a:solidFill>
                <a:latin typeface="Nunito Bold"/>
              </a:rPr>
              <a:t>компетенция</a:t>
            </a:r>
            <a:endParaRPr lang="en-US" sz="3154" dirty="0">
              <a:solidFill>
                <a:srgbClr val="202F5A"/>
              </a:solidFill>
              <a:latin typeface="Nunito Bol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7099724" y="6077073"/>
            <a:ext cx="9601830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416"/>
              </a:lnSpc>
              <a:spcBef>
                <a:spcPct val="0"/>
              </a:spcBef>
            </a:pPr>
            <a:r>
              <a:rPr lang="en-US" sz="3154" dirty="0" err="1">
                <a:solidFill>
                  <a:srgbClr val="202F5A"/>
                </a:solidFill>
                <a:latin typeface="Nunito Bold"/>
              </a:rPr>
              <a:t>предметная</a:t>
            </a:r>
            <a:r>
              <a:rPr lang="en-US" sz="3154" dirty="0">
                <a:solidFill>
                  <a:srgbClr val="202F5A"/>
                </a:solidFill>
                <a:latin typeface="Nunito Bold"/>
              </a:rPr>
              <a:t>  </a:t>
            </a:r>
            <a:r>
              <a:rPr lang="en-US" sz="3154" dirty="0" err="1" smtClean="0">
                <a:solidFill>
                  <a:srgbClr val="202F5A"/>
                </a:solidFill>
                <a:latin typeface="Nunito Bold"/>
              </a:rPr>
              <a:t>компетенция</a:t>
            </a:r>
            <a:r>
              <a:rPr lang="ru-RU" sz="3154" dirty="0" smtClean="0">
                <a:solidFill>
                  <a:srgbClr val="FF0000"/>
                </a:solidFill>
                <a:latin typeface="Nunito Bold"/>
              </a:rPr>
              <a:t>/технологическая</a:t>
            </a:r>
            <a:endParaRPr lang="en-US" sz="3154" dirty="0">
              <a:solidFill>
                <a:srgbClr val="FF0000"/>
              </a:solidFill>
              <a:latin typeface="Nunito 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5348378" y="8013566"/>
            <a:ext cx="13319694" cy="11285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16"/>
              </a:lnSpc>
              <a:spcBef>
                <a:spcPct val="0"/>
              </a:spcBef>
            </a:pPr>
            <a:r>
              <a:rPr lang="en-US" sz="3154" dirty="0" err="1">
                <a:solidFill>
                  <a:srgbClr val="202F5A"/>
                </a:solidFill>
                <a:latin typeface="Nunito Bold"/>
              </a:rPr>
              <a:t>информационно</a:t>
            </a:r>
            <a:r>
              <a:rPr lang="en-US" sz="3154" dirty="0">
                <a:solidFill>
                  <a:srgbClr val="202F5A"/>
                </a:solidFill>
                <a:latin typeface="Nunito Bold"/>
              </a:rPr>
              <a:t> -</a:t>
            </a:r>
            <a:r>
              <a:rPr lang="en-US" sz="3154" dirty="0" err="1">
                <a:solidFill>
                  <a:srgbClr val="202F5A"/>
                </a:solidFill>
                <a:latin typeface="Nunito Bold"/>
              </a:rPr>
              <a:t>коммуникативная</a:t>
            </a:r>
            <a:r>
              <a:rPr lang="en-US" sz="3154" dirty="0">
                <a:solidFill>
                  <a:srgbClr val="202F5A"/>
                </a:solidFill>
                <a:latin typeface="Nunito Bold"/>
              </a:rPr>
              <a:t>  </a:t>
            </a:r>
            <a:r>
              <a:rPr lang="en-US" sz="3154" dirty="0" err="1" smtClean="0">
                <a:solidFill>
                  <a:srgbClr val="202F5A"/>
                </a:solidFill>
                <a:latin typeface="Nunito Bold"/>
              </a:rPr>
              <a:t>компетенция</a:t>
            </a:r>
            <a:r>
              <a:rPr lang="ru-RU" sz="3154" dirty="0" smtClean="0">
                <a:solidFill>
                  <a:srgbClr val="202F5A"/>
                </a:solidFill>
                <a:latin typeface="Nunito Bold"/>
              </a:rPr>
              <a:t>/</a:t>
            </a:r>
          </a:p>
          <a:p>
            <a:pPr algn="ctr">
              <a:lnSpc>
                <a:spcPts val="4416"/>
              </a:lnSpc>
              <a:spcBef>
                <a:spcPct val="0"/>
              </a:spcBef>
            </a:pPr>
            <a:r>
              <a:rPr lang="ru-RU" sz="3200" dirty="0" smtClean="0">
                <a:solidFill>
                  <a:srgbClr val="FF0000"/>
                </a:solidFill>
                <a:latin typeface="Nunito Bold"/>
              </a:rPr>
              <a:t>технологическая</a:t>
            </a:r>
            <a:endParaRPr lang="en-US" sz="3200" dirty="0">
              <a:solidFill>
                <a:srgbClr val="FF0000"/>
              </a:solidFill>
              <a:latin typeface="Nunito Bold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5114679" y="6955502"/>
            <a:ext cx="11066164" cy="9847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96"/>
              </a:lnSpc>
              <a:spcBef>
                <a:spcPct val="0"/>
              </a:spcBef>
            </a:pPr>
            <a:r>
              <a:rPr lang="en-US" sz="2854" dirty="0" err="1">
                <a:solidFill>
                  <a:srgbClr val="202F5A"/>
                </a:solidFill>
                <a:latin typeface="Nunito Bold"/>
              </a:rPr>
              <a:t>познавательно</a:t>
            </a:r>
            <a:r>
              <a:rPr lang="en-US" sz="2854" dirty="0">
                <a:solidFill>
                  <a:srgbClr val="202F5A"/>
                </a:solidFill>
                <a:latin typeface="Nunito Bold"/>
              </a:rPr>
              <a:t> –</a:t>
            </a:r>
            <a:r>
              <a:rPr lang="en-US" sz="2854" dirty="0" err="1">
                <a:solidFill>
                  <a:srgbClr val="202F5A"/>
                </a:solidFill>
                <a:latin typeface="Nunito Bold"/>
              </a:rPr>
              <a:t>творческая</a:t>
            </a:r>
            <a:r>
              <a:rPr lang="en-US" sz="2854" dirty="0">
                <a:solidFill>
                  <a:srgbClr val="202F5A"/>
                </a:solidFill>
                <a:latin typeface="Nunito Bold"/>
              </a:rPr>
              <a:t> /</a:t>
            </a:r>
            <a:r>
              <a:rPr lang="en-US" sz="2854" dirty="0" err="1">
                <a:solidFill>
                  <a:srgbClr val="202F5A"/>
                </a:solidFill>
                <a:latin typeface="Nunito Bold"/>
              </a:rPr>
              <a:t>общекультурная</a:t>
            </a:r>
            <a:r>
              <a:rPr lang="en-US" sz="2854" dirty="0">
                <a:solidFill>
                  <a:srgbClr val="202F5A"/>
                </a:solidFill>
                <a:latin typeface="Nunito Bold"/>
              </a:rPr>
              <a:t>/</a:t>
            </a:r>
            <a:r>
              <a:rPr lang="en-US" sz="2854" dirty="0" err="1">
                <a:solidFill>
                  <a:srgbClr val="202F5A"/>
                </a:solidFill>
                <a:latin typeface="Nunito Bold"/>
              </a:rPr>
              <a:t>общепедагогическая</a:t>
            </a:r>
            <a:r>
              <a:rPr lang="en-US" sz="2854" dirty="0">
                <a:solidFill>
                  <a:srgbClr val="202F5A"/>
                </a:solidFill>
                <a:latin typeface="Nunito Bold"/>
              </a:rPr>
              <a:t> </a:t>
            </a:r>
            <a:r>
              <a:rPr lang="en-US" sz="2854" dirty="0" err="1">
                <a:solidFill>
                  <a:srgbClr val="202F5A"/>
                </a:solidFill>
                <a:latin typeface="Nunito Bold"/>
              </a:rPr>
              <a:t>компетенции</a:t>
            </a:r>
            <a:r>
              <a:rPr lang="en-US" sz="2854" dirty="0">
                <a:solidFill>
                  <a:srgbClr val="202F5A"/>
                </a:solidFill>
                <a:latin typeface="Nunito Bold"/>
              </a:rPr>
              <a:t>;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6738093" y="9118290"/>
            <a:ext cx="11254921" cy="9847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96"/>
              </a:lnSpc>
              <a:spcBef>
                <a:spcPct val="0"/>
              </a:spcBef>
            </a:pPr>
            <a:r>
              <a:rPr lang="en-US" sz="2854" dirty="0" err="1">
                <a:solidFill>
                  <a:srgbClr val="202F5A"/>
                </a:solidFill>
                <a:latin typeface="Nunito Bold"/>
              </a:rPr>
              <a:t>познавательно</a:t>
            </a:r>
            <a:r>
              <a:rPr lang="en-US" sz="2854" dirty="0">
                <a:solidFill>
                  <a:srgbClr val="202F5A"/>
                </a:solidFill>
                <a:latin typeface="Nunito Bold"/>
              </a:rPr>
              <a:t> –</a:t>
            </a:r>
            <a:r>
              <a:rPr lang="en-US" sz="2854" dirty="0" err="1">
                <a:solidFill>
                  <a:srgbClr val="202F5A"/>
                </a:solidFill>
                <a:latin typeface="Nunito Bold"/>
              </a:rPr>
              <a:t>творческая</a:t>
            </a:r>
            <a:r>
              <a:rPr lang="en-US" sz="2854" dirty="0">
                <a:solidFill>
                  <a:srgbClr val="202F5A"/>
                </a:solidFill>
                <a:latin typeface="Nunito Bold"/>
              </a:rPr>
              <a:t> </a:t>
            </a:r>
            <a:r>
              <a:rPr lang="en-US" sz="2854" dirty="0" err="1">
                <a:solidFill>
                  <a:srgbClr val="202F5A"/>
                </a:solidFill>
                <a:latin typeface="Nunito Bold"/>
              </a:rPr>
              <a:t>компетенция</a:t>
            </a:r>
            <a:r>
              <a:rPr lang="en-US" sz="2854" dirty="0">
                <a:solidFill>
                  <a:srgbClr val="202F5A"/>
                </a:solidFill>
                <a:latin typeface="Nunito Bold"/>
              </a:rPr>
              <a:t> / </a:t>
            </a:r>
          </a:p>
          <a:p>
            <a:pPr algn="ctr">
              <a:lnSpc>
                <a:spcPts val="3996"/>
              </a:lnSpc>
              <a:spcBef>
                <a:spcPct val="0"/>
              </a:spcBef>
            </a:pPr>
            <a:r>
              <a:rPr lang="en-US" sz="2854" dirty="0" err="1">
                <a:solidFill>
                  <a:srgbClr val="202F5A"/>
                </a:solidFill>
                <a:latin typeface="Nunito Bold"/>
              </a:rPr>
              <a:t>компетенция</a:t>
            </a:r>
            <a:r>
              <a:rPr lang="en-US" sz="2854" dirty="0">
                <a:solidFill>
                  <a:srgbClr val="202F5A"/>
                </a:solidFill>
                <a:latin typeface="Nunito Bold"/>
              </a:rPr>
              <a:t> в </a:t>
            </a:r>
            <a:r>
              <a:rPr lang="en-US" sz="2854" dirty="0" err="1">
                <a:solidFill>
                  <a:srgbClr val="202F5A"/>
                </a:solidFill>
                <a:latin typeface="Nunito Bold"/>
              </a:rPr>
              <a:t>сфере</a:t>
            </a:r>
            <a:r>
              <a:rPr lang="en-US" sz="2854" dirty="0">
                <a:solidFill>
                  <a:srgbClr val="202F5A"/>
                </a:solidFill>
                <a:latin typeface="Nunito Bold"/>
              </a:rPr>
              <a:t> </a:t>
            </a:r>
            <a:r>
              <a:rPr lang="en-US" sz="2854" dirty="0" err="1">
                <a:solidFill>
                  <a:srgbClr val="202F5A"/>
                </a:solidFill>
                <a:latin typeface="Nunito Bold"/>
              </a:rPr>
              <a:t>инновационной</a:t>
            </a:r>
            <a:r>
              <a:rPr lang="en-US" sz="2854" dirty="0">
                <a:solidFill>
                  <a:srgbClr val="202F5A"/>
                </a:solidFill>
                <a:latin typeface="Nunito Bold"/>
              </a:rPr>
              <a:t> </a:t>
            </a:r>
            <a:r>
              <a:rPr lang="en-US" sz="2854" dirty="0" err="1">
                <a:solidFill>
                  <a:srgbClr val="202F5A"/>
                </a:solidFill>
                <a:latin typeface="Nunito Bold"/>
              </a:rPr>
              <a:t>деятельности</a:t>
            </a:r>
            <a:r>
              <a:rPr lang="en-US" sz="2854" dirty="0">
                <a:solidFill>
                  <a:srgbClr val="202F5A"/>
                </a:solidFill>
                <a:latin typeface="Nunito Bold"/>
              </a:rPr>
              <a:t>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085892" y="4617350"/>
            <a:ext cx="3052606" cy="2419413"/>
            <a:chOff x="0" y="0"/>
            <a:chExt cx="2418982" cy="1917220"/>
          </a:xfrm>
        </p:grpSpPr>
        <p:sp>
          <p:nvSpPr>
            <p:cNvPr id="3" name="Freeform 3"/>
            <p:cNvSpPr/>
            <p:nvPr/>
          </p:nvSpPr>
          <p:spPr>
            <a:xfrm>
              <a:off x="92710" y="106680"/>
              <a:ext cx="2314842" cy="1797840"/>
            </a:xfrm>
            <a:custGeom>
              <a:avLst/>
              <a:gdLst/>
              <a:ahLst/>
              <a:cxnLst/>
              <a:rect l="l" t="t" r="r" b="b"/>
              <a:pathLst>
                <a:path w="2314842" h="1797840">
                  <a:moveTo>
                    <a:pt x="2288172" y="1608610"/>
                  </a:moveTo>
                  <a:cubicBezTo>
                    <a:pt x="2288172" y="1696240"/>
                    <a:pt x="2211972" y="1767360"/>
                    <a:pt x="2130692" y="1767360"/>
                  </a:cubicBezTo>
                  <a:lnTo>
                    <a:pt x="66040" y="1767360"/>
                  </a:lnTo>
                  <a:cubicBezTo>
                    <a:pt x="43180" y="1767360"/>
                    <a:pt x="20320" y="1762280"/>
                    <a:pt x="0" y="1753390"/>
                  </a:cubicBezTo>
                  <a:cubicBezTo>
                    <a:pt x="26670" y="1781330"/>
                    <a:pt x="63500" y="1797840"/>
                    <a:pt x="108881" y="1797840"/>
                  </a:cubicBezTo>
                  <a:lnTo>
                    <a:pt x="2168792" y="1797840"/>
                  </a:lnTo>
                  <a:cubicBezTo>
                    <a:pt x="2248802" y="1797840"/>
                    <a:pt x="2314842" y="1731800"/>
                    <a:pt x="2314842" y="1651790"/>
                  </a:cubicBezTo>
                  <a:lnTo>
                    <a:pt x="2314842" y="95250"/>
                  </a:lnTo>
                  <a:cubicBezTo>
                    <a:pt x="2314842" y="58420"/>
                    <a:pt x="2300872" y="25400"/>
                    <a:pt x="2279282" y="0"/>
                  </a:cubicBezTo>
                  <a:cubicBezTo>
                    <a:pt x="2285632" y="16510"/>
                    <a:pt x="2288172" y="34290"/>
                    <a:pt x="2288172" y="52070"/>
                  </a:cubicBezTo>
                  <a:lnTo>
                    <a:pt x="2288172" y="1608610"/>
                  </a:lnTo>
                  <a:lnTo>
                    <a:pt x="2288172" y="1608610"/>
                  </a:lnTo>
                  <a:close/>
                </a:path>
              </a:pathLst>
            </a:custGeom>
            <a:solidFill>
              <a:srgbClr val="E87B69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2700" y="12700"/>
              <a:ext cx="2354212" cy="1848640"/>
            </a:xfrm>
            <a:custGeom>
              <a:avLst/>
              <a:gdLst/>
              <a:ahLst/>
              <a:cxnLst/>
              <a:rect l="l" t="t" r="r" b="b"/>
              <a:pathLst>
                <a:path w="2354212" h="1848640">
                  <a:moveTo>
                    <a:pt x="146050" y="1848640"/>
                  </a:moveTo>
                  <a:lnTo>
                    <a:pt x="2208162" y="1848640"/>
                  </a:lnTo>
                  <a:cubicBezTo>
                    <a:pt x="2288172" y="1848640"/>
                    <a:pt x="2354212" y="1782600"/>
                    <a:pt x="2354212" y="1702590"/>
                  </a:cubicBezTo>
                  <a:lnTo>
                    <a:pt x="2354212" y="146050"/>
                  </a:lnTo>
                  <a:cubicBezTo>
                    <a:pt x="2354212" y="66040"/>
                    <a:pt x="2288172" y="0"/>
                    <a:pt x="2208162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702590"/>
                  </a:lnTo>
                  <a:cubicBezTo>
                    <a:pt x="0" y="1783870"/>
                    <a:pt x="66040" y="1848640"/>
                    <a:pt x="146050" y="18486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2418982" cy="1917220"/>
            </a:xfrm>
            <a:custGeom>
              <a:avLst/>
              <a:gdLst/>
              <a:ahLst/>
              <a:cxnLst/>
              <a:rect l="l" t="t" r="r" b="b"/>
              <a:pathLst>
                <a:path w="2418982" h="1917220">
                  <a:moveTo>
                    <a:pt x="2355482" y="74930"/>
                  </a:moveTo>
                  <a:cubicBezTo>
                    <a:pt x="2327542" y="30480"/>
                    <a:pt x="2278012" y="0"/>
                    <a:pt x="2220862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1715290"/>
                  </a:lnTo>
                  <a:cubicBezTo>
                    <a:pt x="0" y="1767360"/>
                    <a:pt x="25400" y="1813080"/>
                    <a:pt x="63500" y="1842290"/>
                  </a:cubicBezTo>
                  <a:cubicBezTo>
                    <a:pt x="91440" y="1886740"/>
                    <a:pt x="140970" y="1917220"/>
                    <a:pt x="203601" y="1917220"/>
                  </a:cubicBezTo>
                  <a:lnTo>
                    <a:pt x="2260232" y="1917220"/>
                  </a:lnTo>
                  <a:cubicBezTo>
                    <a:pt x="2347862" y="1917220"/>
                    <a:pt x="2418982" y="1846100"/>
                    <a:pt x="2418982" y="1758470"/>
                  </a:cubicBezTo>
                  <a:lnTo>
                    <a:pt x="2418982" y="201930"/>
                  </a:lnTo>
                  <a:cubicBezTo>
                    <a:pt x="2418982" y="149860"/>
                    <a:pt x="2393582" y="104140"/>
                    <a:pt x="2355482" y="74930"/>
                  </a:cubicBezTo>
                  <a:close/>
                  <a:moveTo>
                    <a:pt x="12700" y="1715290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2220862" y="12700"/>
                  </a:lnTo>
                  <a:cubicBezTo>
                    <a:pt x="2300872" y="12700"/>
                    <a:pt x="2366912" y="78740"/>
                    <a:pt x="2366912" y="158750"/>
                  </a:cubicBezTo>
                  <a:lnTo>
                    <a:pt x="2366912" y="1715290"/>
                  </a:lnTo>
                  <a:cubicBezTo>
                    <a:pt x="2366912" y="1795300"/>
                    <a:pt x="2300872" y="1861340"/>
                    <a:pt x="2220862" y="1861340"/>
                  </a:cubicBezTo>
                  <a:lnTo>
                    <a:pt x="158750" y="1861340"/>
                  </a:lnTo>
                  <a:cubicBezTo>
                    <a:pt x="78740" y="1861340"/>
                    <a:pt x="12700" y="1796570"/>
                    <a:pt x="12700" y="1715290"/>
                  </a:cubicBezTo>
                  <a:close/>
                  <a:moveTo>
                    <a:pt x="2407552" y="1758470"/>
                  </a:moveTo>
                  <a:cubicBezTo>
                    <a:pt x="2407552" y="1838480"/>
                    <a:pt x="2340242" y="1904520"/>
                    <a:pt x="2260232" y="1904520"/>
                  </a:cubicBezTo>
                  <a:lnTo>
                    <a:pt x="203601" y="1904520"/>
                  </a:lnTo>
                  <a:cubicBezTo>
                    <a:pt x="157480" y="1904520"/>
                    <a:pt x="120650" y="1888010"/>
                    <a:pt x="93980" y="1860070"/>
                  </a:cubicBezTo>
                  <a:cubicBezTo>
                    <a:pt x="114300" y="1868960"/>
                    <a:pt x="135890" y="1874040"/>
                    <a:pt x="160020" y="1874040"/>
                  </a:cubicBezTo>
                  <a:lnTo>
                    <a:pt x="2222132" y="1874040"/>
                  </a:lnTo>
                  <a:cubicBezTo>
                    <a:pt x="2309762" y="1874040"/>
                    <a:pt x="2380882" y="1802920"/>
                    <a:pt x="2380882" y="1715290"/>
                  </a:cubicBezTo>
                  <a:lnTo>
                    <a:pt x="2380882" y="158750"/>
                  </a:lnTo>
                  <a:cubicBezTo>
                    <a:pt x="2380882" y="140970"/>
                    <a:pt x="2377072" y="123190"/>
                    <a:pt x="2371992" y="106680"/>
                  </a:cubicBezTo>
                  <a:cubicBezTo>
                    <a:pt x="2393582" y="132080"/>
                    <a:pt x="2407552" y="165100"/>
                    <a:pt x="2407552" y="201930"/>
                  </a:cubicBezTo>
                  <a:lnTo>
                    <a:pt x="2407552" y="1758470"/>
                  </a:lnTo>
                  <a:cubicBezTo>
                    <a:pt x="2407552" y="1758470"/>
                    <a:pt x="2407552" y="1758470"/>
                    <a:pt x="2407552" y="1758470"/>
                  </a:cubicBezTo>
                  <a:close/>
                </a:path>
              </a:pathLst>
            </a:custGeom>
            <a:solidFill>
              <a:srgbClr val="D15081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15703217" y="-548931"/>
            <a:ext cx="3830964" cy="3155322"/>
          </a:xfrm>
          <a:custGeom>
            <a:avLst/>
            <a:gdLst/>
            <a:ahLst/>
            <a:cxnLst/>
            <a:rect l="l" t="t" r="r" b="b"/>
            <a:pathLst>
              <a:path w="3830964" h="3155322">
                <a:moveTo>
                  <a:pt x="0" y="0"/>
                </a:moveTo>
                <a:lnTo>
                  <a:pt x="3830965" y="0"/>
                </a:lnTo>
                <a:lnTo>
                  <a:pt x="3830965" y="3155321"/>
                </a:lnTo>
                <a:lnTo>
                  <a:pt x="0" y="31553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6388440" y="1222591"/>
            <a:ext cx="3799120" cy="3390715"/>
          </a:xfrm>
          <a:custGeom>
            <a:avLst/>
            <a:gdLst/>
            <a:ahLst/>
            <a:cxnLst/>
            <a:rect l="l" t="t" r="r" b="b"/>
            <a:pathLst>
              <a:path w="3799120" h="3390715">
                <a:moveTo>
                  <a:pt x="0" y="0"/>
                </a:moveTo>
                <a:lnTo>
                  <a:pt x="3799120" y="0"/>
                </a:lnTo>
                <a:lnTo>
                  <a:pt x="3799120" y="3390715"/>
                </a:lnTo>
                <a:lnTo>
                  <a:pt x="0" y="33907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 flipV="1">
            <a:off x="-832353" y="7680610"/>
            <a:ext cx="3830964" cy="3155322"/>
          </a:xfrm>
          <a:custGeom>
            <a:avLst/>
            <a:gdLst/>
            <a:ahLst/>
            <a:cxnLst/>
            <a:rect l="l" t="t" r="r" b="b"/>
            <a:pathLst>
              <a:path w="3830964" h="3155322">
                <a:moveTo>
                  <a:pt x="3830964" y="3155321"/>
                </a:moveTo>
                <a:lnTo>
                  <a:pt x="0" y="3155321"/>
                </a:lnTo>
                <a:lnTo>
                  <a:pt x="0" y="0"/>
                </a:lnTo>
                <a:lnTo>
                  <a:pt x="3830964" y="0"/>
                </a:lnTo>
                <a:lnTo>
                  <a:pt x="3830964" y="3155321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2062848" y="5867556"/>
            <a:ext cx="3799120" cy="3390715"/>
          </a:xfrm>
          <a:custGeom>
            <a:avLst/>
            <a:gdLst/>
            <a:ahLst/>
            <a:cxnLst/>
            <a:rect l="l" t="t" r="r" b="b"/>
            <a:pathLst>
              <a:path w="3799120" h="3390715">
                <a:moveTo>
                  <a:pt x="0" y="0"/>
                </a:moveTo>
                <a:lnTo>
                  <a:pt x="3799120" y="0"/>
                </a:lnTo>
                <a:lnTo>
                  <a:pt x="3799120" y="3390715"/>
                </a:lnTo>
                <a:lnTo>
                  <a:pt x="0" y="33907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2203381" y="4826328"/>
            <a:ext cx="613584" cy="634344"/>
          </a:xfrm>
          <a:custGeom>
            <a:avLst/>
            <a:gdLst/>
            <a:ahLst/>
            <a:cxnLst/>
            <a:rect l="l" t="t" r="r" b="b"/>
            <a:pathLst>
              <a:path w="613584" h="634344">
                <a:moveTo>
                  <a:pt x="0" y="0"/>
                </a:moveTo>
                <a:lnTo>
                  <a:pt x="613584" y="0"/>
                </a:lnTo>
                <a:lnTo>
                  <a:pt x="613584" y="634344"/>
                </a:lnTo>
                <a:lnTo>
                  <a:pt x="0" y="63434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5564406" y="5460672"/>
            <a:ext cx="3052606" cy="2419413"/>
            <a:chOff x="0" y="0"/>
            <a:chExt cx="2418982" cy="1917220"/>
          </a:xfrm>
        </p:grpSpPr>
        <p:sp>
          <p:nvSpPr>
            <p:cNvPr id="12" name="Freeform 12"/>
            <p:cNvSpPr/>
            <p:nvPr/>
          </p:nvSpPr>
          <p:spPr>
            <a:xfrm>
              <a:off x="92710" y="106680"/>
              <a:ext cx="2314842" cy="1797840"/>
            </a:xfrm>
            <a:custGeom>
              <a:avLst/>
              <a:gdLst/>
              <a:ahLst/>
              <a:cxnLst/>
              <a:rect l="l" t="t" r="r" b="b"/>
              <a:pathLst>
                <a:path w="2314842" h="1797840">
                  <a:moveTo>
                    <a:pt x="2288172" y="1608610"/>
                  </a:moveTo>
                  <a:cubicBezTo>
                    <a:pt x="2288172" y="1696240"/>
                    <a:pt x="2211972" y="1767360"/>
                    <a:pt x="2130692" y="1767360"/>
                  </a:cubicBezTo>
                  <a:lnTo>
                    <a:pt x="66040" y="1767360"/>
                  </a:lnTo>
                  <a:cubicBezTo>
                    <a:pt x="43180" y="1767360"/>
                    <a:pt x="20320" y="1762280"/>
                    <a:pt x="0" y="1753390"/>
                  </a:cubicBezTo>
                  <a:cubicBezTo>
                    <a:pt x="26670" y="1781330"/>
                    <a:pt x="63500" y="1797840"/>
                    <a:pt x="108881" y="1797840"/>
                  </a:cubicBezTo>
                  <a:lnTo>
                    <a:pt x="2168792" y="1797840"/>
                  </a:lnTo>
                  <a:cubicBezTo>
                    <a:pt x="2248802" y="1797840"/>
                    <a:pt x="2314842" y="1731800"/>
                    <a:pt x="2314842" y="1651790"/>
                  </a:cubicBezTo>
                  <a:lnTo>
                    <a:pt x="2314842" y="95250"/>
                  </a:lnTo>
                  <a:cubicBezTo>
                    <a:pt x="2314842" y="58420"/>
                    <a:pt x="2300872" y="25400"/>
                    <a:pt x="2279282" y="0"/>
                  </a:cubicBezTo>
                  <a:cubicBezTo>
                    <a:pt x="2285632" y="16510"/>
                    <a:pt x="2288172" y="34290"/>
                    <a:pt x="2288172" y="52070"/>
                  </a:cubicBezTo>
                  <a:lnTo>
                    <a:pt x="2288172" y="1608610"/>
                  </a:lnTo>
                  <a:lnTo>
                    <a:pt x="2288172" y="1608610"/>
                  </a:lnTo>
                  <a:close/>
                </a:path>
              </a:pathLst>
            </a:custGeom>
            <a:solidFill>
              <a:srgbClr val="E87B69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12700" y="12700"/>
              <a:ext cx="2354212" cy="1848640"/>
            </a:xfrm>
            <a:custGeom>
              <a:avLst/>
              <a:gdLst/>
              <a:ahLst/>
              <a:cxnLst/>
              <a:rect l="l" t="t" r="r" b="b"/>
              <a:pathLst>
                <a:path w="2354212" h="1848640">
                  <a:moveTo>
                    <a:pt x="146050" y="1848640"/>
                  </a:moveTo>
                  <a:lnTo>
                    <a:pt x="2208162" y="1848640"/>
                  </a:lnTo>
                  <a:cubicBezTo>
                    <a:pt x="2288172" y="1848640"/>
                    <a:pt x="2354212" y="1782600"/>
                    <a:pt x="2354212" y="1702590"/>
                  </a:cubicBezTo>
                  <a:lnTo>
                    <a:pt x="2354212" y="146050"/>
                  </a:lnTo>
                  <a:cubicBezTo>
                    <a:pt x="2354212" y="66040"/>
                    <a:pt x="2288172" y="0"/>
                    <a:pt x="2208162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702590"/>
                  </a:lnTo>
                  <a:cubicBezTo>
                    <a:pt x="0" y="1783870"/>
                    <a:pt x="66040" y="1848640"/>
                    <a:pt x="146050" y="18486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0" y="0"/>
              <a:ext cx="2418982" cy="1917220"/>
            </a:xfrm>
            <a:custGeom>
              <a:avLst/>
              <a:gdLst/>
              <a:ahLst/>
              <a:cxnLst/>
              <a:rect l="l" t="t" r="r" b="b"/>
              <a:pathLst>
                <a:path w="2418982" h="1917220">
                  <a:moveTo>
                    <a:pt x="2355482" y="74930"/>
                  </a:moveTo>
                  <a:cubicBezTo>
                    <a:pt x="2327542" y="30480"/>
                    <a:pt x="2278012" y="0"/>
                    <a:pt x="2220862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1715290"/>
                  </a:lnTo>
                  <a:cubicBezTo>
                    <a:pt x="0" y="1767360"/>
                    <a:pt x="25400" y="1813080"/>
                    <a:pt x="63500" y="1842290"/>
                  </a:cubicBezTo>
                  <a:cubicBezTo>
                    <a:pt x="91440" y="1886740"/>
                    <a:pt x="140970" y="1917220"/>
                    <a:pt x="203601" y="1917220"/>
                  </a:cubicBezTo>
                  <a:lnTo>
                    <a:pt x="2260232" y="1917220"/>
                  </a:lnTo>
                  <a:cubicBezTo>
                    <a:pt x="2347862" y="1917220"/>
                    <a:pt x="2418982" y="1846100"/>
                    <a:pt x="2418982" y="1758470"/>
                  </a:cubicBezTo>
                  <a:lnTo>
                    <a:pt x="2418982" y="201930"/>
                  </a:lnTo>
                  <a:cubicBezTo>
                    <a:pt x="2418982" y="149860"/>
                    <a:pt x="2393582" y="104140"/>
                    <a:pt x="2355482" y="74930"/>
                  </a:cubicBezTo>
                  <a:close/>
                  <a:moveTo>
                    <a:pt x="12700" y="1715290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2220862" y="12700"/>
                  </a:lnTo>
                  <a:cubicBezTo>
                    <a:pt x="2300872" y="12700"/>
                    <a:pt x="2366912" y="78740"/>
                    <a:pt x="2366912" y="158750"/>
                  </a:cubicBezTo>
                  <a:lnTo>
                    <a:pt x="2366912" y="1715290"/>
                  </a:lnTo>
                  <a:cubicBezTo>
                    <a:pt x="2366912" y="1795300"/>
                    <a:pt x="2300872" y="1861340"/>
                    <a:pt x="2220862" y="1861340"/>
                  </a:cubicBezTo>
                  <a:lnTo>
                    <a:pt x="158750" y="1861340"/>
                  </a:lnTo>
                  <a:cubicBezTo>
                    <a:pt x="78740" y="1861340"/>
                    <a:pt x="12700" y="1796570"/>
                    <a:pt x="12700" y="1715290"/>
                  </a:cubicBezTo>
                  <a:close/>
                  <a:moveTo>
                    <a:pt x="2407552" y="1758470"/>
                  </a:moveTo>
                  <a:cubicBezTo>
                    <a:pt x="2407552" y="1838480"/>
                    <a:pt x="2340242" y="1904520"/>
                    <a:pt x="2260232" y="1904520"/>
                  </a:cubicBezTo>
                  <a:lnTo>
                    <a:pt x="203601" y="1904520"/>
                  </a:lnTo>
                  <a:cubicBezTo>
                    <a:pt x="157480" y="1904520"/>
                    <a:pt x="120650" y="1888010"/>
                    <a:pt x="93980" y="1860070"/>
                  </a:cubicBezTo>
                  <a:cubicBezTo>
                    <a:pt x="114300" y="1868960"/>
                    <a:pt x="135890" y="1874040"/>
                    <a:pt x="160020" y="1874040"/>
                  </a:cubicBezTo>
                  <a:lnTo>
                    <a:pt x="2222132" y="1874040"/>
                  </a:lnTo>
                  <a:cubicBezTo>
                    <a:pt x="2309762" y="1874040"/>
                    <a:pt x="2380882" y="1802920"/>
                    <a:pt x="2380882" y="1715290"/>
                  </a:cubicBezTo>
                  <a:lnTo>
                    <a:pt x="2380882" y="158750"/>
                  </a:lnTo>
                  <a:cubicBezTo>
                    <a:pt x="2380882" y="140970"/>
                    <a:pt x="2377072" y="123190"/>
                    <a:pt x="2371992" y="106680"/>
                  </a:cubicBezTo>
                  <a:cubicBezTo>
                    <a:pt x="2393582" y="132080"/>
                    <a:pt x="2407552" y="165100"/>
                    <a:pt x="2407552" y="201930"/>
                  </a:cubicBezTo>
                  <a:lnTo>
                    <a:pt x="2407552" y="1758470"/>
                  </a:lnTo>
                  <a:cubicBezTo>
                    <a:pt x="2407552" y="1758470"/>
                    <a:pt x="2407552" y="1758470"/>
                    <a:pt x="2407552" y="1758470"/>
                  </a:cubicBezTo>
                  <a:close/>
                </a:path>
              </a:pathLst>
            </a:custGeom>
            <a:solidFill>
              <a:srgbClr val="D15081"/>
            </a:solidFill>
          </p:spPr>
        </p:sp>
      </p:grpSp>
      <p:sp>
        <p:nvSpPr>
          <p:cNvPr id="15" name="Freeform 15"/>
          <p:cNvSpPr/>
          <p:nvPr/>
        </p:nvSpPr>
        <p:spPr>
          <a:xfrm>
            <a:off x="5824299" y="5610225"/>
            <a:ext cx="613584" cy="634344"/>
          </a:xfrm>
          <a:custGeom>
            <a:avLst/>
            <a:gdLst/>
            <a:ahLst/>
            <a:cxnLst/>
            <a:rect l="l" t="t" r="r" b="b"/>
            <a:pathLst>
              <a:path w="613584" h="634344">
                <a:moveTo>
                  <a:pt x="0" y="0"/>
                </a:moveTo>
                <a:lnTo>
                  <a:pt x="613584" y="0"/>
                </a:lnTo>
                <a:lnTo>
                  <a:pt x="613584" y="634344"/>
                </a:lnTo>
                <a:lnTo>
                  <a:pt x="0" y="63434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1028700" y="292321"/>
            <a:ext cx="14841036" cy="21606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81"/>
              </a:lnSpc>
              <a:spcBef>
                <a:spcPct val="0"/>
              </a:spcBef>
            </a:pPr>
            <a:r>
              <a:rPr lang="en-US" sz="3058">
                <a:solidFill>
                  <a:srgbClr val="D15081"/>
                </a:solidFill>
                <a:latin typeface="Nunito Bold Bold"/>
              </a:rPr>
              <a:t>Функциональная грамотность - это умение применять в жизни знания и навыки, полученные в школе. Это уровень образованности, который может быть достигнут за время школьного обучения, предполагающий способность решать жизненные задачи в различных ее сферах.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208986" y="2851273"/>
            <a:ext cx="8480465" cy="10914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16"/>
              </a:lnSpc>
              <a:spcBef>
                <a:spcPct val="0"/>
              </a:spcBef>
            </a:pPr>
            <a:r>
              <a:rPr lang="en-US" sz="3154">
                <a:solidFill>
                  <a:srgbClr val="D2443C"/>
                </a:solidFill>
                <a:latin typeface="Nunito Bold Bold"/>
              </a:rPr>
              <a:t>Сущность функциональной грамотности </a:t>
            </a:r>
          </a:p>
          <a:p>
            <a:pPr algn="ctr">
              <a:lnSpc>
                <a:spcPts val="4416"/>
              </a:lnSpc>
              <a:spcBef>
                <a:spcPct val="0"/>
              </a:spcBef>
            </a:pPr>
            <a:r>
              <a:rPr lang="en-US" sz="3154">
                <a:solidFill>
                  <a:srgbClr val="D2443C"/>
                </a:solidFill>
                <a:latin typeface="Nunito Bold Bold"/>
              </a:rPr>
              <a:t>младшего школьника.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423420" y="5889297"/>
            <a:ext cx="2715079" cy="582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680"/>
              </a:lnSpc>
              <a:spcBef>
                <a:spcPct val="0"/>
              </a:spcBef>
            </a:pPr>
            <a:r>
              <a:rPr lang="en-US" sz="3600">
                <a:solidFill>
                  <a:srgbClr val="E87B69"/>
                </a:solidFill>
                <a:latin typeface="HK Grotesk Bold"/>
              </a:rPr>
              <a:t>Добываю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9302812" y="6199812"/>
            <a:ext cx="3052606" cy="2419413"/>
            <a:chOff x="0" y="0"/>
            <a:chExt cx="2418982" cy="1917220"/>
          </a:xfrm>
        </p:grpSpPr>
        <p:sp>
          <p:nvSpPr>
            <p:cNvPr id="20" name="Freeform 20"/>
            <p:cNvSpPr/>
            <p:nvPr/>
          </p:nvSpPr>
          <p:spPr>
            <a:xfrm>
              <a:off x="92710" y="106680"/>
              <a:ext cx="2314842" cy="1797840"/>
            </a:xfrm>
            <a:custGeom>
              <a:avLst/>
              <a:gdLst/>
              <a:ahLst/>
              <a:cxnLst/>
              <a:rect l="l" t="t" r="r" b="b"/>
              <a:pathLst>
                <a:path w="2314842" h="1797840">
                  <a:moveTo>
                    <a:pt x="2288172" y="1608610"/>
                  </a:moveTo>
                  <a:cubicBezTo>
                    <a:pt x="2288172" y="1696240"/>
                    <a:pt x="2211972" y="1767360"/>
                    <a:pt x="2130692" y="1767360"/>
                  </a:cubicBezTo>
                  <a:lnTo>
                    <a:pt x="66040" y="1767360"/>
                  </a:lnTo>
                  <a:cubicBezTo>
                    <a:pt x="43180" y="1767360"/>
                    <a:pt x="20320" y="1762280"/>
                    <a:pt x="0" y="1753390"/>
                  </a:cubicBezTo>
                  <a:cubicBezTo>
                    <a:pt x="26670" y="1781330"/>
                    <a:pt x="63500" y="1797840"/>
                    <a:pt x="108881" y="1797840"/>
                  </a:cubicBezTo>
                  <a:lnTo>
                    <a:pt x="2168792" y="1797840"/>
                  </a:lnTo>
                  <a:cubicBezTo>
                    <a:pt x="2248802" y="1797840"/>
                    <a:pt x="2314842" y="1731800"/>
                    <a:pt x="2314842" y="1651790"/>
                  </a:cubicBezTo>
                  <a:lnTo>
                    <a:pt x="2314842" y="95250"/>
                  </a:lnTo>
                  <a:cubicBezTo>
                    <a:pt x="2314842" y="58420"/>
                    <a:pt x="2300872" y="25400"/>
                    <a:pt x="2279282" y="0"/>
                  </a:cubicBezTo>
                  <a:cubicBezTo>
                    <a:pt x="2285632" y="16510"/>
                    <a:pt x="2288172" y="34290"/>
                    <a:pt x="2288172" y="52070"/>
                  </a:cubicBezTo>
                  <a:lnTo>
                    <a:pt x="2288172" y="1608610"/>
                  </a:lnTo>
                  <a:lnTo>
                    <a:pt x="2288172" y="1608610"/>
                  </a:lnTo>
                  <a:close/>
                </a:path>
              </a:pathLst>
            </a:custGeom>
            <a:solidFill>
              <a:srgbClr val="E87B69"/>
            </a:solidFill>
          </p:spPr>
        </p:sp>
        <p:sp>
          <p:nvSpPr>
            <p:cNvPr id="21" name="Freeform 21"/>
            <p:cNvSpPr/>
            <p:nvPr/>
          </p:nvSpPr>
          <p:spPr>
            <a:xfrm>
              <a:off x="12700" y="12700"/>
              <a:ext cx="2354212" cy="1848640"/>
            </a:xfrm>
            <a:custGeom>
              <a:avLst/>
              <a:gdLst/>
              <a:ahLst/>
              <a:cxnLst/>
              <a:rect l="l" t="t" r="r" b="b"/>
              <a:pathLst>
                <a:path w="2354212" h="1848640">
                  <a:moveTo>
                    <a:pt x="146050" y="1848640"/>
                  </a:moveTo>
                  <a:lnTo>
                    <a:pt x="2208162" y="1848640"/>
                  </a:lnTo>
                  <a:cubicBezTo>
                    <a:pt x="2288172" y="1848640"/>
                    <a:pt x="2354212" y="1782600"/>
                    <a:pt x="2354212" y="1702590"/>
                  </a:cubicBezTo>
                  <a:lnTo>
                    <a:pt x="2354212" y="146050"/>
                  </a:lnTo>
                  <a:cubicBezTo>
                    <a:pt x="2354212" y="66040"/>
                    <a:pt x="2288172" y="0"/>
                    <a:pt x="2208162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702590"/>
                  </a:lnTo>
                  <a:cubicBezTo>
                    <a:pt x="0" y="1783870"/>
                    <a:pt x="66040" y="1848640"/>
                    <a:pt x="146050" y="18486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2" name="Freeform 22"/>
            <p:cNvSpPr/>
            <p:nvPr/>
          </p:nvSpPr>
          <p:spPr>
            <a:xfrm>
              <a:off x="0" y="0"/>
              <a:ext cx="2418982" cy="1917220"/>
            </a:xfrm>
            <a:custGeom>
              <a:avLst/>
              <a:gdLst/>
              <a:ahLst/>
              <a:cxnLst/>
              <a:rect l="l" t="t" r="r" b="b"/>
              <a:pathLst>
                <a:path w="2418982" h="1917220">
                  <a:moveTo>
                    <a:pt x="2355482" y="74930"/>
                  </a:moveTo>
                  <a:cubicBezTo>
                    <a:pt x="2327542" y="30480"/>
                    <a:pt x="2278012" y="0"/>
                    <a:pt x="2220862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1715290"/>
                  </a:lnTo>
                  <a:cubicBezTo>
                    <a:pt x="0" y="1767360"/>
                    <a:pt x="25400" y="1813080"/>
                    <a:pt x="63500" y="1842290"/>
                  </a:cubicBezTo>
                  <a:cubicBezTo>
                    <a:pt x="91440" y="1886740"/>
                    <a:pt x="140970" y="1917220"/>
                    <a:pt x="203601" y="1917220"/>
                  </a:cubicBezTo>
                  <a:lnTo>
                    <a:pt x="2260232" y="1917220"/>
                  </a:lnTo>
                  <a:cubicBezTo>
                    <a:pt x="2347862" y="1917220"/>
                    <a:pt x="2418982" y="1846100"/>
                    <a:pt x="2418982" y="1758470"/>
                  </a:cubicBezTo>
                  <a:lnTo>
                    <a:pt x="2418982" y="201930"/>
                  </a:lnTo>
                  <a:cubicBezTo>
                    <a:pt x="2418982" y="149860"/>
                    <a:pt x="2393582" y="104140"/>
                    <a:pt x="2355482" y="74930"/>
                  </a:cubicBezTo>
                  <a:close/>
                  <a:moveTo>
                    <a:pt x="12700" y="1715290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2220862" y="12700"/>
                  </a:lnTo>
                  <a:cubicBezTo>
                    <a:pt x="2300872" y="12700"/>
                    <a:pt x="2366912" y="78740"/>
                    <a:pt x="2366912" y="158750"/>
                  </a:cubicBezTo>
                  <a:lnTo>
                    <a:pt x="2366912" y="1715290"/>
                  </a:lnTo>
                  <a:cubicBezTo>
                    <a:pt x="2366912" y="1795300"/>
                    <a:pt x="2300872" y="1861340"/>
                    <a:pt x="2220862" y="1861340"/>
                  </a:cubicBezTo>
                  <a:lnTo>
                    <a:pt x="158750" y="1861340"/>
                  </a:lnTo>
                  <a:cubicBezTo>
                    <a:pt x="78740" y="1861340"/>
                    <a:pt x="12700" y="1796570"/>
                    <a:pt x="12700" y="1715290"/>
                  </a:cubicBezTo>
                  <a:close/>
                  <a:moveTo>
                    <a:pt x="2407552" y="1758470"/>
                  </a:moveTo>
                  <a:cubicBezTo>
                    <a:pt x="2407552" y="1838480"/>
                    <a:pt x="2340242" y="1904520"/>
                    <a:pt x="2260232" y="1904520"/>
                  </a:cubicBezTo>
                  <a:lnTo>
                    <a:pt x="203601" y="1904520"/>
                  </a:lnTo>
                  <a:cubicBezTo>
                    <a:pt x="157480" y="1904520"/>
                    <a:pt x="120650" y="1888010"/>
                    <a:pt x="93980" y="1860070"/>
                  </a:cubicBezTo>
                  <a:cubicBezTo>
                    <a:pt x="114300" y="1868960"/>
                    <a:pt x="135890" y="1874040"/>
                    <a:pt x="160020" y="1874040"/>
                  </a:cubicBezTo>
                  <a:lnTo>
                    <a:pt x="2222132" y="1874040"/>
                  </a:lnTo>
                  <a:cubicBezTo>
                    <a:pt x="2309762" y="1874040"/>
                    <a:pt x="2380882" y="1802920"/>
                    <a:pt x="2380882" y="1715290"/>
                  </a:cubicBezTo>
                  <a:lnTo>
                    <a:pt x="2380882" y="158750"/>
                  </a:lnTo>
                  <a:cubicBezTo>
                    <a:pt x="2380882" y="140970"/>
                    <a:pt x="2377072" y="123190"/>
                    <a:pt x="2371992" y="106680"/>
                  </a:cubicBezTo>
                  <a:cubicBezTo>
                    <a:pt x="2393582" y="132080"/>
                    <a:pt x="2407552" y="165100"/>
                    <a:pt x="2407552" y="201930"/>
                  </a:cubicBezTo>
                  <a:lnTo>
                    <a:pt x="2407552" y="1758470"/>
                  </a:lnTo>
                  <a:cubicBezTo>
                    <a:pt x="2407552" y="1758470"/>
                    <a:pt x="2407552" y="1758470"/>
                    <a:pt x="2407552" y="1758470"/>
                  </a:cubicBezTo>
                  <a:close/>
                </a:path>
              </a:pathLst>
            </a:custGeom>
            <a:solidFill>
              <a:srgbClr val="D15081"/>
            </a:solidFill>
          </p:spPr>
        </p:sp>
      </p:grpSp>
      <p:sp>
        <p:nvSpPr>
          <p:cNvPr id="23" name="Freeform 23"/>
          <p:cNvSpPr/>
          <p:nvPr/>
        </p:nvSpPr>
        <p:spPr>
          <a:xfrm>
            <a:off x="9518442" y="6472227"/>
            <a:ext cx="613584" cy="634344"/>
          </a:xfrm>
          <a:custGeom>
            <a:avLst/>
            <a:gdLst/>
            <a:ahLst/>
            <a:cxnLst/>
            <a:rect l="l" t="t" r="r" b="b"/>
            <a:pathLst>
              <a:path w="613584" h="634344">
                <a:moveTo>
                  <a:pt x="0" y="0"/>
                </a:moveTo>
                <a:lnTo>
                  <a:pt x="613584" y="0"/>
                </a:lnTo>
                <a:lnTo>
                  <a:pt x="613584" y="634345"/>
                </a:lnTo>
                <a:lnTo>
                  <a:pt x="0" y="63434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24" name="Group 24"/>
          <p:cNvGrpSpPr/>
          <p:nvPr/>
        </p:nvGrpSpPr>
        <p:grpSpPr>
          <a:xfrm>
            <a:off x="13041219" y="6938952"/>
            <a:ext cx="3052606" cy="2419413"/>
            <a:chOff x="0" y="0"/>
            <a:chExt cx="2418982" cy="1917220"/>
          </a:xfrm>
        </p:grpSpPr>
        <p:sp>
          <p:nvSpPr>
            <p:cNvPr id="25" name="Freeform 25"/>
            <p:cNvSpPr/>
            <p:nvPr/>
          </p:nvSpPr>
          <p:spPr>
            <a:xfrm>
              <a:off x="92710" y="106680"/>
              <a:ext cx="2314842" cy="1797840"/>
            </a:xfrm>
            <a:custGeom>
              <a:avLst/>
              <a:gdLst/>
              <a:ahLst/>
              <a:cxnLst/>
              <a:rect l="l" t="t" r="r" b="b"/>
              <a:pathLst>
                <a:path w="2314842" h="1797840">
                  <a:moveTo>
                    <a:pt x="2288172" y="1608610"/>
                  </a:moveTo>
                  <a:cubicBezTo>
                    <a:pt x="2288172" y="1696240"/>
                    <a:pt x="2211972" y="1767360"/>
                    <a:pt x="2130692" y="1767360"/>
                  </a:cubicBezTo>
                  <a:lnTo>
                    <a:pt x="66040" y="1767360"/>
                  </a:lnTo>
                  <a:cubicBezTo>
                    <a:pt x="43180" y="1767360"/>
                    <a:pt x="20320" y="1762280"/>
                    <a:pt x="0" y="1753390"/>
                  </a:cubicBezTo>
                  <a:cubicBezTo>
                    <a:pt x="26670" y="1781330"/>
                    <a:pt x="63500" y="1797840"/>
                    <a:pt x="108881" y="1797840"/>
                  </a:cubicBezTo>
                  <a:lnTo>
                    <a:pt x="2168792" y="1797840"/>
                  </a:lnTo>
                  <a:cubicBezTo>
                    <a:pt x="2248802" y="1797840"/>
                    <a:pt x="2314842" y="1731800"/>
                    <a:pt x="2314842" y="1651790"/>
                  </a:cubicBezTo>
                  <a:lnTo>
                    <a:pt x="2314842" y="95250"/>
                  </a:lnTo>
                  <a:cubicBezTo>
                    <a:pt x="2314842" y="58420"/>
                    <a:pt x="2300872" y="25400"/>
                    <a:pt x="2279282" y="0"/>
                  </a:cubicBezTo>
                  <a:cubicBezTo>
                    <a:pt x="2285632" y="16510"/>
                    <a:pt x="2288172" y="34290"/>
                    <a:pt x="2288172" y="52070"/>
                  </a:cubicBezTo>
                  <a:lnTo>
                    <a:pt x="2288172" y="1608610"/>
                  </a:lnTo>
                  <a:lnTo>
                    <a:pt x="2288172" y="1608610"/>
                  </a:lnTo>
                  <a:close/>
                </a:path>
              </a:pathLst>
            </a:custGeom>
            <a:solidFill>
              <a:srgbClr val="E87B69"/>
            </a:solidFill>
          </p:spPr>
        </p:sp>
        <p:sp>
          <p:nvSpPr>
            <p:cNvPr id="26" name="Freeform 26"/>
            <p:cNvSpPr/>
            <p:nvPr/>
          </p:nvSpPr>
          <p:spPr>
            <a:xfrm>
              <a:off x="12700" y="12700"/>
              <a:ext cx="2354212" cy="1848640"/>
            </a:xfrm>
            <a:custGeom>
              <a:avLst/>
              <a:gdLst/>
              <a:ahLst/>
              <a:cxnLst/>
              <a:rect l="l" t="t" r="r" b="b"/>
              <a:pathLst>
                <a:path w="2354212" h="1848640">
                  <a:moveTo>
                    <a:pt x="146050" y="1848640"/>
                  </a:moveTo>
                  <a:lnTo>
                    <a:pt x="2208162" y="1848640"/>
                  </a:lnTo>
                  <a:cubicBezTo>
                    <a:pt x="2288172" y="1848640"/>
                    <a:pt x="2354212" y="1782600"/>
                    <a:pt x="2354212" y="1702590"/>
                  </a:cubicBezTo>
                  <a:lnTo>
                    <a:pt x="2354212" y="146050"/>
                  </a:lnTo>
                  <a:cubicBezTo>
                    <a:pt x="2354212" y="66040"/>
                    <a:pt x="2288172" y="0"/>
                    <a:pt x="2208162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702590"/>
                  </a:lnTo>
                  <a:cubicBezTo>
                    <a:pt x="0" y="1783870"/>
                    <a:pt x="66040" y="1848640"/>
                    <a:pt x="146050" y="18486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7" name="Freeform 27"/>
            <p:cNvSpPr/>
            <p:nvPr/>
          </p:nvSpPr>
          <p:spPr>
            <a:xfrm>
              <a:off x="0" y="0"/>
              <a:ext cx="2418982" cy="1917220"/>
            </a:xfrm>
            <a:custGeom>
              <a:avLst/>
              <a:gdLst/>
              <a:ahLst/>
              <a:cxnLst/>
              <a:rect l="l" t="t" r="r" b="b"/>
              <a:pathLst>
                <a:path w="2418982" h="1917220">
                  <a:moveTo>
                    <a:pt x="2355482" y="74930"/>
                  </a:moveTo>
                  <a:cubicBezTo>
                    <a:pt x="2327542" y="30480"/>
                    <a:pt x="2278012" y="0"/>
                    <a:pt x="2220862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1715290"/>
                  </a:lnTo>
                  <a:cubicBezTo>
                    <a:pt x="0" y="1767360"/>
                    <a:pt x="25400" y="1813080"/>
                    <a:pt x="63500" y="1842290"/>
                  </a:cubicBezTo>
                  <a:cubicBezTo>
                    <a:pt x="91440" y="1886740"/>
                    <a:pt x="140970" y="1917220"/>
                    <a:pt x="203601" y="1917220"/>
                  </a:cubicBezTo>
                  <a:lnTo>
                    <a:pt x="2260232" y="1917220"/>
                  </a:lnTo>
                  <a:cubicBezTo>
                    <a:pt x="2347862" y="1917220"/>
                    <a:pt x="2418982" y="1846100"/>
                    <a:pt x="2418982" y="1758470"/>
                  </a:cubicBezTo>
                  <a:lnTo>
                    <a:pt x="2418982" y="201930"/>
                  </a:lnTo>
                  <a:cubicBezTo>
                    <a:pt x="2418982" y="149860"/>
                    <a:pt x="2393582" y="104140"/>
                    <a:pt x="2355482" y="74930"/>
                  </a:cubicBezTo>
                  <a:close/>
                  <a:moveTo>
                    <a:pt x="12700" y="1715290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2220862" y="12700"/>
                  </a:lnTo>
                  <a:cubicBezTo>
                    <a:pt x="2300872" y="12700"/>
                    <a:pt x="2366912" y="78740"/>
                    <a:pt x="2366912" y="158750"/>
                  </a:cubicBezTo>
                  <a:lnTo>
                    <a:pt x="2366912" y="1715290"/>
                  </a:lnTo>
                  <a:cubicBezTo>
                    <a:pt x="2366912" y="1795300"/>
                    <a:pt x="2300872" y="1861340"/>
                    <a:pt x="2220862" y="1861340"/>
                  </a:cubicBezTo>
                  <a:lnTo>
                    <a:pt x="158750" y="1861340"/>
                  </a:lnTo>
                  <a:cubicBezTo>
                    <a:pt x="78740" y="1861340"/>
                    <a:pt x="12700" y="1796570"/>
                    <a:pt x="12700" y="1715290"/>
                  </a:cubicBezTo>
                  <a:close/>
                  <a:moveTo>
                    <a:pt x="2407552" y="1758470"/>
                  </a:moveTo>
                  <a:cubicBezTo>
                    <a:pt x="2407552" y="1838480"/>
                    <a:pt x="2340242" y="1904520"/>
                    <a:pt x="2260232" y="1904520"/>
                  </a:cubicBezTo>
                  <a:lnTo>
                    <a:pt x="203601" y="1904520"/>
                  </a:lnTo>
                  <a:cubicBezTo>
                    <a:pt x="157480" y="1904520"/>
                    <a:pt x="120650" y="1888010"/>
                    <a:pt x="93980" y="1860070"/>
                  </a:cubicBezTo>
                  <a:cubicBezTo>
                    <a:pt x="114300" y="1868960"/>
                    <a:pt x="135890" y="1874040"/>
                    <a:pt x="160020" y="1874040"/>
                  </a:cubicBezTo>
                  <a:lnTo>
                    <a:pt x="2222132" y="1874040"/>
                  </a:lnTo>
                  <a:cubicBezTo>
                    <a:pt x="2309762" y="1874040"/>
                    <a:pt x="2380882" y="1802920"/>
                    <a:pt x="2380882" y="1715290"/>
                  </a:cubicBezTo>
                  <a:lnTo>
                    <a:pt x="2380882" y="158750"/>
                  </a:lnTo>
                  <a:cubicBezTo>
                    <a:pt x="2380882" y="140970"/>
                    <a:pt x="2377072" y="123190"/>
                    <a:pt x="2371992" y="106680"/>
                  </a:cubicBezTo>
                  <a:cubicBezTo>
                    <a:pt x="2393582" y="132080"/>
                    <a:pt x="2407552" y="165100"/>
                    <a:pt x="2407552" y="201930"/>
                  </a:cubicBezTo>
                  <a:lnTo>
                    <a:pt x="2407552" y="1758470"/>
                  </a:lnTo>
                  <a:cubicBezTo>
                    <a:pt x="2407552" y="1758470"/>
                    <a:pt x="2407552" y="1758470"/>
                    <a:pt x="2407552" y="1758470"/>
                  </a:cubicBezTo>
                  <a:close/>
                </a:path>
              </a:pathLst>
            </a:custGeom>
            <a:solidFill>
              <a:srgbClr val="D15081"/>
            </a:solidFill>
          </p:spPr>
        </p:sp>
      </p:grpSp>
      <p:sp>
        <p:nvSpPr>
          <p:cNvPr id="28" name="Freeform 28"/>
          <p:cNvSpPr/>
          <p:nvPr/>
        </p:nvSpPr>
        <p:spPr>
          <a:xfrm>
            <a:off x="13260294" y="7092347"/>
            <a:ext cx="613584" cy="634344"/>
          </a:xfrm>
          <a:custGeom>
            <a:avLst/>
            <a:gdLst/>
            <a:ahLst/>
            <a:cxnLst/>
            <a:rect l="l" t="t" r="r" b="b"/>
            <a:pathLst>
              <a:path w="613584" h="634344">
                <a:moveTo>
                  <a:pt x="0" y="0"/>
                </a:moveTo>
                <a:lnTo>
                  <a:pt x="613584" y="0"/>
                </a:lnTo>
                <a:lnTo>
                  <a:pt x="613584" y="634344"/>
                </a:lnTo>
                <a:lnTo>
                  <a:pt x="0" y="63434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9" name="TextBox 29"/>
          <p:cNvSpPr txBox="1"/>
          <p:nvPr/>
        </p:nvSpPr>
        <p:spPr>
          <a:xfrm>
            <a:off x="5824299" y="6726249"/>
            <a:ext cx="2715079" cy="582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680"/>
              </a:lnSpc>
              <a:spcBef>
                <a:spcPct val="0"/>
              </a:spcBef>
            </a:pPr>
            <a:r>
              <a:rPr lang="en-US" sz="3600">
                <a:solidFill>
                  <a:srgbClr val="E87B69"/>
                </a:solidFill>
                <a:latin typeface="HK Grotesk Bold"/>
              </a:rPr>
              <a:t>Применяю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9471576" y="7642510"/>
            <a:ext cx="2715079" cy="582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680"/>
              </a:lnSpc>
              <a:spcBef>
                <a:spcPct val="0"/>
              </a:spcBef>
            </a:pPr>
            <a:r>
              <a:rPr lang="en-US" sz="3600">
                <a:solidFill>
                  <a:srgbClr val="E87B69"/>
                </a:solidFill>
                <a:latin typeface="HK Grotesk Bold"/>
              </a:rPr>
              <a:t>Оцениваю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3260294" y="7791820"/>
            <a:ext cx="3128146" cy="11285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420"/>
              </a:lnSpc>
              <a:spcBef>
                <a:spcPct val="0"/>
              </a:spcBef>
            </a:pPr>
            <a:r>
              <a:rPr lang="en-US" sz="3400" dirty="0" err="1">
                <a:solidFill>
                  <a:srgbClr val="E87B69"/>
                </a:solidFill>
                <a:latin typeface="HK Grotesk Bold"/>
              </a:rPr>
              <a:t>Готов</a:t>
            </a:r>
            <a:r>
              <a:rPr lang="en-US" sz="3400" dirty="0">
                <a:solidFill>
                  <a:srgbClr val="E87B69"/>
                </a:solidFill>
                <a:latin typeface="HK Grotesk Bold"/>
              </a:rPr>
              <a:t> к </a:t>
            </a:r>
            <a:r>
              <a:rPr lang="en-US" sz="3400" dirty="0" err="1" smtClean="0">
                <a:solidFill>
                  <a:srgbClr val="E87B69"/>
                </a:solidFill>
                <a:latin typeface="HK Grotesk Bold"/>
              </a:rPr>
              <a:t>сам</a:t>
            </a:r>
            <a:r>
              <a:rPr lang="ru-RU" sz="3400" dirty="0" smtClean="0">
                <a:solidFill>
                  <a:srgbClr val="E87B69"/>
                </a:solidFill>
                <a:latin typeface="HK Grotesk Bold"/>
              </a:rPr>
              <a:t>о</a:t>
            </a:r>
            <a:r>
              <a:rPr lang="en-US" sz="3400" dirty="0" err="1" smtClean="0">
                <a:solidFill>
                  <a:srgbClr val="E87B69"/>
                </a:solidFill>
                <a:latin typeface="HK Grotesk Bold"/>
              </a:rPr>
              <a:t>развитию</a:t>
            </a:r>
            <a:endParaRPr lang="en-US" sz="3400" dirty="0">
              <a:solidFill>
                <a:srgbClr val="E87B69"/>
              </a:solidFill>
              <a:latin typeface="HK Grotesk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1121</Words>
  <Application>Microsoft Office PowerPoint</Application>
  <PresentationFormat>Произвольный</PresentationFormat>
  <Paragraphs>189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7" baseType="lpstr">
      <vt:lpstr>Open Sans Bold</vt:lpstr>
      <vt:lpstr>HK Grotesk Bold</vt:lpstr>
      <vt:lpstr>Calibri</vt:lpstr>
      <vt:lpstr>Nunito Bold</vt:lpstr>
      <vt:lpstr>Nunito 1 Heavy</vt:lpstr>
      <vt:lpstr>Fredoka One</vt:lpstr>
      <vt:lpstr>Arial</vt:lpstr>
      <vt:lpstr>Nunito 2 Heavy</vt:lpstr>
      <vt:lpstr>Arimo Bold</vt:lpstr>
      <vt:lpstr>YS Text</vt:lpstr>
      <vt:lpstr>Open Sans</vt:lpstr>
      <vt:lpstr>Nunito Bold Bold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МК СДП на уроках литературного чтния</dc:title>
  <cp:lastModifiedBy>Виктор</cp:lastModifiedBy>
  <cp:revision>29</cp:revision>
  <dcterms:created xsi:type="dcterms:W3CDTF">2006-08-16T00:00:00Z</dcterms:created>
  <dcterms:modified xsi:type="dcterms:W3CDTF">2023-11-06T07:42:03Z</dcterms:modified>
  <dc:identifier>DAFrL6j0uzw</dc:identifier>
</cp:coreProperties>
</file>